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1"/>
  </p:sldMasterIdLst>
  <p:sldIdLst>
    <p:sldId id="256" r:id="rId2"/>
    <p:sldId id="271" r:id="rId3"/>
    <p:sldId id="266" r:id="rId4"/>
    <p:sldId id="265" r:id="rId5"/>
    <p:sldId id="267" r:id="rId6"/>
    <p:sldId id="268" r:id="rId7"/>
    <p:sldId id="269" r:id="rId8"/>
    <p:sldId id="258" r:id="rId9"/>
    <p:sldId id="259" r:id="rId10"/>
    <p:sldId id="260" r:id="rId11"/>
    <p:sldId id="262" r:id="rId12"/>
    <p:sldId id="263" r:id="rId13"/>
    <p:sldId id="26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3E1AB8-BB53-453F-89BF-8C55F89A0E3B}"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95334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E1AB8-BB53-453F-89BF-8C55F89A0E3B}"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269821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773E1AB8-BB53-453F-89BF-8C55F89A0E3B}" type="datetimeFigureOut">
              <a:rPr lang="en-IN" smtClean="0"/>
              <a:t>17-07-2024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108064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E1AB8-BB53-453F-89BF-8C55F89A0E3B}"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252227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73E1AB8-BB53-453F-89BF-8C55F89A0E3B}" type="datetimeFigureOut">
              <a:rPr lang="en-IN" smtClean="0"/>
              <a:t>17-07-2024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39A9995-19F5-4F85-8A9F-C01D1B5A831D}" type="slidenum">
              <a:rPr lang="en-IN" smtClean="0"/>
              <a:t>‹#›</a:t>
            </a:fld>
            <a:endParaRPr lang="en-IN"/>
          </a:p>
        </p:txBody>
      </p:sp>
    </p:spTree>
    <p:extLst>
      <p:ext uri="{BB962C8B-B14F-4D97-AF65-F5344CB8AC3E}">
        <p14:creationId xmlns:p14="http://schemas.microsoft.com/office/powerpoint/2010/main" val="20420213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E1AB8-BB53-453F-89BF-8C55F89A0E3B}"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250056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E1AB8-BB53-453F-89BF-8C55F89A0E3B}"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148751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E1AB8-BB53-453F-89BF-8C55F89A0E3B}"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134213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E1AB8-BB53-453F-89BF-8C55F89A0E3B}"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163375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E1AB8-BB53-453F-89BF-8C55F89A0E3B}"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231798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E1AB8-BB53-453F-89BF-8C55F89A0E3B}"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9A9995-19F5-4F85-8A9F-C01D1B5A831D}" type="slidenum">
              <a:rPr lang="en-IN" smtClean="0"/>
              <a:t>‹#›</a:t>
            </a:fld>
            <a:endParaRPr lang="en-IN"/>
          </a:p>
        </p:txBody>
      </p:sp>
    </p:spTree>
    <p:extLst>
      <p:ext uri="{BB962C8B-B14F-4D97-AF65-F5344CB8AC3E}">
        <p14:creationId xmlns:p14="http://schemas.microsoft.com/office/powerpoint/2010/main" val="246044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773E1AB8-BB53-453F-89BF-8C55F89A0E3B}" type="datetimeFigureOut">
              <a:rPr lang="en-IN" smtClean="0"/>
              <a:t>17-07-2024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39A9995-19F5-4F85-8A9F-C01D1B5A831D}" type="slidenum">
              <a:rPr lang="en-IN" smtClean="0"/>
              <a:t>‹#›</a:t>
            </a:fld>
            <a:endParaRPr lang="en-IN"/>
          </a:p>
        </p:txBody>
      </p:sp>
    </p:spTree>
    <p:extLst>
      <p:ext uri="{BB962C8B-B14F-4D97-AF65-F5344CB8AC3E}">
        <p14:creationId xmlns:p14="http://schemas.microsoft.com/office/powerpoint/2010/main" val="1771632178"/>
      </p:ext>
    </p:extLst>
  </p:cSld>
  <p:clrMap bg1="dk1" tx1="lt1" bg2="dk2" tx2="lt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BFF4-DF4D-CB3E-54CC-971A8542FF7B}"/>
              </a:ext>
            </a:extLst>
          </p:cNvPr>
          <p:cNvSpPr>
            <a:spLocks noGrp="1"/>
          </p:cNvSpPr>
          <p:nvPr>
            <p:ph type="ctrTitle"/>
          </p:nvPr>
        </p:nvSpPr>
        <p:spPr>
          <a:xfrm>
            <a:off x="365759" y="2792361"/>
            <a:ext cx="11471565" cy="1113350"/>
          </a:xfrm>
        </p:spPr>
        <p:txBody>
          <a:bodyPr>
            <a:normAutofit fontScale="90000"/>
          </a:bodyPr>
          <a:lstStyle/>
          <a:p>
            <a:r>
              <a:rPr lang="en-US" sz="6000" b="1" dirty="0">
                <a:latin typeface="Agency FB" panose="020B0503020202020204" pitchFamily="34" charset="0"/>
              </a:rPr>
              <a:t>Infosys Springboard Internship</a:t>
            </a:r>
            <a:br>
              <a:rPr lang="en-US" sz="6000" b="1" dirty="0">
                <a:latin typeface="Agency FB" panose="020B0503020202020204" pitchFamily="34" charset="0"/>
              </a:rPr>
            </a:br>
            <a:endParaRPr lang="en-IN" b="1" dirty="0"/>
          </a:p>
        </p:txBody>
      </p:sp>
      <p:sp>
        <p:nvSpPr>
          <p:cNvPr id="3" name="Subtitle 2">
            <a:extLst>
              <a:ext uri="{FF2B5EF4-FFF2-40B4-BE49-F238E27FC236}">
                <a16:creationId xmlns:a16="http://schemas.microsoft.com/office/drawing/2014/main" id="{EAACE63F-611B-2D1E-B4CC-E1C579F58ED6}"/>
              </a:ext>
            </a:extLst>
          </p:cNvPr>
          <p:cNvSpPr>
            <a:spLocks noGrp="1"/>
          </p:cNvSpPr>
          <p:nvPr>
            <p:ph type="subTitle" idx="1"/>
          </p:nvPr>
        </p:nvSpPr>
        <p:spPr/>
        <p:txBody>
          <a:bodyPr>
            <a:noAutofit/>
          </a:bodyPr>
          <a:lstStyle/>
          <a:p>
            <a:r>
              <a:rPr lang="en-US" sz="6000" dirty="0">
                <a:latin typeface="Agency FB" panose="020B0503020202020204" pitchFamily="34" charset="0"/>
              </a:rPr>
              <a:t>Hate Speech Detection in Twitter Platform</a:t>
            </a:r>
          </a:p>
          <a:p>
            <a:endParaRPr lang="en-IN" sz="3200" dirty="0"/>
          </a:p>
        </p:txBody>
      </p:sp>
      <p:sp>
        <p:nvSpPr>
          <p:cNvPr id="4" name="TextBox 3">
            <a:extLst>
              <a:ext uri="{FF2B5EF4-FFF2-40B4-BE49-F238E27FC236}">
                <a16:creationId xmlns:a16="http://schemas.microsoft.com/office/drawing/2014/main" id="{34A0320D-0A90-AB2E-C240-BB958BB1B1C4}"/>
              </a:ext>
            </a:extLst>
          </p:cNvPr>
          <p:cNvSpPr txBox="1"/>
          <p:nvPr/>
        </p:nvSpPr>
        <p:spPr>
          <a:xfrm>
            <a:off x="8101782" y="5584722"/>
            <a:ext cx="2566218" cy="400110"/>
          </a:xfrm>
          <a:prstGeom prst="rect">
            <a:avLst/>
          </a:prstGeom>
          <a:noFill/>
        </p:spPr>
        <p:txBody>
          <a:bodyPr wrap="square" rtlCol="0">
            <a:spAutoFit/>
          </a:bodyPr>
          <a:lstStyle/>
          <a:p>
            <a:r>
              <a:rPr lang="en-US" sz="2000" dirty="0"/>
              <a:t>By </a:t>
            </a:r>
            <a:r>
              <a:rPr lang="en-US" sz="2000" dirty="0" err="1"/>
              <a:t>Arkdip</a:t>
            </a:r>
            <a:r>
              <a:rPr lang="en-US" sz="2000" dirty="0"/>
              <a:t> Ghosh</a:t>
            </a:r>
            <a:endParaRPr lang="en-IN" sz="2000" dirty="0"/>
          </a:p>
        </p:txBody>
      </p:sp>
    </p:spTree>
    <p:extLst>
      <p:ext uri="{BB962C8B-B14F-4D97-AF65-F5344CB8AC3E}">
        <p14:creationId xmlns:p14="http://schemas.microsoft.com/office/powerpoint/2010/main" val="80905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6042-1B0C-F9AB-207F-CD271C8322A7}"/>
              </a:ext>
            </a:extLst>
          </p:cNvPr>
          <p:cNvSpPr>
            <a:spLocks noGrp="1"/>
          </p:cNvSpPr>
          <p:nvPr>
            <p:ph type="title"/>
          </p:nvPr>
        </p:nvSpPr>
        <p:spPr/>
        <p:txBody>
          <a:bodyPr/>
          <a:lstStyle/>
          <a:p>
            <a:r>
              <a:rPr lang="en-US" b="1" u="sng" dirty="0"/>
              <a:t>Modeling</a:t>
            </a:r>
            <a:r>
              <a:rPr lang="en-US" b="1" dirty="0"/>
              <a:t> :</a:t>
            </a:r>
            <a:endParaRPr lang="en-IN" b="1" dirty="0"/>
          </a:p>
        </p:txBody>
      </p:sp>
      <p:sp>
        <p:nvSpPr>
          <p:cNvPr id="3" name="Content Placeholder 2">
            <a:extLst>
              <a:ext uri="{FF2B5EF4-FFF2-40B4-BE49-F238E27FC236}">
                <a16:creationId xmlns:a16="http://schemas.microsoft.com/office/drawing/2014/main" id="{31491E18-6775-F04D-FED4-27E502E2AB07}"/>
              </a:ext>
            </a:extLst>
          </p:cNvPr>
          <p:cNvSpPr>
            <a:spLocks noGrp="1"/>
          </p:cNvSpPr>
          <p:nvPr>
            <p:ph idx="1"/>
          </p:nvPr>
        </p:nvSpPr>
        <p:spPr/>
        <p:txBody>
          <a:bodyPr>
            <a:normAutofit fontScale="92500" lnSpcReduction="10000"/>
          </a:bodyPr>
          <a:lstStyle/>
          <a:p>
            <a:pPr marL="0" marR="0" lvl="0" indent="0">
              <a:lnSpc>
                <a:spcPct val="150000"/>
              </a:lnSpc>
              <a:spcBef>
                <a:spcPts val="0"/>
              </a:spcBef>
              <a:spcAft>
                <a:spcPts val="0"/>
              </a:spcAft>
              <a:buNone/>
            </a:pPr>
            <a:r>
              <a:rPr lang="en-US" b="1" dirty="0"/>
              <a:t>Machine Learning Model</a:t>
            </a:r>
            <a:endParaRPr lang="en-US" dirty="0"/>
          </a:p>
          <a:p>
            <a:pPr>
              <a:lnSpc>
                <a:spcPct val="150000"/>
              </a:lnSpc>
              <a:spcBef>
                <a:spcPts val="0"/>
              </a:spcBef>
            </a:pPr>
            <a:r>
              <a:rPr lang="en-US" dirty="0"/>
              <a:t>Random Forest Model</a:t>
            </a:r>
          </a:p>
          <a:p>
            <a:pPr>
              <a:lnSpc>
                <a:spcPct val="150000"/>
              </a:lnSpc>
              <a:spcBef>
                <a:spcPts val="0"/>
              </a:spcBef>
            </a:pPr>
            <a:r>
              <a:rPr lang="en-US" dirty="0"/>
              <a:t>Naive Bayes Model</a:t>
            </a:r>
          </a:p>
          <a:p>
            <a:pPr marL="0" indent="0">
              <a:lnSpc>
                <a:spcPct val="150000"/>
              </a:lnSpc>
              <a:spcBef>
                <a:spcPts val="0"/>
              </a:spcBef>
              <a:buNone/>
            </a:pPr>
            <a:endParaRPr lang="en-US" dirty="0"/>
          </a:p>
          <a:p>
            <a:pPr marL="0" marR="0" lvl="0" indent="0">
              <a:lnSpc>
                <a:spcPct val="150000"/>
              </a:lnSpc>
              <a:spcBef>
                <a:spcPts val="0"/>
              </a:spcBef>
              <a:spcAft>
                <a:spcPts val="0"/>
              </a:spcAft>
              <a:buNone/>
            </a:pPr>
            <a:r>
              <a:rPr lang="en-US" b="1" dirty="0"/>
              <a:t>Deep Learning Models</a:t>
            </a:r>
          </a:p>
          <a:p>
            <a:pPr marR="0" lvl="0">
              <a:lnSpc>
                <a:spcPct val="150000"/>
              </a:lnSpc>
              <a:spcBef>
                <a:spcPts val="0"/>
              </a:spcBef>
              <a:spcAft>
                <a:spcPts val="0"/>
              </a:spcAft>
            </a:pPr>
            <a:r>
              <a:rPr lang="en-US" dirty="0"/>
              <a:t>Artificial Neural Network (ANN)</a:t>
            </a:r>
          </a:p>
          <a:p>
            <a:pPr marR="0" lvl="0">
              <a:lnSpc>
                <a:spcPct val="150000"/>
              </a:lnSpc>
              <a:spcBef>
                <a:spcPts val="0"/>
              </a:spcBef>
              <a:spcAft>
                <a:spcPts val="0"/>
              </a:spcAft>
            </a:pPr>
            <a:r>
              <a:rPr lang="en-US" dirty="0"/>
              <a:t> Convolutional Neural Networks (CNN)</a:t>
            </a:r>
          </a:p>
          <a:p>
            <a:pPr marR="0" lvl="0">
              <a:lnSpc>
                <a:spcPct val="150000"/>
              </a:lnSpc>
              <a:spcBef>
                <a:spcPts val="0"/>
              </a:spcBef>
              <a:spcAft>
                <a:spcPts val="0"/>
              </a:spcAft>
            </a:pPr>
            <a:r>
              <a:rPr lang="en-IN" dirty="0"/>
              <a:t>Long short-term memory (</a:t>
            </a:r>
            <a:r>
              <a:rPr lang="en-US" dirty="0"/>
              <a:t>LSTM)</a:t>
            </a:r>
          </a:p>
          <a:p>
            <a:pPr marL="0" indent="0">
              <a:buNone/>
            </a:pPr>
            <a:r>
              <a:rPr lang="en-IN" dirty="0"/>
              <a:t>   </a:t>
            </a:r>
          </a:p>
          <a:p>
            <a:endParaRPr lang="en-IN" dirty="0"/>
          </a:p>
        </p:txBody>
      </p:sp>
    </p:spTree>
    <p:extLst>
      <p:ext uri="{BB962C8B-B14F-4D97-AF65-F5344CB8AC3E}">
        <p14:creationId xmlns:p14="http://schemas.microsoft.com/office/powerpoint/2010/main" val="329664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3811-2BBC-1406-A41C-4CFB590686AD}"/>
              </a:ext>
            </a:extLst>
          </p:cNvPr>
          <p:cNvSpPr>
            <a:spLocks noGrp="1"/>
          </p:cNvSpPr>
          <p:nvPr>
            <p:ph type="title"/>
          </p:nvPr>
        </p:nvSpPr>
        <p:spPr/>
        <p:txBody>
          <a:bodyPr>
            <a:normAutofit/>
          </a:bodyPr>
          <a:lstStyle/>
          <a:p>
            <a:r>
              <a:rPr lang="en-US" b="1" u="sng" dirty="0"/>
              <a:t>Finalized Deep Learning Model : Artificial Neural Networks</a:t>
            </a:r>
            <a:r>
              <a:rPr lang="en-US" b="1" dirty="0"/>
              <a:t> (</a:t>
            </a:r>
            <a:r>
              <a:rPr lang="en-US" b="1" dirty="0" err="1"/>
              <a:t>aNN</a:t>
            </a:r>
            <a:r>
              <a:rPr lang="en-US" b="1" dirty="0"/>
              <a:t>)</a:t>
            </a:r>
            <a:endParaRPr lang="en-IN" dirty="0"/>
          </a:p>
        </p:txBody>
      </p:sp>
      <p:sp>
        <p:nvSpPr>
          <p:cNvPr id="3" name="Content Placeholder 2">
            <a:extLst>
              <a:ext uri="{FF2B5EF4-FFF2-40B4-BE49-F238E27FC236}">
                <a16:creationId xmlns:a16="http://schemas.microsoft.com/office/drawing/2014/main" id="{1A7C486D-9278-2CCC-C21B-14B8B478B4D8}"/>
              </a:ext>
            </a:extLst>
          </p:cNvPr>
          <p:cNvSpPr>
            <a:spLocks noGrp="1"/>
          </p:cNvSpPr>
          <p:nvPr>
            <p:ph idx="1"/>
          </p:nvPr>
        </p:nvSpPr>
        <p:spPr/>
        <p:txBody>
          <a:bodyPr>
            <a:normAutofit lnSpcReduction="10000"/>
          </a:bodyPr>
          <a:lstStyle/>
          <a:p>
            <a:r>
              <a:rPr lang="en-US" dirty="0"/>
              <a:t>The architecture of ANNs is inspired by the functioning of the human brain, with interconnected neurons transmitting information. ANNs are powerful for capturing complex patterns and relationships in data.</a:t>
            </a:r>
          </a:p>
          <a:p>
            <a:pPr>
              <a:buFont typeface="Arial" panose="020B0604020202020204" pitchFamily="34" charset="0"/>
              <a:buChar char="•"/>
            </a:pPr>
            <a:endParaRPr lang="en-US" b="1" dirty="0"/>
          </a:p>
          <a:p>
            <a:pPr>
              <a:buFont typeface="Arial" panose="020B0604020202020204" pitchFamily="34" charset="0"/>
              <a:buChar char="•"/>
            </a:pPr>
            <a:r>
              <a:rPr lang="en-US" b="1" dirty="0"/>
              <a:t>Reasons for choosing Artificial Neural Networks Model:</a:t>
            </a:r>
            <a:endParaRPr lang="en-US" dirty="0"/>
          </a:p>
          <a:p>
            <a:pPr marL="742950" lvl="1" indent="-285750">
              <a:buFont typeface="Arial" panose="020B0604020202020204" pitchFamily="34" charset="0"/>
              <a:buChar char="•"/>
            </a:pPr>
            <a:r>
              <a:rPr lang="en-US" b="1" dirty="0"/>
              <a:t>Flexibility:</a:t>
            </a:r>
            <a:r>
              <a:rPr lang="en-US" dirty="0"/>
              <a:t> ANNs can be applied to a wide range of tasks and can learn from diverse types of data.</a:t>
            </a:r>
          </a:p>
          <a:p>
            <a:pPr marL="742950" lvl="1" indent="-285750">
              <a:buFont typeface="Arial" panose="020B0604020202020204" pitchFamily="34" charset="0"/>
              <a:buChar char="•"/>
            </a:pPr>
            <a:r>
              <a:rPr lang="en-US" b="1" dirty="0"/>
              <a:t>Adaptability:</a:t>
            </a:r>
            <a:r>
              <a:rPr lang="en-US" dirty="0"/>
              <a:t> ANNs can adapt to changing data patterns and improve their performance with more data.</a:t>
            </a:r>
          </a:p>
          <a:p>
            <a:pPr marL="742950" lvl="1" indent="-285750">
              <a:buFont typeface="Arial" panose="020B0604020202020204" pitchFamily="34" charset="0"/>
              <a:buChar char="•"/>
            </a:pPr>
            <a:r>
              <a:rPr lang="en-US" b="1" dirty="0"/>
              <a:t>Parallel Processing:</a:t>
            </a:r>
            <a:r>
              <a:rPr lang="en-US" dirty="0"/>
              <a:t> ANNs can efficiently process large amounts of data simultaneously, especially when implemented on specialized hardware like GPUs.</a:t>
            </a:r>
          </a:p>
          <a:p>
            <a:pPr marL="0" indent="0" algn="just">
              <a:buNone/>
            </a:pPr>
            <a:r>
              <a:rPr lang="en-US" dirty="0"/>
              <a:t>		</a:t>
            </a:r>
          </a:p>
          <a:p>
            <a:pPr marL="0" indent="0">
              <a:buNone/>
            </a:pPr>
            <a:endParaRPr lang="en-US" b="1" dirty="0"/>
          </a:p>
          <a:p>
            <a:endParaRPr lang="en-IN" dirty="0"/>
          </a:p>
        </p:txBody>
      </p:sp>
    </p:spTree>
    <p:extLst>
      <p:ext uri="{BB962C8B-B14F-4D97-AF65-F5344CB8AC3E}">
        <p14:creationId xmlns:p14="http://schemas.microsoft.com/office/powerpoint/2010/main" val="27653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28FC-F237-209E-F250-DEE30E4B932B}"/>
              </a:ext>
            </a:extLst>
          </p:cNvPr>
          <p:cNvSpPr>
            <a:spLocks noGrp="1"/>
          </p:cNvSpPr>
          <p:nvPr>
            <p:ph type="title"/>
          </p:nvPr>
        </p:nvSpPr>
        <p:spPr/>
        <p:txBody>
          <a:bodyPr>
            <a:normAutofit fontScale="90000"/>
          </a:bodyPr>
          <a:lstStyle/>
          <a:p>
            <a:r>
              <a:rPr lang="en-US" b="1" u="sng" dirty="0">
                <a:latin typeface="Times New Roman" panose="02020603050405020304" pitchFamily="18" charset="0"/>
                <a:cs typeface="Times New Roman" panose="02020603050405020304" pitchFamily="18" charset="0"/>
              </a:rPr>
              <a:t>Classification Report and Confusion Matrix</a:t>
            </a: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0716197-7B9C-70B6-3E60-B8E6A791C49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F7D5CC36-4D8D-2751-B94A-E9590A449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650" y="2389284"/>
            <a:ext cx="4828042" cy="3593599"/>
          </a:xfrm>
          <a:prstGeom prst="rect">
            <a:avLst/>
          </a:prstGeom>
        </p:spPr>
      </p:pic>
      <p:pic>
        <p:nvPicPr>
          <p:cNvPr id="7" name="Picture 6">
            <a:extLst>
              <a:ext uri="{FF2B5EF4-FFF2-40B4-BE49-F238E27FC236}">
                <a16:creationId xmlns:a16="http://schemas.microsoft.com/office/drawing/2014/main" id="{F7273100-5971-CC14-6562-1AD69C72C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919" y="2389284"/>
            <a:ext cx="4754815" cy="3593599"/>
          </a:xfrm>
          <a:prstGeom prst="rect">
            <a:avLst/>
          </a:prstGeom>
        </p:spPr>
      </p:pic>
    </p:spTree>
    <p:extLst>
      <p:ext uri="{BB962C8B-B14F-4D97-AF65-F5344CB8AC3E}">
        <p14:creationId xmlns:p14="http://schemas.microsoft.com/office/powerpoint/2010/main" val="184618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D3F1-14E3-6FCF-AD99-C6832150590B}"/>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Evaluation Metrics</a:t>
            </a:r>
            <a:r>
              <a:rPr lang="en-IN" b="1" dirty="0">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0E37A28C-AF9F-8DCA-361D-2EF30F067284}"/>
              </a:ext>
            </a:extLst>
          </p:cNvPr>
          <p:cNvSpPr>
            <a:spLocks noGrp="1"/>
          </p:cNvSpPr>
          <p:nvPr>
            <p:ph idx="1"/>
          </p:nvPr>
        </p:nvSpPr>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Key Matrix for Evaluation: F1 Score</a:t>
            </a:r>
          </a:p>
          <a:p>
            <a:r>
              <a:rPr lang="en-US" dirty="0">
                <a:latin typeface="Times New Roman" panose="02020603050405020304" pitchFamily="18" charset="0"/>
                <a:cs typeface="Times New Roman" panose="02020603050405020304" pitchFamily="18" charset="0"/>
              </a:rPr>
              <a:t>The F1 score is the harmonic mean of precision and recall, providing a single metric to assess the balance between the two.</a:t>
            </a:r>
          </a:p>
          <a:p>
            <a:pPr marL="0" indent="0">
              <a:buNone/>
            </a:pPr>
            <a:r>
              <a:rPr lang="en-US" sz="2000" b="1" dirty="0">
                <a:latin typeface="Times New Roman" panose="02020603050405020304" pitchFamily="18" charset="0"/>
                <a:cs typeface="Times New Roman" panose="02020603050405020304" pitchFamily="18" charset="0"/>
              </a:rPr>
              <a:t>Why F1 Score Over Other Parameters</a:t>
            </a:r>
          </a:p>
          <a:p>
            <a:r>
              <a:rPr lang="en-US" dirty="0">
                <a:latin typeface="Times New Roman" panose="02020603050405020304" pitchFamily="18" charset="0"/>
                <a:cs typeface="Times New Roman" panose="02020603050405020304" pitchFamily="18" charset="0"/>
              </a:rPr>
              <a:t>Balance of Precision and Recall: F1 score strikes a balance between precision and recall, crucial for tasks like hate speech detection where both false positives and false negatives matter.</a:t>
            </a:r>
          </a:p>
          <a:p>
            <a:r>
              <a:rPr lang="en-US" dirty="0">
                <a:latin typeface="Times New Roman" panose="02020603050405020304" pitchFamily="18" charset="0"/>
                <a:cs typeface="Times New Roman" panose="02020603050405020304" pitchFamily="18" charset="0"/>
              </a:rPr>
              <a:t>Suitability for Imbalanced Datasets: It equally penalizes errors in rare instances like hate speech in Twitter datasets, offering a fair evaluation across different classes.</a:t>
            </a:r>
          </a:p>
          <a:p>
            <a:pPr marL="0" indent="0">
              <a:lnSpc>
                <a:spcPct val="150000"/>
              </a:lnSpc>
              <a:spcBef>
                <a:spcPts val="0"/>
              </a:spcBef>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F1 Scores Achieved Using </a:t>
            </a:r>
            <a:r>
              <a:rPr lang="en-US" b="1" dirty="0">
                <a:latin typeface="Times New Roman" panose="02020603050405020304" pitchFamily="18" charset="0"/>
                <a:cs typeface="Times New Roman" panose="02020603050405020304" pitchFamily="18" charset="0"/>
              </a:rPr>
              <a:t>Artificial Neural Network</a:t>
            </a:r>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77825" lvl="1" indent="-285750">
              <a:lnSpc>
                <a:spcPct val="150000"/>
              </a:lnSpc>
              <a:spcAft>
                <a:spcPts val="0"/>
              </a:spcAft>
            </a:pPr>
            <a:r>
              <a:rPr lang="en-US" sz="1600" dirty="0">
                <a:latin typeface="Times New Roman" panose="02020603050405020304" pitchFamily="18" charset="0"/>
                <a:cs typeface="Times New Roman" panose="02020603050405020304" pitchFamily="18" charset="0"/>
              </a:rPr>
              <a:t>Class 0: 0.97</a:t>
            </a:r>
          </a:p>
          <a:p>
            <a:pPr marL="377825" lvl="1" indent="-285750">
              <a:lnSpc>
                <a:spcPct val="150000"/>
              </a:lnSpc>
              <a:spcAft>
                <a:spcPts val="0"/>
              </a:spcAft>
            </a:pPr>
            <a:r>
              <a:rPr lang="en-US" sz="1600" dirty="0">
                <a:latin typeface="Times New Roman" panose="02020603050405020304" pitchFamily="18" charset="0"/>
                <a:cs typeface="Times New Roman" panose="02020603050405020304" pitchFamily="18" charset="0"/>
              </a:rPr>
              <a:t>Class 1: 0.85</a:t>
            </a:r>
          </a:p>
          <a:p>
            <a:pPr marL="0" indent="0">
              <a:buNone/>
            </a:pPr>
            <a:endParaRPr lang="en-IN" dirty="0"/>
          </a:p>
          <a:p>
            <a:endParaRPr lang="en-IN" dirty="0"/>
          </a:p>
        </p:txBody>
      </p:sp>
    </p:spTree>
    <p:extLst>
      <p:ext uri="{BB962C8B-B14F-4D97-AF65-F5344CB8AC3E}">
        <p14:creationId xmlns:p14="http://schemas.microsoft.com/office/powerpoint/2010/main" val="218891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01B5-2D85-ABC6-B1E2-517478AE7319}"/>
              </a:ext>
            </a:extLst>
          </p:cNvPr>
          <p:cNvSpPr>
            <a:spLocks noGrp="1"/>
          </p:cNvSpPr>
          <p:nvPr>
            <p:ph type="ctrTitle"/>
          </p:nvPr>
        </p:nvSpPr>
        <p:spPr/>
        <p:txBody>
          <a:bodyPr/>
          <a:lstStyle/>
          <a:p>
            <a:r>
              <a:rPr lang="en-US" b="1" u="sng" dirty="0"/>
              <a:t>THANK YOU</a:t>
            </a:r>
            <a:endParaRPr lang="en-IN" b="1" u="sng" dirty="0"/>
          </a:p>
        </p:txBody>
      </p:sp>
      <p:sp>
        <p:nvSpPr>
          <p:cNvPr id="3" name="Subtitle 2">
            <a:extLst>
              <a:ext uri="{FF2B5EF4-FFF2-40B4-BE49-F238E27FC236}">
                <a16:creationId xmlns:a16="http://schemas.microsoft.com/office/drawing/2014/main" id="{2C3988AB-4B95-9123-9A9C-146AC275633A}"/>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65522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05BB-C094-2EC3-2130-06AD547E63F7}"/>
              </a:ext>
            </a:extLst>
          </p:cNvPr>
          <p:cNvSpPr>
            <a:spLocks noGrp="1"/>
          </p:cNvSpPr>
          <p:nvPr>
            <p:ph type="title"/>
          </p:nvPr>
        </p:nvSpPr>
        <p:spPr>
          <a:xfrm>
            <a:off x="4447564" y="333337"/>
            <a:ext cx="9784080" cy="1508760"/>
          </a:xfrm>
        </p:spPr>
        <p:txBody>
          <a:bodyPr/>
          <a:lstStyle/>
          <a:p>
            <a:r>
              <a:rPr lang="en-US" b="1" u="sng" dirty="0"/>
              <a:t>Content</a:t>
            </a:r>
            <a:r>
              <a:rPr lang="en-US" b="1" dirty="0"/>
              <a:t> :</a:t>
            </a:r>
            <a:r>
              <a:rPr lang="en-US" dirty="0"/>
              <a:t> </a:t>
            </a:r>
            <a:endParaRPr lang="en-IN" dirty="0"/>
          </a:p>
        </p:txBody>
      </p:sp>
      <p:graphicFrame>
        <p:nvGraphicFramePr>
          <p:cNvPr id="6" name="Content Placeholder 5">
            <a:extLst>
              <a:ext uri="{FF2B5EF4-FFF2-40B4-BE49-F238E27FC236}">
                <a16:creationId xmlns:a16="http://schemas.microsoft.com/office/drawing/2014/main" id="{EAE0C384-7B68-93E6-3C5B-6F04D21C6170}"/>
              </a:ext>
            </a:extLst>
          </p:cNvPr>
          <p:cNvGraphicFramePr>
            <a:graphicFrameLocks noGrp="1"/>
          </p:cNvGraphicFramePr>
          <p:nvPr>
            <p:ph idx="1"/>
            <p:extLst>
              <p:ext uri="{D42A27DB-BD31-4B8C-83A1-F6EECF244321}">
                <p14:modId xmlns:p14="http://schemas.microsoft.com/office/powerpoint/2010/main" val="753525705"/>
              </p:ext>
            </p:extLst>
          </p:nvPr>
        </p:nvGraphicFramePr>
        <p:xfrm>
          <a:off x="1203325" y="2011363"/>
          <a:ext cx="9783762" cy="3337560"/>
        </p:xfrm>
        <a:graphic>
          <a:graphicData uri="http://schemas.openxmlformats.org/drawingml/2006/table">
            <a:tbl>
              <a:tblPr firstRow="1" bandRow="1">
                <a:tableStyleId>{F5AB1C69-6EDB-4FF4-983F-18BD219EF322}</a:tableStyleId>
              </a:tblPr>
              <a:tblGrid>
                <a:gridCol w="1166249">
                  <a:extLst>
                    <a:ext uri="{9D8B030D-6E8A-4147-A177-3AD203B41FA5}">
                      <a16:colId xmlns:a16="http://schemas.microsoft.com/office/drawing/2014/main" val="157778502"/>
                    </a:ext>
                  </a:extLst>
                </a:gridCol>
                <a:gridCol w="5356259">
                  <a:extLst>
                    <a:ext uri="{9D8B030D-6E8A-4147-A177-3AD203B41FA5}">
                      <a16:colId xmlns:a16="http://schemas.microsoft.com/office/drawing/2014/main" val="3331044939"/>
                    </a:ext>
                  </a:extLst>
                </a:gridCol>
                <a:gridCol w="3261254">
                  <a:extLst>
                    <a:ext uri="{9D8B030D-6E8A-4147-A177-3AD203B41FA5}">
                      <a16:colId xmlns:a16="http://schemas.microsoft.com/office/drawing/2014/main" val="70422034"/>
                    </a:ext>
                  </a:extLst>
                </a:gridCol>
              </a:tblGrid>
              <a:tr h="370840">
                <a:tc>
                  <a:txBody>
                    <a:bodyPr/>
                    <a:lstStyle/>
                    <a:p>
                      <a:pPr algn="ctr"/>
                      <a:r>
                        <a:rPr lang="en-US" dirty="0"/>
                        <a:t>SL. No</a:t>
                      </a:r>
                      <a:endParaRPr lang="en-IN" dirty="0"/>
                    </a:p>
                  </a:txBody>
                  <a:tcPr/>
                </a:tc>
                <a:tc>
                  <a:txBody>
                    <a:bodyPr/>
                    <a:lstStyle/>
                    <a:p>
                      <a:pPr algn="ctr"/>
                      <a:r>
                        <a:rPr lang="en-US" dirty="0"/>
                        <a:t>Topic Name</a:t>
                      </a:r>
                      <a:endParaRPr lang="en-IN" dirty="0"/>
                    </a:p>
                  </a:txBody>
                  <a:tcPr/>
                </a:tc>
                <a:tc>
                  <a:txBody>
                    <a:bodyPr/>
                    <a:lstStyle/>
                    <a:p>
                      <a:pPr algn="ctr"/>
                      <a:r>
                        <a:rPr lang="en-US" dirty="0"/>
                        <a:t>Page no</a:t>
                      </a:r>
                      <a:endParaRPr lang="en-IN" dirty="0"/>
                    </a:p>
                  </a:txBody>
                  <a:tcPr/>
                </a:tc>
                <a:extLst>
                  <a:ext uri="{0D108BD9-81ED-4DB2-BD59-A6C34878D82A}">
                    <a16:rowId xmlns:a16="http://schemas.microsoft.com/office/drawing/2014/main" val="4096793162"/>
                  </a:ext>
                </a:extLst>
              </a:tr>
              <a:tr h="370840">
                <a:tc>
                  <a:txBody>
                    <a:bodyPr/>
                    <a:lstStyle/>
                    <a:p>
                      <a:pPr algn="ctr"/>
                      <a:r>
                        <a:rPr lang="en-US" dirty="0"/>
                        <a:t>1.</a:t>
                      </a:r>
                      <a:endParaRPr lang="en-IN" dirty="0"/>
                    </a:p>
                  </a:txBody>
                  <a:tcPr/>
                </a:tc>
                <a:tc>
                  <a:txBody>
                    <a:bodyPr/>
                    <a:lstStyle/>
                    <a:p>
                      <a:pPr algn="ctr"/>
                      <a:r>
                        <a:rPr lang="en-US" dirty="0"/>
                        <a:t>Business Problem</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4162910555"/>
                  </a:ext>
                </a:extLst>
              </a:tr>
              <a:tr h="370840">
                <a:tc>
                  <a:txBody>
                    <a:bodyPr/>
                    <a:lstStyle/>
                    <a:p>
                      <a:pPr algn="ctr"/>
                      <a:r>
                        <a:rPr lang="en-US" dirty="0"/>
                        <a:t>2.</a:t>
                      </a:r>
                      <a:endParaRPr lang="en-IN" dirty="0"/>
                    </a:p>
                  </a:txBody>
                  <a:tcPr/>
                </a:tc>
                <a:tc>
                  <a:txBody>
                    <a:bodyPr/>
                    <a:lstStyle/>
                    <a:p>
                      <a:pPr algn="ctr"/>
                      <a:r>
                        <a:rPr lang="en-IN" dirty="0"/>
                        <a:t>Proposed Solution</a:t>
                      </a:r>
                    </a:p>
                  </a:txBody>
                  <a:tcPr/>
                </a:tc>
                <a:tc>
                  <a:txBody>
                    <a:bodyPr/>
                    <a:lstStyle/>
                    <a:p>
                      <a:pPr algn="ctr"/>
                      <a:r>
                        <a:rPr lang="en-US" dirty="0"/>
                        <a:t>2</a:t>
                      </a:r>
                      <a:endParaRPr lang="en-IN" dirty="0"/>
                    </a:p>
                  </a:txBody>
                  <a:tcPr/>
                </a:tc>
                <a:extLst>
                  <a:ext uri="{0D108BD9-81ED-4DB2-BD59-A6C34878D82A}">
                    <a16:rowId xmlns:a16="http://schemas.microsoft.com/office/drawing/2014/main" val="3689199086"/>
                  </a:ext>
                </a:extLst>
              </a:tr>
              <a:tr h="370840">
                <a:tc>
                  <a:txBody>
                    <a:bodyPr/>
                    <a:lstStyle/>
                    <a:p>
                      <a:pPr algn="ctr"/>
                      <a:r>
                        <a:rPr lang="en-US" dirty="0"/>
                        <a:t>3.</a:t>
                      </a:r>
                      <a:endParaRPr lang="en-IN" dirty="0"/>
                    </a:p>
                  </a:txBody>
                  <a:tcPr/>
                </a:tc>
                <a:tc>
                  <a:txBody>
                    <a:bodyPr/>
                    <a:lstStyle/>
                    <a:p>
                      <a:pPr algn="ctr"/>
                      <a:r>
                        <a:rPr lang="en-IN" dirty="0"/>
                        <a:t>Dataset Description</a:t>
                      </a:r>
                    </a:p>
                  </a:txBody>
                  <a:tcPr/>
                </a:tc>
                <a:tc>
                  <a:txBody>
                    <a:bodyPr/>
                    <a:lstStyle/>
                    <a:p>
                      <a:pPr algn="ctr"/>
                      <a:r>
                        <a:rPr lang="en-US" dirty="0"/>
                        <a:t>3</a:t>
                      </a:r>
                      <a:endParaRPr lang="en-IN" dirty="0"/>
                    </a:p>
                  </a:txBody>
                  <a:tcPr/>
                </a:tc>
                <a:extLst>
                  <a:ext uri="{0D108BD9-81ED-4DB2-BD59-A6C34878D82A}">
                    <a16:rowId xmlns:a16="http://schemas.microsoft.com/office/drawing/2014/main" val="2098231561"/>
                  </a:ext>
                </a:extLst>
              </a:tr>
              <a:tr h="370840">
                <a:tc>
                  <a:txBody>
                    <a:bodyPr/>
                    <a:lstStyle/>
                    <a:p>
                      <a:pPr algn="ctr"/>
                      <a:r>
                        <a:rPr lang="en-US" dirty="0"/>
                        <a:t>4.</a:t>
                      </a:r>
                      <a:endParaRPr lang="en-IN" dirty="0"/>
                    </a:p>
                  </a:txBody>
                  <a:tcPr/>
                </a:tc>
                <a:tc>
                  <a:txBody>
                    <a:bodyPr/>
                    <a:lstStyle/>
                    <a:p>
                      <a:pPr algn="ctr"/>
                      <a:r>
                        <a:rPr lang="en-IN" dirty="0"/>
                        <a:t>Data Distribution</a:t>
                      </a:r>
                    </a:p>
                  </a:txBody>
                  <a:tcPr/>
                </a:tc>
                <a:tc>
                  <a:txBody>
                    <a:bodyPr/>
                    <a:lstStyle/>
                    <a:p>
                      <a:pPr algn="ctr"/>
                      <a:r>
                        <a:rPr lang="en-US" dirty="0"/>
                        <a:t>4 – 5</a:t>
                      </a:r>
                      <a:endParaRPr lang="en-IN" dirty="0"/>
                    </a:p>
                  </a:txBody>
                  <a:tcPr/>
                </a:tc>
                <a:extLst>
                  <a:ext uri="{0D108BD9-81ED-4DB2-BD59-A6C34878D82A}">
                    <a16:rowId xmlns:a16="http://schemas.microsoft.com/office/drawing/2014/main" val="1919586472"/>
                  </a:ext>
                </a:extLst>
              </a:tr>
              <a:tr h="370840">
                <a:tc>
                  <a:txBody>
                    <a:bodyPr/>
                    <a:lstStyle/>
                    <a:p>
                      <a:pPr algn="ctr"/>
                      <a:r>
                        <a:rPr lang="en-US" dirty="0"/>
                        <a:t>5.</a:t>
                      </a:r>
                      <a:endParaRPr lang="en-IN" dirty="0"/>
                    </a:p>
                  </a:txBody>
                  <a:tcPr/>
                </a:tc>
                <a:tc>
                  <a:txBody>
                    <a:bodyPr/>
                    <a:lstStyle/>
                    <a:p>
                      <a:pPr algn="ctr"/>
                      <a:r>
                        <a:rPr lang="en-IN" dirty="0"/>
                        <a:t>Data Preprocessing</a:t>
                      </a:r>
                    </a:p>
                  </a:txBody>
                  <a:tcPr/>
                </a:tc>
                <a:tc>
                  <a:txBody>
                    <a:bodyPr/>
                    <a:lstStyle/>
                    <a:p>
                      <a:pPr algn="ctr"/>
                      <a:r>
                        <a:rPr lang="en-US" dirty="0"/>
                        <a:t>6</a:t>
                      </a:r>
                      <a:endParaRPr lang="en-IN" dirty="0"/>
                    </a:p>
                  </a:txBody>
                  <a:tcPr/>
                </a:tc>
                <a:extLst>
                  <a:ext uri="{0D108BD9-81ED-4DB2-BD59-A6C34878D82A}">
                    <a16:rowId xmlns:a16="http://schemas.microsoft.com/office/drawing/2014/main" val="3387197403"/>
                  </a:ext>
                </a:extLst>
              </a:tr>
              <a:tr h="370840">
                <a:tc>
                  <a:txBody>
                    <a:bodyPr/>
                    <a:lstStyle/>
                    <a:p>
                      <a:pPr algn="ctr"/>
                      <a:r>
                        <a:rPr lang="en-US" dirty="0"/>
                        <a:t>6.</a:t>
                      </a:r>
                      <a:endParaRPr lang="en-IN" dirty="0"/>
                    </a:p>
                  </a:txBody>
                  <a:tcPr/>
                </a:tc>
                <a:tc>
                  <a:txBody>
                    <a:bodyPr/>
                    <a:lstStyle/>
                    <a:p>
                      <a:pPr algn="ctr"/>
                      <a:r>
                        <a:rPr lang="en-IN" dirty="0"/>
                        <a:t>Tokenization and Embedding Techniques</a:t>
                      </a:r>
                    </a:p>
                  </a:txBody>
                  <a:tcPr/>
                </a:tc>
                <a:tc>
                  <a:txBody>
                    <a:bodyPr/>
                    <a:lstStyle/>
                    <a:p>
                      <a:pPr algn="ctr"/>
                      <a:r>
                        <a:rPr lang="en-US" dirty="0"/>
                        <a:t>7</a:t>
                      </a:r>
                      <a:endParaRPr lang="en-IN" dirty="0"/>
                    </a:p>
                  </a:txBody>
                  <a:tcPr/>
                </a:tc>
                <a:extLst>
                  <a:ext uri="{0D108BD9-81ED-4DB2-BD59-A6C34878D82A}">
                    <a16:rowId xmlns:a16="http://schemas.microsoft.com/office/drawing/2014/main" val="1933732647"/>
                  </a:ext>
                </a:extLst>
              </a:tr>
              <a:tr h="370840">
                <a:tc>
                  <a:txBody>
                    <a:bodyPr/>
                    <a:lstStyle/>
                    <a:p>
                      <a:pPr algn="ctr"/>
                      <a:r>
                        <a:rPr lang="en-US" dirty="0"/>
                        <a:t>7.</a:t>
                      </a:r>
                      <a:endParaRPr lang="en-IN" dirty="0"/>
                    </a:p>
                  </a:txBody>
                  <a:tcPr/>
                </a:tc>
                <a:tc>
                  <a:txBody>
                    <a:bodyPr/>
                    <a:lstStyle/>
                    <a:p>
                      <a:pPr algn="ctr"/>
                      <a:r>
                        <a:rPr lang="en-US" dirty="0"/>
                        <a:t>Modeling</a:t>
                      </a:r>
                      <a:endParaRPr lang="en-IN" dirty="0"/>
                    </a:p>
                  </a:txBody>
                  <a:tcPr/>
                </a:tc>
                <a:tc>
                  <a:txBody>
                    <a:bodyPr/>
                    <a:lstStyle/>
                    <a:p>
                      <a:pPr algn="ctr"/>
                      <a:r>
                        <a:rPr lang="en-US" dirty="0"/>
                        <a:t>8 – 10</a:t>
                      </a:r>
                      <a:endParaRPr lang="en-IN" dirty="0"/>
                    </a:p>
                  </a:txBody>
                  <a:tcPr/>
                </a:tc>
                <a:extLst>
                  <a:ext uri="{0D108BD9-81ED-4DB2-BD59-A6C34878D82A}">
                    <a16:rowId xmlns:a16="http://schemas.microsoft.com/office/drawing/2014/main" val="208181683"/>
                  </a:ext>
                </a:extLst>
              </a:tr>
              <a:tr h="370840">
                <a:tc>
                  <a:txBody>
                    <a:bodyPr/>
                    <a:lstStyle/>
                    <a:p>
                      <a:pPr algn="ctr"/>
                      <a:r>
                        <a:rPr lang="en-US" dirty="0"/>
                        <a:t>8.</a:t>
                      </a:r>
                      <a:endParaRPr lang="en-IN" dirty="0"/>
                    </a:p>
                  </a:txBody>
                  <a:tcPr/>
                </a:tc>
                <a:tc>
                  <a:txBody>
                    <a:bodyPr/>
                    <a:lstStyle/>
                    <a:p>
                      <a:pPr algn="ctr"/>
                      <a:r>
                        <a:rPr lang="en-IN" dirty="0"/>
                        <a:t>Evaluation Metrics</a:t>
                      </a:r>
                    </a:p>
                  </a:txBody>
                  <a:tcPr/>
                </a:tc>
                <a:tc>
                  <a:txBody>
                    <a:bodyPr/>
                    <a:lstStyle/>
                    <a:p>
                      <a:pPr algn="ctr"/>
                      <a:r>
                        <a:rPr lang="en-US" dirty="0"/>
                        <a:t>11</a:t>
                      </a:r>
                      <a:endParaRPr lang="en-IN" dirty="0"/>
                    </a:p>
                  </a:txBody>
                  <a:tcPr/>
                </a:tc>
                <a:extLst>
                  <a:ext uri="{0D108BD9-81ED-4DB2-BD59-A6C34878D82A}">
                    <a16:rowId xmlns:a16="http://schemas.microsoft.com/office/drawing/2014/main" val="3312966090"/>
                  </a:ext>
                </a:extLst>
              </a:tr>
            </a:tbl>
          </a:graphicData>
        </a:graphic>
      </p:graphicFrame>
    </p:spTree>
    <p:extLst>
      <p:ext uri="{BB962C8B-B14F-4D97-AF65-F5344CB8AC3E}">
        <p14:creationId xmlns:p14="http://schemas.microsoft.com/office/powerpoint/2010/main" val="209846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A965-765D-6454-677A-B179543CF927}"/>
              </a:ext>
            </a:extLst>
          </p:cNvPr>
          <p:cNvSpPr>
            <a:spLocks noGrp="1"/>
          </p:cNvSpPr>
          <p:nvPr>
            <p:ph type="title"/>
          </p:nvPr>
        </p:nvSpPr>
        <p:spPr/>
        <p:txBody>
          <a:bodyPr/>
          <a:lstStyle/>
          <a:p>
            <a:r>
              <a:rPr lang="en-IN" b="1" u="sng" dirty="0"/>
              <a:t>Business Problem:</a:t>
            </a:r>
            <a:endParaRPr lang="en-IN" dirty="0"/>
          </a:p>
        </p:txBody>
      </p:sp>
      <p:sp>
        <p:nvSpPr>
          <p:cNvPr id="3" name="Content Placeholder 2">
            <a:extLst>
              <a:ext uri="{FF2B5EF4-FFF2-40B4-BE49-F238E27FC236}">
                <a16:creationId xmlns:a16="http://schemas.microsoft.com/office/drawing/2014/main" id="{C6CF119E-8D6A-3954-733A-8256DBAE830F}"/>
              </a:ext>
            </a:extLst>
          </p:cNvPr>
          <p:cNvSpPr>
            <a:spLocks noGrp="1"/>
          </p:cNvSpPr>
          <p:nvPr>
            <p:ph idx="1"/>
          </p:nvPr>
        </p:nvSpPr>
        <p:spPr/>
        <p:txBody>
          <a:bodyPr>
            <a:normAutofit lnSpcReduction="10000"/>
          </a:bodyPr>
          <a:lstStyle/>
          <a:p>
            <a:pPr marL="0" indent="0" algn="just">
              <a:buNone/>
            </a:pPr>
            <a:r>
              <a:rPr lang="en-US" dirty="0"/>
              <a:t>In today's digital age, hate speech on online platforms is a growing concern that impacts individuals and communities globally. Social media platform like Twitter host billions of users who generate a vast amount of content daily. Despite the benefits of these platforms, the prevalence of hate speech poses significant challenges for both users and platform providers.</a:t>
            </a:r>
          </a:p>
          <a:p>
            <a:pPr algn="just">
              <a:buFont typeface="Wingdings" panose="05000000000000000000" pitchFamily="2" charset="2"/>
              <a:buChar char="Ø"/>
            </a:pPr>
            <a:r>
              <a:rPr lang="en-US" b="1" dirty="0"/>
              <a:t>Challenges:</a:t>
            </a:r>
          </a:p>
          <a:p>
            <a:pPr marL="800100" lvl="1" indent="-342900" algn="just">
              <a:buFont typeface="+mj-lt"/>
              <a:buAutoNum type="arabicPeriod"/>
            </a:pPr>
            <a:r>
              <a:rPr lang="en-US" b="1" dirty="0"/>
              <a:t>Psychological Harm: </a:t>
            </a:r>
            <a:r>
              <a:rPr lang="en-US" dirty="0"/>
              <a:t>Hate speech can cause significant emotional and psychological distress to targeted individuals and groups.</a:t>
            </a:r>
          </a:p>
          <a:p>
            <a:pPr marL="800100" lvl="1" indent="-342900" algn="just">
              <a:buFont typeface="+mj-lt"/>
              <a:buAutoNum type="arabicPeriod"/>
            </a:pPr>
            <a:r>
              <a:rPr lang="en-US" b="1" dirty="0"/>
              <a:t>Social Unrest:</a:t>
            </a:r>
            <a:r>
              <a:rPr lang="en-US" dirty="0"/>
              <a:t> It has the potential to incite violence, perpetuate discrimination, and destabilize communities.</a:t>
            </a:r>
          </a:p>
          <a:p>
            <a:pPr marL="800100" lvl="1" indent="-342900" algn="just">
              <a:buFont typeface="+mj-lt"/>
              <a:buAutoNum type="arabicPeriod"/>
            </a:pPr>
            <a:r>
              <a:rPr lang="en-US" b="1" dirty="0"/>
              <a:t>Legal Risks:</a:t>
            </a:r>
            <a:r>
              <a:rPr lang="en-US" dirty="0"/>
              <a:t> Platforms face increasing legal scrutiny and potential penalties for failing to manage hate speech effectively.</a:t>
            </a:r>
          </a:p>
          <a:p>
            <a:pPr marL="800100" lvl="1" indent="-342900" algn="just">
              <a:buFont typeface="+mj-lt"/>
              <a:buAutoNum type="arabicPeriod"/>
            </a:pPr>
            <a:r>
              <a:rPr lang="en-US" dirty="0"/>
              <a:t>Brand Reputation: Inadequate management of hate speech can severely damage the platform’s reputation and credibility.</a:t>
            </a:r>
          </a:p>
          <a:p>
            <a:endParaRPr lang="en-IN" dirty="0"/>
          </a:p>
        </p:txBody>
      </p:sp>
    </p:spTree>
    <p:extLst>
      <p:ext uri="{BB962C8B-B14F-4D97-AF65-F5344CB8AC3E}">
        <p14:creationId xmlns:p14="http://schemas.microsoft.com/office/powerpoint/2010/main" val="235512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D9A9-000A-8AF9-EBCF-4F116DFB64DE}"/>
              </a:ext>
            </a:extLst>
          </p:cNvPr>
          <p:cNvSpPr>
            <a:spLocks noGrp="1"/>
          </p:cNvSpPr>
          <p:nvPr>
            <p:ph type="title"/>
          </p:nvPr>
        </p:nvSpPr>
        <p:spPr/>
        <p:txBody>
          <a:bodyPr/>
          <a:lstStyle/>
          <a:p>
            <a:r>
              <a:rPr lang="en-US" b="1" u="sng" dirty="0"/>
              <a:t>Proposed Solution:</a:t>
            </a:r>
            <a:endParaRPr lang="en-IN" dirty="0"/>
          </a:p>
        </p:txBody>
      </p:sp>
      <p:sp>
        <p:nvSpPr>
          <p:cNvPr id="3" name="Content Placeholder 2">
            <a:extLst>
              <a:ext uri="{FF2B5EF4-FFF2-40B4-BE49-F238E27FC236}">
                <a16:creationId xmlns:a16="http://schemas.microsoft.com/office/drawing/2014/main" id="{68743235-A338-C03C-FACE-9BD61731D3F4}"/>
              </a:ext>
            </a:extLst>
          </p:cNvPr>
          <p:cNvSpPr>
            <a:spLocks noGrp="1"/>
          </p:cNvSpPr>
          <p:nvPr>
            <p:ph idx="1"/>
          </p:nvPr>
        </p:nvSpPr>
        <p:spPr/>
        <p:txBody>
          <a:bodyPr>
            <a:normAutofit fontScale="92500" lnSpcReduction="20000"/>
          </a:bodyPr>
          <a:lstStyle/>
          <a:p>
            <a:pPr marL="0" indent="0" algn="just">
              <a:buNone/>
            </a:pPr>
            <a:r>
              <a:rPr lang="en-US" dirty="0"/>
              <a:t>To address the problem of hate speech on Twitter platform, we propose developing a machine learning model that can automatically detect and categorize user-generated content into hate speech/offensive language and neutral content. The solution involves the following steps:</a:t>
            </a:r>
          </a:p>
          <a:p>
            <a:pPr marL="0" indent="0" algn="just">
              <a:buNone/>
            </a:pPr>
            <a:endParaRPr lang="en-US" dirty="0"/>
          </a:p>
          <a:p>
            <a:pPr marL="342900" indent="-342900" algn="just">
              <a:buFont typeface="+mj-lt"/>
              <a:buAutoNum type="arabicPeriod"/>
            </a:pPr>
            <a:r>
              <a:rPr lang="en-US" b="1" dirty="0"/>
              <a:t>Data Collection:</a:t>
            </a:r>
            <a:r>
              <a:rPr lang="en-US" dirty="0"/>
              <a:t> Gather a diverse and comprehensive dataset of user-generated content from Twitter platforms.</a:t>
            </a:r>
          </a:p>
          <a:p>
            <a:pPr marL="342900" indent="-342900" algn="just">
              <a:buFont typeface="+mj-lt"/>
              <a:buAutoNum type="arabicPeriod"/>
            </a:pPr>
            <a:r>
              <a:rPr lang="en-US" b="1" dirty="0"/>
              <a:t>Data Labeling:</a:t>
            </a:r>
            <a:r>
              <a:rPr lang="en-US" dirty="0"/>
              <a:t> Ensure accurate labeling of content into the categories of hate speech/offensive language, or neutral.</a:t>
            </a:r>
          </a:p>
          <a:p>
            <a:pPr marL="342900" indent="-342900" algn="just">
              <a:buFont typeface="+mj-lt"/>
              <a:buAutoNum type="arabicPeriod"/>
            </a:pPr>
            <a:r>
              <a:rPr lang="en-US" b="1" dirty="0"/>
              <a:t>Model Training:</a:t>
            </a:r>
            <a:r>
              <a:rPr lang="en-US" dirty="0"/>
              <a:t> Use the labeled dataset to train a robust machine learning model.</a:t>
            </a:r>
          </a:p>
          <a:p>
            <a:pPr marL="342900" indent="-342900" algn="just">
              <a:buFont typeface="+mj-lt"/>
              <a:buAutoNum type="arabicPeriod"/>
            </a:pPr>
            <a:r>
              <a:rPr lang="en-US" b="1" dirty="0"/>
              <a:t>Evaluation:</a:t>
            </a:r>
            <a:r>
              <a:rPr lang="en-US" dirty="0"/>
              <a:t> Test and validate the model to ensure high accuracy and reliability in detecting hate speech.</a:t>
            </a:r>
          </a:p>
          <a:p>
            <a:pPr marL="342900" indent="-342900" algn="just">
              <a:buFont typeface="+mj-lt"/>
              <a:buAutoNum type="arabicPeriod"/>
            </a:pPr>
            <a:r>
              <a:rPr lang="en-US" b="1" dirty="0"/>
              <a:t>Deployment:</a:t>
            </a:r>
            <a:r>
              <a:rPr lang="en-US" dirty="0"/>
              <a:t> Integrate the model into online platforms to assist in real-time content moderation.</a:t>
            </a:r>
            <a:endParaRPr lang="en-IN" dirty="0"/>
          </a:p>
          <a:p>
            <a:endParaRPr lang="en-IN" dirty="0"/>
          </a:p>
        </p:txBody>
      </p:sp>
    </p:spTree>
    <p:extLst>
      <p:ext uri="{BB962C8B-B14F-4D97-AF65-F5344CB8AC3E}">
        <p14:creationId xmlns:p14="http://schemas.microsoft.com/office/powerpoint/2010/main" val="373228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B407-217D-774C-E1C7-CCA743E45A05}"/>
              </a:ext>
            </a:extLst>
          </p:cNvPr>
          <p:cNvSpPr>
            <a:spLocks noGrp="1"/>
          </p:cNvSpPr>
          <p:nvPr>
            <p:ph type="title"/>
          </p:nvPr>
        </p:nvSpPr>
        <p:spPr/>
        <p:txBody>
          <a:bodyPr/>
          <a:lstStyle/>
          <a:p>
            <a:r>
              <a:rPr lang="en-US" b="1" u="sng" dirty="0"/>
              <a:t>Dataset DESCRIPTION</a:t>
            </a:r>
            <a:r>
              <a:rPr lang="en-US" b="1" dirty="0"/>
              <a:t> :</a:t>
            </a:r>
            <a:endParaRPr lang="en-IN" b="1" dirty="0"/>
          </a:p>
        </p:txBody>
      </p:sp>
      <p:sp>
        <p:nvSpPr>
          <p:cNvPr id="3" name="Content Placeholder 2">
            <a:extLst>
              <a:ext uri="{FF2B5EF4-FFF2-40B4-BE49-F238E27FC236}">
                <a16:creationId xmlns:a16="http://schemas.microsoft.com/office/drawing/2014/main" id="{78C1D6D8-345A-8A54-F89A-072679794C83}"/>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dataset has over 24,000 entries covering hate speech scenarios on Twitter. Quality is ensured through rigorous annotation by diverse annotators. It enhances user experience and engagement while reducing legal risks. Each tweet is labeled as hate speech, offensive language, or neutral. The structure includes tweet count, presence of hate speech, offensive language, neutrality, categorization (0 = hate speech, 1 = offensive language, 2 = neutral), and the tweet text.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IN" dirty="0"/>
          </a:p>
        </p:txBody>
      </p:sp>
      <p:pic>
        <p:nvPicPr>
          <p:cNvPr id="5" name="Picture 4">
            <a:extLst>
              <a:ext uri="{FF2B5EF4-FFF2-40B4-BE49-F238E27FC236}">
                <a16:creationId xmlns:a16="http://schemas.microsoft.com/office/drawing/2014/main" id="{D98F4DCC-5F31-FE29-02FC-BB194B1A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863" y="4532132"/>
            <a:ext cx="9372192" cy="1685788"/>
          </a:xfrm>
          <a:prstGeom prst="rect">
            <a:avLst/>
          </a:prstGeom>
        </p:spPr>
      </p:pic>
    </p:spTree>
    <p:extLst>
      <p:ext uri="{BB962C8B-B14F-4D97-AF65-F5344CB8AC3E}">
        <p14:creationId xmlns:p14="http://schemas.microsoft.com/office/powerpoint/2010/main" val="180964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8637-B8D4-F18E-4C86-DAAEAEBBFF18}"/>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Data Distribution</a:t>
            </a:r>
            <a:r>
              <a:rPr lang="en-US" b="1" dirty="0">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275F9C39-AB99-5402-A6CA-5370A9AAD5F4}"/>
              </a:ext>
            </a:extLst>
          </p:cNvPr>
          <p:cNvSpPr>
            <a:spLocks noGrp="1"/>
          </p:cNvSpPr>
          <p:nvPr>
            <p:ph idx="1"/>
          </p:nvPr>
        </p:nvSpPr>
        <p:spPr/>
        <p:txBody>
          <a:bodyPr/>
          <a:lstStyle/>
          <a:p>
            <a:pPr marL="0" indent="0">
              <a:buNone/>
            </a:pPr>
            <a:r>
              <a:rPr lang="en-US" b="1" dirty="0"/>
              <a:t>Label-wise counts in Data</a:t>
            </a:r>
            <a:r>
              <a:rPr lang="en-US" sz="1800" b="1" dirty="0"/>
              <a:t>:</a:t>
            </a:r>
            <a:endParaRPr lang="en-US" sz="1800" dirty="0"/>
          </a:p>
          <a:p>
            <a:r>
              <a:rPr lang="en-US" sz="2400" dirty="0">
                <a:solidFill>
                  <a:schemeClr val="tx1"/>
                </a:solidFill>
              </a:rPr>
              <a:t>Hate speech -20609</a:t>
            </a:r>
          </a:p>
          <a:p>
            <a:r>
              <a:rPr lang="en-US" sz="2400" dirty="0">
                <a:solidFill>
                  <a:schemeClr val="tx1"/>
                </a:solidFill>
              </a:rPr>
              <a:t>Non Hate speech- 4159</a:t>
            </a:r>
          </a:p>
          <a:p>
            <a:endParaRPr lang="en-IN" dirty="0"/>
          </a:p>
        </p:txBody>
      </p:sp>
      <p:pic>
        <p:nvPicPr>
          <p:cNvPr id="5" name="Picture 4">
            <a:extLst>
              <a:ext uri="{FF2B5EF4-FFF2-40B4-BE49-F238E27FC236}">
                <a16:creationId xmlns:a16="http://schemas.microsoft.com/office/drawing/2014/main" id="{5B080F01-D04D-0703-A390-31D448E28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444" y="2418780"/>
            <a:ext cx="6100627" cy="4017884"/>
          </a:xfrm>
          <a:prstGeom prst="rect">
            <a:avLst/>
          </a:prstGeom>
        </p:spPr>
      </p:pic>
    </p:spTree>
    <p:extLst>
      <p:ext uri="{BB962C8B-B14F-4D97-AF65-F5344CB8AC3E}">
        <p14:creationId xmlns:p14="http://schemas.microsoft.com/office/powerpoint/2010/main" val="193468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083C-EAE1-28A4-FB20-9002589CDFAF}"/>
              </a:ext>
            </a:extLst>
          </p:cNvPr>
          <p:cNvSpPr>
            <a:spLocks noGrp="1"/>
          </p:cNvSpPr>
          <p:nvPr>
            <p:ph type="title"/>
          </p:nvPr>
        </p:nvSpPr>
        <p:spPr>
          <a:xfrm>
            <a:off x="1168777" y="539815"/>
            <a:ext cx="9784080" cy="1508760"/>
          </a:xfrm>
        </p:spPr>
        <p:txBody>
          <a:bodyPr/>
          <a:lstStyle/>
          <a:p>
            <a:r>
              <a:rPr lang="en-US" sz="4000" b="1" u="sng" dirty="0">
                <a:effectLst/>
                <a:latin typeface="Times New Roman" panose="02020603050405020304" pitchFamily="18" charset="0"/>
                <a:ea typeface="Times New Roman" panose="02020603050405020304" pitchFamily="18" charset="0"/>
              </a:rPr>
              <a:t>Train, Test and Validation</a:t>
            </a:r>
            <a:r>
              <a:rPr lang="en-US" sz="4000" b="1" dirty="0">
                <a:effectLst/>
                <a:latin typeface="Times New Roman" panose="02020603050405020304" pitchFamily="18" charset="0"/>
                <a:ea typeface="Times New Roman" panose="02020603050405020304" pitchFamily="18" charset="0"/>
              </a:rPr>
              <a:t> :</a:t>
            </a:r>
            <a:br>
              <a:rPr lang="en-US" sz="40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5063FB-0249-49DA-AB0F-DEB95A825C8D}"/>
              </a:ext>
            </a:extLst>
          </p:cNvPr>
          <p:cNvSpPr>
            <a:spLocks noGrp="1"/>
          </p:cNvSpPr>
          <p:nvPr>
            <p:ph idx="1"/>
          </p:nvPr>
        </p:nvSpPr>
        <p:spPr>
          <a:xfrm>
            <a:off x="833584" y="1952686"/>
            <a:ext cx="11191267" cy="4206240"/>
          </a:xfrm>
        </p:spPr>
        <p:txBody>
          <a:bodyPr/>
          <a:lstStyle/>
          <a:p>
            <a:pPr marL="0" indent="0">
              <a:buNone/>
            </a:pPr>
            <a:r>
              <a:rPr lang="en-US" sz="2400" b="1" dirty="0">
                <a:effectLst/>
                <a:latin typeface="Times New Roman" panose="02020603050405020304" pitchFamily="18" charset="0"/>
                <a:ea typeface="Times New Roman" panose="02020603050405020304" pitchFamily="18" charset="0"/>
              </a:rPr>
              <a:t>Train, Test and Validation Data Size:             </a:t>
            </a:r>
            <a:r>
              <a:rPr lang="en-IN" sz="2400" b="1" dirty="0">
                <a:effectLst/>
                <a:latin typeface="Times New Roman" panose="02020603050405020304" pitchFamily="18" charset="0"/>
                <a:ea typeface="Times New Roman" panose="02020603050405020304" pitchFamily="18" charset="0"/>
              </a:rPr>
              <a:t>Class wise Data Distribution :</a:t>
            </a:r>
            <a:endParaRPr lang="en-US" sz="2400" dirty="0">
              <a:effectLst/>
              <a:latin typeface="Times New Roman" panose="02020603050405020304" pitchFamily="18" charset="0"/>
              <a:ea typeface="Times New Roman" panose="02020603050405020304" pitchFamily="18" charset="0"/>
            </a:endParaRPr>
          </a:p>
          <a:p>
            <a:pPr marL="0" indent="0">
              <a:buNone/>
            </a:pPr>
            <a:r>
              <a:rPr lang="en-US" sz="2400" b="1" dirty="0">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9BE2DC4B-7B6E-5247-2EE2-D411DF559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966" y="2547541"/>
            <a:ext cx="5191851" cy="3534268"/>
          </a:xfrm>
          <a:prstGeom prst="rect">
            <a:avLst/>
          </a:prstGeom>
        </p:spPr>
      </p:pic>
      <p:pic>
        <p:nvPicPr>
          <p:cNvPr id="7" name="Picture 6">
            <a:extLst>
              <a:ext uri="{FF2B5EF4-FFF2-40B4-BE49-F238E27FC236}">
                <a16:creationId xmlns:a16="http://schemas.microsoft.com/office/drawing/2014/main" id="{C21079F0-8CC5-39C1-20D3-3E445E256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4888" y="2547541"/>
            <a:ext cx="5191850" cy="3534268"/>
          </a:xfrm>
          <a:prstGeom prst="rect">
            <a:avLst/>
          </a:prstGeom>
        </p:spPr>
      </p:pic>
    </p:spTree>
    <p:extLst>
      <p:ext uri="{BB962C8B-B14F-4D97-AF65-F5344CB8AC3E}">
        <p14:creationId xmlns:p14="http://schemas.microsoft.com/office/powerpoint/2010/main" val="34031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E9F6-F68E-61AD-1DC5-1678E78522E2}"/>
              </a:ext>
            </a:extLst>
          </p:cNvPr>
          <p:cNvSpPr>
            <a:spLocks noGrp="1"/>
          </p:cNvSpPr>
          <p:nvPr>
            <p:ph type="title"/>
          </p:nvPr>
        </p:nvSpPr>
        <p:spPr/>
        <p:txBody>
          <a:bodyPr/>
          <a:lstStyle/>
          <a:p>
            <a:r>
              <a:rPr lang="en-US" b="1" u="sng" dirty="0"/>
              <a:t>Data Preprocessing</a:t>
            </a:r>
            <a:r>
              <a:rPr lang="en-US" b="1" dirty="0"/>
              <a:t> :</a:t>
            </a:r>
            <a:endParaRPr lang="en-IN" b="1" dirty="0"/>
          </a:p>
        </p:txBody>
      </p:sp>
      <p:sp>
        <p:nvSpPr>
          <p:cNvPr id="3" name="Content Placeholder 2">
            <a:extLst>
              <a:ext uri="{FF2B5EF4-FFF2-40B4-BE49-F238E27FC236}">
                <a16:creationId xmlns:a16="http://schemas.microsoft.com/office/drawing/2014/main" id="{407B857A-636F-2696-5933-560F7B949409}"/>
              </a:ext>
            </a:extLst>
          </p:cNvPr>
          <p:cNvSpPr>
            <a:spLocks noGrp="1"/>
          </p:cNvSpPr>
          <p:nvPr>
            <p:ph idx="1"/>
          </p:nvPr>
        </p:nvSpPr>
        <p:spPr>
          <a:xfrm>
            <a:off x="1193087" y="2011680"/>
            <a:ext cx="9784080" cy="4206240"/>
          </a:xfrm>
        </p:spPr>
        <p:txBody>
          <a:bodyPr>
            <a:normAutofit fontScale="92500" lnSpcReduction="20000"/>
          </a:bodyPr>
          <a:lstStyle/>
          <a:p>
            <a:pPr algn="just"/>
            <a:r>
              <a:rPr lang="en-US" dirty="0"/>
              <a:t>Data preprocessing is a process of preparing the raw data and making it suitable for a machine learning model. It is the first and crucial step while creating a machine learning model. </a:t>
            </a:r>
          </a:p>
          <a:p>
            <a:pPr algn="just"/>
            <a:r>
              <a:rPr lang="en-US" dirty="0"/>
              <a:t>Steps included for Data Preprocessing : </a:t>
            </a:r>
          </a:p>
          <a:p>
            <a:pPr marL="342900" indent="-342900" algn="just">
              <a:buFont typeface="+mj-lt"/>
              <a:buAutoNum type="arabicPeriod"/>
            </a:pPr>
            <a:r>
              <a:rPr lang="en-US" b="1" dirty="0"/>
              <a:t>Recategorization:</a:t>
            </a:r>
            <a:r>
              <a:rPr lang="en-US" dirty="0"/>
              <a:t> Labeled Hate speech and offensive language as 0, non-hate speech as 1</a:t>
            </a:r>
          </a:p>
          <a:p>
            <a:pPr marL="342900" indent="-342900" algn="just">
              <a:buFont typeface="+mj-lt"/>
              <a:buAutoNum type="arabicPeriod"/>
            </a:pPr>
            <a:r>
              <a:rPr lang="en-US" b="1" dirty="0"/>
              <a:t>Handling missing values: </a:t>
            </a:r>
            <a:r>
              <a:rPr lang="en-US" dirty="0"/>
              <a:t>Replaced with empty strings</a:t>
            </a:r>
          </a:p>
          <a:p>
            <a:pPr marL="342900" indent="-342900" algn="just">
              <a:buFont typeface="+mj-lt"/>
              <a:buAutoNum type="arabicPeriod"/>
            </a:pPr>
            <a:r>
              <a:rPr lang="en-US" b="1" dirty="0"/>
              <a:t>Handling duplicates: </a:t>
            </a:r>
            <a:r>
              <a:rPr lang="en-US" dirty="0"/>
              <a:t>Removed duplicates</a:t>
            </a:r>
          </a:p>
          <a:p>
            <a:pPr marL="342900" indent="-342900" algn="just">
              <a:buFont typeface="+mj-lt"/>
              <a:buAutoNum type="arabicPeriod"/>
            </a:pPr>
            <a:r>
              <a:rPr lang="en-US" b="1" dirty="0"/>
              <a:t>Handling abbreviations: </a:t>
            </a:r>
            <a:r>
              <a:rPr lang="en-US" dirty="0"/>
              <a:t>Replaced with full forms</a:t>
            </a:r>
          </a:p>
          <a:p>
            <a:pPr marL="342900" indent="-342900" algn="just">
              <a:buFont typeface="+mj-lt"/>
              <a:buAutoNum type="arabicPeriod"/>
            </a:pPr>
            <a:r>
              <a:rPr lang="en-US" b="1" dirty="0"/>
              <a:t>HTML entity decoding: </a:t>
            </a:r>
            <a:r>
              <a:rPr lang="en-US" dirty="0"/>
              <a:t>Decoded HTML entities</a:t>
            </a:r>
          </a:p>
          <a:p>
            <a:pPr marL="342900" indent="-342900" algn="just">
              <a:buFont typeface="+mj-lt"/>
              <a:buAutoNum type="arabicPeriod"/>
            </a:pPr>
            <a:r>
              <a:rPr lang="en-US" b="1" dirty="0"/>
              <a:t>Contraction expansion: </a:t>
            </a:r>
            <a:r>
              <a:rPr lang="en-US" dirty="0"/>
              <a:t>Expanded contractions</a:t>
            </a:r>
          </a:p>
          <a:p>
            <a:pPr marL="342900" indent="-342900" algn="just">
              <a:buFont typeface="+mj-lt"/>
              <a:buAutoNum type="arabicPeriod"/>
            </a:pPr>
            <a:r>
              <a:rPr lang="en-US" b="1" dirty="0"/>
              <a:t>Normalization: </a:t>
            </a:r>
            <a:r>
              <a:rPr lang="en-US" dirty="0"/>
              <a:t>Applied normalization to the data</a:t>
            </a:r>
          </a:p>
          <a:p>
            <a:pPr algn="just"/>
            <a:endParaRPr lang="en-IN" dirty="0"/>
          </a:p>
        </p:txBody>
      </p:sp>
    </p:spTree>
    <p:extLst>
      <p:ext uri="{BB962C8B-B14F-4D97-AF65-F5344CB8AC3E}">
        <p14:creationId xmlns:p14="http://schemas.microsoft.com/office/powerpoint/2010/main" val="154273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9889-7365-2817-7A5E-068FA821C274}"/>
              </a:ext>
            </a:extLst>
          </p:cNvPr>
          <p:cNvSpPr>
            <a:spLocks noGrp="1"/>
          </p:cNvSpPr>
          <p:nvPr>
            <p:ph type="title"/>
          </p:nvPr>
        </p:nvSpPr>
        <p:spPr/>
        <p:txBody>
          <a:bodyPr/>
          <a:lstStyle/>
          <a:p>
            <a:r>
              <a:rPr lang="en-US" b="1" u="sng" dirty="0"/>
              <a:t>Tokenization and embedding techniques</a:t>
            </a:r>
            <a:r>
              <a:rPr lang="en-US" b="1" dirty="0"/>
              <a:t> :</a:t>
            </a:r>
            <a:endParaRPr lang="en-IN" b="1" dirty="0"/>
          </a:p>
        </p:txBody>
      </p:sp>
      <p:sp>
        <p:nvSpPr>
          <p:cNvPr id="3" name="Content Placeholder 2">
            <a:extLst>
              <a:ext uri="{FF2B5EF4-FFF2-40B4-BE49-F238E27FC236}">
                <a16:creationId xmlns:a16="http://schemas.microsoft.com/office/drawing/2014/main" id="{F5E26A2B-381A-A2E1-6781-F9905819D00F}"/>
              </a:ext>
            </a:extLst>
          </p:cNvPr>
          <p:cNvSpPr>
            <a:spLocks noGrp="1"/>
          </p:cNvSpPr>
          <p:nvPr>
            <p:ph idx="1"/>
          </p:nvPr>
        </p:nvSpPr>
        <p:spPr/>
        <p:txBody>
          <a:bodyPr>
            <a:normAutofit fontScale="92500" lnSpcReduction="20000"/>
          </a:bodyPr>
          <a:lstStyle/>
          <a:p>
            <a:pPr algn="just"/>
            <a:r>
              <a:rPr lang="en-US" b="1" dirty="0"/>
              <a:t>Tokenization :</a:t>
            </a:r>
            <a:r>
              <a:rPr lang="en-US" dirty="0"/>
              <a:t> </a:t>
            </a:r>
            <a:r>
              <a:rPr lang="en-US" b="1" dirty="0"/>
              <a:t>Word Tokenization</a:t>
            </a:r>
          </a:p>
          <a:p>
            <a:pPr marL="228600" lvl="1" indent="0" algn="just">
              <a:buNone/>
            </a:pPr>
            <a:r>
              <a:rPr lang="en-US" dirty="0"/>
              <a:t>Word tokenization divides the text into individual words. In this tokenization technique, words are treated as the basic units of meaning.</a:t>
            </a:r>
          </a:p>
          <a:p>
            <a:pPr algn="just"/>
            <a:r>
              <a:rPr lang="en-US" b="1" dirty="0"/>
              <a:t>Embedding techniques :</a:t>
            </a:r>
          </a:p>
          <a:p>
            <a:pPr marL="342900" indent="-342900" algn="just">
              <a:buFont typeface="+mj-lt"/>
              <a:buAutoNum type="arabicPeriod"/>
            </a:pPr>
            <a:r>
              <a:rPr lang="en-US" b="1" dirty="0"/>
              <a:t>One – Hot Encoding: </a:t>
            </a:r>
            <a:r>
              <a:rPr lang="en-US" dirty="0"/>
              <a:t>One hot encoding is one method of converting data to prepare it for an algorithm and get a better prediction. With one-hot, we convert each categorical value into a new categorical column and assign a binary value of 1 or 0 to those columns. Each integer value is represented as a binary vector.</a:t>
            </a:r>
          </a:p>
          <a:p>
            <a:pPr marL="342900" indent="-342900" algn="just">
              <a:buFont typeface="+mj-lt"/>
              <a:buAutoNum type="arabicPeriod"/>
            </a:pPr>
            <a:r>
              <a:rPr lang="en-US" b="1" dirty="0"/>
              <a:t>TF – IDF Encoding : </a:t>
            </a:r>
            <a:r>
              <a:rPr lang="en-US" dirty="0"/>
              <a:t>TF-IDF is a numerical statistic that reflects the importance of a word in a document. The TF-IDF algorithm takes into account two main factors: the frequency of a word in a document (TF) and the frequency of the word across all documents in the corpus (IDF).</a:t>
            </a:r>
          </a:p>
          <a:p>
            <a:pPr marL="342900" indent="-342900" algn="just">
              <a:buFont typeface="+mj-lt"/>
              <a:buAutoNum type="arabicPeriod"/>
            </a:pPr>
            <a:r>
              <a:rPr lang="en-US" b="1" dirty="0"/>
              <a:t>Word2Vec Encoding : </a:t>
            </a:r>
            <a:r>
              <a:rPr lang="en-US" dirty="0"/>
              <a:t>Word2Vec builds word vectors, which are distributed numerical representations of word features. These word features may include words that indicate the context of the specific vocabulary words present individually.</a:t>
            </a:r>
          </a:p>
          <a:p>
            <a:pPr algn="just"/>
            <a:endParaRPr lang="en-IN" dirty="0"/>
          </a:p>
        </p:txBody>
      </p:sp>
    </p:spTree>
    <p:extLst>
      <p:ext uri="{BB962C8B-B14F-4D97-AF65-F5344CB8AC3E}">
        <p14:creationId xmlns:p14="http://schemas.microsoft.com/office/powerpoint/2010/main" val="22876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46</TotalTime>
  <Words>1020</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Agency FB</vt:lpstr>
      <vt:lpstr>Arial</vt:lpstr>
      <vt:lpstr>Corbel</vt:lpstr>
      <vt:lpstr>Times New Roman</vt:lpstr>
      <vt:lpstr>Wingdings</vt:lpstr>
      <vt:lpstr>Banded</vt:lpstr>
      <vt:lpstr>Infosys Springboard Internship </vt:lpstr>
      <vt:lpstr>Content : </vt:lpstr>
      <vt:lpstr>Business Problem:</vt:lpstr>
      <vt:lpstr>Proposed Solution:</vt:lpstr>
      <vt:lpstr>Dataset DESCRIPTION :</vt:lpstr>
      <vt:lpstr>Data Distribution :</vt:lpstr>
      <vt:lpstr>Train, Test and Validation : </vt:lpstr>
      <vt:lpstr>Data Preprocessing :</vt:lpstr>
      <vt:lpstr>Tokenization and embedding techniques :</vt:lpstr>
      <vt:lpstr>Modeling :</vt:lpstr>
      <vt:lpstr>Finalized Deep Learning Model : Artificial Neural Networks (aNN)</vt:lpstr>
      <vt:lpstr>Classification Report and Confusion Matrix : </vt:lpstr>
      <vt:lpstr>Evaluation Metrics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Arkadip Ghosh</dc:creator>
  <cp:lastModifiedBy>Arkadip Ghosh</cp:lastModifiedBy>
  <cp:revision>1</cp:revision>
  <dcterms:created xsi:type="dcterms:W3CDTF">2024-07-17T16:52:18Z</dcterms:created>
  <dcterms:modified xsi:type="dcterms:W3CDTF">2024-07-17T17:38:26Z</dcterms:modified>
</cp:coreProperties>
</file>