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0" r:id="rId5"/>
    <p:sldId id="261" r:id="rId6"/>
    <p:sldId id="262" r:id="rId7"/>
    <p:sldId id="264" r:id="rId8"/>
    <p:sldId id="265" r:id="rId9"/>
    <p:sldId id="266" r:id="rId10"/>
    <p:sldId id="267" r:id="rId11"/>
    <p:sldId id="268" r:id="rId12"/>
    <p:sldId id="269" r:id="rId13"/>
    <p:sldId id="270" r:id="rId14"/>
    <p:sldId id="278" r:id="rId15"/>
    <p:sldId id="279"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6E5C189-B221-48D2-94F8-9215D54168CE}">
          <p14:sldIdLst>
            <p14:sldId id="256"/>
            <p14:sldId id="257"/>
            <p14:sldId id="258"/>
            <p14:sldId id="260"/>
            <p14:sldId id="261"/>
            <p14:sldId id="262"/>
            <p14:sldId id="264"/>
            <p14:sldId id="265"/>
            <p14:sldId id="266"/>
            <p14:sldId id="267"/>
            <p14:sldId id="268"/>
            <p14:sldId id="269"/>
            <p14:sldId id="270"/>
          </p14:sldIdLst>
        </p14:section>
        <p14:section name="Untitled Section" id="{7969E39C-FD9F-4924-857D-F33E367BB80A}">
          <p14:sldIdLst>
            <p14:sldId id="278"/>
            <p14:sldId id="279"/>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A97DDF7-8F5E-4B81-B047-829F5FAA3720}" type="datetimeFigureOut">
              <a:rPr lang="en-IN" smtClean="0"/>
              <a:t>17-07-2024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89CB364-CB30-4B10-8E73-7D96A201485B}" type="slidenum">
              <a:rPr lang="en-IN" smtClean="0"/>
              <a:t>‹#›</a:t>
            </a:fld>
            <a:endParaRPr lang="en-IN"/>
          </a:p>
        </p:txBody>
      </p:sp>
    </p:spTree>
    <p:extLst>
      <p:ext uri="{BB962C8B-B14F-4D97-AF65-F5344CB8AC3E}">
        <p14:creationId xmlns:p14="http://schemas.microsoft.com/office/powerpoint/2010/main" val="1762364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97DDF7-8F5E-4B81-B047-829F5FAA3720}"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89CB364-CB30-4B10-8E73-7D96A201485B}" type="slidenum">
              <a:rPr lang="en-IN" smtClean="0"/>
              <a:t>‹#›</a:t>
            </a:fld>
            <a:endParaRPr lang="en-IN"/>
          </a:p>
        </p:txBody>
      </p:sp>
    </p:spTree>
    <p:extLst>
      <p:ext uri="{BB962C8B-B14F-4D97-AF65-F5344CB8AC3E}">
        <p14:creationId xmlns:p14="http://schemas.microsoft.com/office/powerpoint/2010/main" val="2092800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A97DDF7-8F5E-4B81-B047-829F5FAA3720}"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89CB364-CB30-4B10-8E73-7D96A201485B}" type="slidenum">
              <a:rPr lang="en-IN" smtClean="0"/>
              <a:t>‹#›</a:t>
            </a:fld>
            <a:endParaRPr lang="en-IN"/>
          </a:p>
        </p:txBody>
      </p:sp>
    </p:spTree>
    <p:extLst>
      <p:ext uri="{BB962C8B-B14F-4D97-AF65-F5344CB8AC3E}">
        <p14:creationId xmlns:p14="http://schemas.microsoft.com/office/powerpoint/2010/main" val="2205663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A97DDF7-8F5E-4B81-B047-829F5FAA3720}"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89CB364-CB30-4B10-8E73-7D96A201485B}" type="slidenum">
              <a:rPr lang="en-IN" smtClean="0"/>
              <a:t>‹#›</a:t>
            </a:fld>
            <a:endParaRPr lang="en-IN"/>
          </a:p>
        </p:txBody>
      </p:sp>
    </p:spTree>
    <p:extLst>
      <p:ext uri="{BB962C8B-B14F-4D97-AF65-F5344CB8AC3E}">
        <p14:creationId xmlns:p14="http://schemas.microsoft.com/office/powerpoint/2010/main" val="2216824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97DDF7-8F5E-4B81-B047-829F5FAA3720}"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89CB364-CB30-4B10-8E73-7D96A201485B}" type="slidenum">
              <a:rPr lang="en-IN" smtClean="0"/>
              <a:t>‹#›</a:t>
            </a:fld>
            <a:endParaRPr lang="en-IN"/>
          </a:p>
        </p:txBody>
      </p:sp>
    </p:spTree>
    <p:extLst>
      <p:ext uri="{BB962C8B-B14F-4D97-AF65-F5344CB8AC3E}">
        <p14:creationId xmlns:p14="http://schemas.microsoft.com/office/powerpoint/2010/main" val="14347182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A97DDF7-8F5E-4B81-B047-829F5FAA3720}" type="datetimeFigureOut">
              <a:rPr lang="en-IN" smtClean="0"/>
              <a:t>17-07-2024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9CB364-CB30-4B10-8E73-7D96A201485B}" type="slidenum">
              <a:rPr lang="en-IN" smtClean="0"/>
              <a:t>‹#›</a:t>
            </a:fld>
            <a:endParaRPr lang="en-IN"/>
          </a:p>
        </p:txBody>
      </p:sp>
    </p:spTree>
    <p:extLst>
      <p:ext uri="{BB962C8B-B14F-4D97-AF65-F5344CB8AC3E}">
        <p14:creationId xmlns:p14="http://schemas.microsoft.com/office/powerpoint/2010/main" val="2415890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A97DDF7-8F5E-4B81-B047-829F5FAA3720}" type="datetimeFigureOut">
              <a:rPr lang="en-IN" smtClean="0"/>
              <a:t>17-07-2024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A89CB364-CB30-4B10-8E73-7D96A201485B}" type="slidenum">
              <a:rPr lang="en-IN" smtClean="0"/>
              <a:t>‹#›</a:t>
            </a:fld>
            <a:endParaRPr lang="en-IN"/>
          </a:p>
        </p:txBody>
      </p:sp>
    </p:spTree>
    <p:extLst>
      <p:ext uri="{BB962C8B-B14F-4D97-AF65-F5344CB8AC3E}">
        <p14:creationId xmlns:p14="http://schemas.microsoft.com/office/powerpoint/2010/main" val="2990575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A97DDF7-8F5E-4B81-B047-829F5FAA3720}"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9CB364-CB30-4B10-8E73-7D96A201485B}" type="slidenum">
              <a:rPr lang="en-IN" smtClean="0"/>
              <a:t>‹#›</a:t>
            </a:fld>
            <a:endParaRPr lang="en-IN"/>
          </a:p>
        </p:txBody>
      </p:sp>
    </p:spTree>
    <p:extLst>
      <p:ext uri="{BB962C8B-B14F-4D97-AF65-F5344CB8AC3E}">
        <p14:creationId xmlns:p14="http://schemas.microsoft.com/office/powerpoint/2010/main" val="3558513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A97DDF7-8F5E-4B81-B047-829F5FAA3720}"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89CB364-CB30-4B10-8E73-7D96A201485B}" type="slidenum">
              <a:rPr lang="en-IN" smtClean="0"/>
              <a:t>‹#›</a:t>
            </a:fld>
            <a:endParaRPr lang="en-IN"/>
          </a:p>
        </p:txBody>
      </p:sp>
    </p:spTree>
    <p:extLst>
      <p:ext uri="{BB962C8B-B14F-4D97-AF65-F5344CB8AC3E}">
        <p14:creationId xmlns:p14="http://schemas.microsoft.com/office/powerpoint/2010/main" val="3819748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97DDF7-8F5E-4B81-B047-829F5FAA3720}"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9CB364-CB30-4B10-8E73-7D96A201485B}" type="slidenum">
              <a:rPr lang="en-IN" smtClean="0"/>
              <a:t>‹#›</a:t>
            </a:fld>
            <a:endParaRPr lang="en-IN"/>
          </a:p>
        </p:txBody>
      </p:sp>
    </p:spTree>
    <p:extLst>
      <p:ext uri="{BB962C8B-B14F-4D97-AF65-F5344CB8AC3E}">
        <p14:creationId xmlns:p14="http://schemas.microsoft.com/office/powerpoint/2010/main" val="1200301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97DDF7-8F5E-4B81-B047-829F5FAA3720}"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89CB364-CB30-4B10-8E73-7D96A201485B}" type="slidenum">
              <a:rPr lang="en-IN" smtClean="0"/>
              <a:t>‹#›</a:t>
            </a:fld>
            <a:endParaRPr lang="en-IN"/>
          </a:p>
        </p:txBody>
      </p:sp>
    </p:spTree>
    <p:extLst>
      <p:ext uri="{BB962C8B-B14F-4D97-AF65-F5344CB8AC3E}">
        <p14:creationId xmlns:p14="http://schemas.microsoft.com/office/powerpoint/2010/main" val="1028859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97DDF7-8F5E-4B81-B047-829F5FAA3720}"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9CB364-CB30-4B10-8E73-7D96A201485B}" type="slidenum">
              <a:rPr lang="en-IN" smtClean="0"/>
              <a:t>‹#›</a:t>
            </a:fld>
            <a:endParaRPr lang="en-IN"/>
          </a:p>
        </p:txBody>
      </p:sp>
    </p:spTree>
    <p:extLst>
      <p:ext uri="{BB962C8B-B14F-4D97-AF65-F5344CB8AC3E}">
        <p14:creationId xmlns:p14="http://schemas.microsoft.com/office/powerpoint/2010/main" val="3515661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97DDF7-8F5E-4B81-B047-829F5FAA3720}" type="datetimeFigureOut">
              <a:rPr lang="en-IN" smtClean="0"/>
              <a:t>17-07-2024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9CB364-CB30-4B10-8E73-7D96A201485B}" type="slidenum">
              <a:rPr lang="en-IN" smtClean="0"/>
              <a:t>‹#›</a:t>
            </a:fld>
            <a:endParaRPr lang="en-IN"/>
          </a:p>
        </p:txBody>
      </p:sp>
    </p:spTree>
    <p:extLst>
      <p:ext uri="{BB962C8B-B14F-4D97-AF65-F5344CB8AC3E}">
        <p14:creationId xmlns:p14="http://schemas.microsoft.com/office/powerpoint/2010/main" val="2546416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97DDF7-8F5E-4B81-B047-829F5FAA3720}" type="datetimeFigureOut">
              <a:rPr lang="en-IN" smtClean="0"/>
              <a:t>17-07-2024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9CB364-CB30-4B10-8E73-7D96A201485B}" type="slidenum">
              <a:rPr lang="en-IN" smtClean="0"/>
              <a:t>‹#›</a:t>
            </a:fld>
            <a:endParaRPr lang="en-IN"/>
          </a:p>
        </p:txBody>
      </p:sp>
    </p:spTree>
    <p:extLst>
      <p:ext uri="{BB962C8B-B14F-4D97-AF65-F5344CB8AC3E}">
        <p14:creationId xmlns:p14="http://schemas.microsoft.com/office/powerpoint/2010/main" val="684998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97DDF7-8F5E-4B81-B047-829F5FAA3720}" type="datetimeFigureOut">
              <a:rPr lang="en-IN" smtClean="0"/>
              <a:t>17-07-2024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89CB364-CB30-4B10-8E73-7D96A201485B}" type="slidenum">
              <a:rPr lang="en-IN" smtClean="0"/>
              <a:t>‹#›</a:t>
            </a:fld>
            <a:endParaRPr lang="en-IN"/>
          </a:p>
        </p:txBody>
      </p:sp>
    </p:spTree>
    <p:extLst>
      <p:ext uri="{BB962C8B-B14F-4D97-AF65-F5344CB8AC3E}">
        <p14:creationId xmlns:p14="http://schemas.microsoft.com/office/powerpoint/2010/main" val="741390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97DDF7-8F5E-4B81-B047-829F5FAA3720}"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89CB364-CB30-4B10-8E73-7D96A201485B}" type="slidenum">
              <a:rPr lang="en-IN" smtClean="0"/>
              <a:t>‹#›</a:t>
            </a:fld>
            <a:endParaRPr lang="en-IN"/>
          </a:p>
        </p:txBody>
      </p:sp>
    </p:spTree>
    <p:extLst>
      <p:ext uri="{BB962C8B-B14F-4D97-AF65-F5344CB8AC3E}">
        <p14:creationId xmlns:p14="http://schemas.microsoft.com/office/powerpoint/2010/main" val="3250270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97DDF7-8F5E-4B81-B047-829F5FAA3720}"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89CB364-CB30-4B10-8E73-7D96A201485B}" type="slidenum">
              <a:rPr lang="en-IN" smtClean="0"/>
              <a:t>‹#›</a:t>
            </a:fld>
            <a:endParaRPr lang="en-IN"/>
          </a:p>
        </p:txBody>
      </p:sp>
    </p:spTree>
    <p:extLst>
      <p:ext uri="{BB962C8B-B14F-4D97-AF65-F5344CB8AC3E}">
        <p14:creationId xmlns:p14="http://schemas.microsoft.com/office/powerpoint/2010/main" val="4150460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A97DDF7-8F5E-4B81-B047-829F5FAA3720}" type="datetimeFigureOut">
              <a:rPr lang="en-IN" smtClean="0"/>
              <a:t>17-07-2024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89CB364-CB30-4B10-8E73-7D96A201485B}" type="slidenum">
              <a:rPr lang="en-IN" smtClean="0"/>
              <a:t>‹#›</a:t>
            </a:fld>
            <a:endParaRPr lang="en-IN"/>
          </a:p>
        </p:txBody>
      </p:sp>
    </p:spTree>
    <p:extLst>
      <p:ext uri="{BB962C8B-B14F-4D97-AF65-F5344CB8AC3E}">
        <p14:creationId xmlns:p14="http://schemas.microsoft.com/office/powerpoint/2010/main" val="269113305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rive.google.com/file/d/1tA_JHor89JwksdtKA4AeOvGPoHeG2D3m/view?usp=shar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3B694-7386-434E-8D7F-5A85CA6E06B8}"/>
              </a:ext>
            </a:extLst>
          </p:cNvPr>
          <p:cNvSpPr>
            <a:spLocks noGrp="1"/>
          </p:cNvSpPr>
          <p:nvPr>
            <p:ph type="ctrTitle"/>
          </p:nvPr>
        </p:nvSpPr>
        <p:spPr>
          <a:xfrm>
            <a:off x="1066800" y="1380404"/>
            <a:ext cx="10058400" cy="1922732"/>
          </a:xfrm>
        </p:spPr>
        <p:txBody>
          <a:bodyPr anchor="ctr">
            <a:normAutofit fontScale="90000"/>
          </a:bodyPr>
          <a:lstStyle/>
          <a:p>
            <a:pPr algn="ctr"/>
            <a:r>
              <a:rPr lang="en-US" sz="5400" b="1" i="0" dirty="0">
                <a:solidFill>
                  <a:schemeClr val="bg1"/>
                </a:solidFill>
                <a:effectLst/>
                <a:latin typeface="Roboto" panose="02000000000000000000" pitchFamily="2" charset="0"/>
              </a:rPr>
              <a:t>Automated Hate Speech Detection in Online Group Chat Platforms</a:t>
            </a:r>
            <a:endParaRPr lang="en-IN" sz="5400" dirty="0">
              <a:solidFill>
                <a:schemeClr val="bg1"/>
              </a:solidFill>
            </a:endParaRPr>
          </a:p>
        </p:txBody>
      </p:sp>
      <p:sp>
        <p:nvSpPr>
          <p:cNvPr id="3" name="Subtitle 2">
            <a:extLst>
              <a:ext uri="{FF2B5EF4-FFF2-40B4-BE49-F238E27FC236}">
                <a16:creationId xmlns:a16="http://schemas.microsoft.com/office/drawing/2014/main" id="{12861031-DC33-47D2-B01C-8A4F4B05733A}"/>
              </a:ext>
            </a:extLst>
          </p:cNvPr>
          <p:cNvSpPr>
            <a:spLocks noGrp="1"/>
          </p:cNvSpPr>
          <p:nvPr>
            <p:ph type="subTitle" idx="1"/>
          </p:nvPr>
        </p:nvSpPr>
        <p:spPr>
          <a:xfrm>
            <a:off x="1683171" y="4849097"/>
            <a:ext cx="8825658" cy="861420"/>
          </a:xfrm>
        </p:spPr>
        <p:txBody>
          <a:bodyPr>
            <a:normAutofit/>
          </a:bodyPr>
          <a:lstStyle/>
          <a:p>
            <a:pPr algn="r"/>
            <a:r>
              <a:rPr lang="en-IN" sz="1600" dirty="0">
                <a:solidFill>
                  <a:schemeClr val="bg1"/>
                </a:solidFill>
              </a:rPr>
              <a:t>by:</a:t>
            </a:r>
          </a:p>
          <a:p>
            <a:pPr algn="r"/>
            <a:r>
              <a:rPr lang="en-IN" sz="1600" dirty="0">
                <a:solidFill>
                  <a:schemeClr val="bg1"/>
                </a:solidFill>
              </a:rPr>
              <a:t>Meet Saini</a:t>
            </a:r>
          </a:p>
          <a:p>
            <a:pPr algn="r"/>
            <a:endParaRPr lang="en-IN" dirty="0"/>
          </a:p>
        </p:txBody>
      </p:sp>
    </p:spTree>
    <p:extLst>
      <p:ext uri="{BB962C8B-B14F-4D97-AF65-F5344CB8AC3E}">
        <p14:creationId xmlns:p14="http://schemas.microsoft.com/office/powerpoint/2010/main" val="1551495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E8DC4-7D18-4314-8242-6AEED7855C44}"/>
              </a:ext>
            </a:extLst>
          </p:cNvPr>
          <p:cNvSpPr>
            <a:spLocks noGrp="1"/>
          </p:cNvSpPr>
          <p:nvPr>
            <p:ph type="title"/>
          </p:nvPr>
        </p:nvSpPr>
        <p:spPr/>
        <p:txBody>
          <a:bodyPr/>
          <a:lstStyle/>
          <a:p>
            <a:r>
              <a:rPr lang="en-US" b="1" dirty="0"/>
              <a:t>Tokenization and Embedding Techniques</a:t>
            </a:r>
            <a:endParaRPr lang="en-IN" dirty="0"/>
          </a:p>
        </p:txBody>
      </p:sp>
      <p:sp>
        <p:nvSpPr>
          <p:cNvPr id="3" name="Content Placeholder 2">
            <a:extLst>
              <a:ext uri="{FF2B5EF4-FFF2-40B4-BE49-F238E27FC236}">
                <a16:creationId xmlns:a16="http://schemas.microsoft.com/office/drawing/2014/main" id="{300CED11-90BE-416A-BE93-34A08C002430}"/>
              </a:ext>
            </a:extLst>
          </p:cNvPr>
          <p:cNvSpPr>
            <a:spLocks noGrp="1"/>
          </p:cNvSpPr>
          <p:nvPr>
            <p:ph idx="1"/>
          </p:nvPr>
        </p:nvSpPr>
        <p:spPr>
          <a:xfrm>
            <a:off x="1154954" y="2764865"/>
            <a:ext cx="8825659" cy="3416300"/>
          </a:xfrm>
        </p:spPr>
        <p:txBody>
          <a:bodyPr>
            <a:normAutofit fontScale="77500" lnSpcReduction="20000"/>
          </a:bodyPr>
          <a:lstStyle/>
          <a:p>
            <a:pPr algn="just"/>
            <a:r>
              <a:rPr lang="en-US" b="1" u="sng" dirty="0"/>
              <a:t>Tokenization </a:t>
            </a:r>
            <a:r>
              <a:rPr lang="en-US" u="sng" dirty="0"/>
              <a:t>:</a:t>
            </a:r>
            <a:r>
              <a:rPr lang="en-US" dirty="0"/>
              <a:t> Tokenization is the process of breaking down text into smaller units called tokens.</a:t>
            </a:r>
            <a:endParaRPr lang="en-US" b="1" dirty="0"/>
          </a:p>
          <a:p>
            <a:pPr lvl="1" algn="just"/>
            <a:r>
              <a:rPr lang="en-US" b="1" dirty="0"/>
              <a:t>Word Tokenization - </a:t>
            </a:r>
            <a:r>
              <a:rPr lang="en-US" dirty="0"/>
              <a:t>Word tokenization divides the text into individual words. In this tokenization technique, words are treated as the basic units of meaning.</a:t>
            </a:r>
          </a:p>
          <a:p>
            <a:pPr algn="just"/>
            <a:r>
              <a:rPr lang="en-IN" b="1" u="sng" dirty="0"/>
              <a:t>Embedding:</a:t>
            </a:r>
            <a:r>
              <a:rPr lang="en-IN" b="1" dirty="0"/>
              <a:t> </a:t>
            </a:r>
            <a:r>
              <a:rPr lang="en-IN" dirty="0"/>
              <a:t>E</a:t>
            </a:r>
            <a:r>
              <a:rPr lang="en-US" dirty="0" err="1"/>
              <a:t>mbedding</a:t>
            </a:r>
            <a:r>
              <a:rPr lang="en-US" dirty="0"/>
              <a:t> in the context of deep learning and natural language processing (NLP) is a way of representing words or phrases as dense vectors in a continuous vector space. These vectors capture semantic meanings and relationships between words. </a:t>
            </a:r>
          </a:p>
          <a:p>
            <a:pPr lvl="1" algn="just"/>
            <a:r>
              <a:rPr lang="en-IN" b="1" dirty="0"/>
              <a:t>One Hot Encoding</a:t>
            </a:r>
          </a:p>
          <a:p>
            <a:pPr lvl="1" algn="just"/>
            <a:r>
              <a:rPr lang="en-IN" b="1" dirty="0"/>
              <a:t>Term Frequency</a:t>
            </a:r>
          </a:p>
          <a:p>
            <a:pPr lvl="1" algn="just"/>
            <a:r>
              <a:rPr lang="en-IN" b="1" dirty="0"/>
              <a:t>TF-IDF</a:t>
            </a:r>
          </a:p>
          <a:p>
            <a:pPr lvl="1" algn="just"/>
            <a:r>
              <a:rPr lang="en-IN" b="1" i="0" dirty="0">
                <a:effectLst/>
              </a:rPr>
              <a:t>Word2Vec CBOW</a:t>
            </a:r>
          </a:p>
          <a:p>
            <a:pPr lvl="1" algn="just"/>
            <a:r>
              <a:rPr lang="en-IN" b="1" i="0" dirty="0">
                <a:effectLst/>
              </a:rPr>
              <a:t>Word2Vec Skip-Gram</a:t>
            </a:r>
          </a:p>
          <a:p>
            <a:pPr lvl="1" algn="just"/>
            <a:r>
              <a:rPr lang="en-IN" b="1" dirty="0" err="1"/>
              <a:t>GloVe</a:t>
            </a:r>
            <a:endParaRPr lang="en-IN" b="1" i="0" dirty="0">
              <a:effectLst/>
            </a:endParaRPr>
          </a:p>
          <a:p>
            <a:pPr lvl="2" algn="just"/>
            <a:endParaRPr lang="en-IN" b="1" i="0" dirty="0">
              <a:effectLst/>
              <a:latin typeface="system-ui"/>
            </a:endParaRPr>
          </a:p>
          <a:p>
            <a:pPr lvl="2" algn="just"/>
            <a:endParaRPr lang="en-IN" b="1" dirty="0"/>
          </a:p>
        </p:txBody>
      </p:sp>
    </p:spTree>
    <p:extLst>
      <p:ext uri="{BB962C8B-B14F-4D97-AF65-F5344CB8AC3E}">
        <p14:creationId xmlns:p14="http://schemas.microsoft.com/office/powerpoint/2010/main" val="615776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249A1-13D7-463D-84E6-57F86B01CF51}"/>
              </a:ext>
            </a:extLst>
          </p:cNvPr>
          <p:cNvSpPr>
            <a:spLocks noGrp="1"/>
          </p:cNvSpPr>
          <p:nvPr>
            <p:ph type="title"/>
          </p:nvPr>
        </p:nvSpPr>
        <p:spPr/>
        <p:txBody>
          <a:bodyPr/>
          <a:lstStyle/>
          <a:p>
            <a:r>
              <a:rPr lang="en-US" b="1" dirty="0"/>
              <a:t>Tokenization and Embedding Techniques</a:t>
            </a:r>
            <a:endParaRPr lang="en-IN" dirty="0"/>
          </a:p>
        </p:txBody>
      </p:sp>
      <p:sp>
        <p:nvSpPr>
          <p:cNvPr id="3" name="Content Placeholder 2">
            <a:extLst>
              <a:ext uri="{FF2B5EF4-FFF2-40B4-BE49-F238E27FC236}">
                <a16:creationId xmlns:a16="http://schemas.microsoft.com/office/drawing/2014/main" id="{F5821E49-C67D-42DA-8422-CE3F0813FD9C}"/>
              </a:ext>
            </a:extLst>
          </p:cNvPr>
          <p:cNvSpPr>
            <a:spLocks noGrp="1"/>
          </p:cNvSpPr>
          <p:nvPr>
            <p:ph idx="1"/>
          </p:nvPr>
        </p:nvSpPr>
        <p:spPr/>
        <p:txBody>
          <a:bodyPr>
            <a:normAutofit/>
          </a:bodyPr>
          <a:lstStyle/>
          <a:p>
            <a:pPr algn="just"/>
            <a:r>
              <a:rPr lang="en-IN" b="1" u="sng" dirty="0"/>
              <a:t>Finalized Embedding Technique:</a:t>
            </a:r>
          </a:p>
          <a:p>
            <a:pPr lvl="1" algn="just"/>
            <a:r>
              <a:rPr lang="en-US" b="0" i="0" dirty="0">
                <a:effectLst/>
                <a:latin typeface="Times New Roman" panose="02020603050405020304" pitchFamily="18" charset="0"/>
                <a:cs typeface="Times New Roman" panose="02020603050405020304" pitchFamily="18" charset="0"/>
              </a:rPr>
              <a:t>Using TF - IDF Embedding method for calculation of how relevant a word in a series or corpus is to a text</a:t>
            </a:r>
            <a:r>
              <a:rPr lang="en-US" dirty="0"/>
              <a:t>. </a:t>
            </a:r>
          </a:p>
          <a:p>
            <a:pPr lvl="1" algn="just"/>
            <a:endParaRPr lang="en-US" dirty="0"/>
          </a:p>
          <a:p>
            <a:pPr lvl="1" algn="just"/>
            <a:r>
              <a:rPr lang="en-US" b="0" i="0" dirty="0">
                <a:solidFill>
                  <a:schemeClr val="tx1"/>
                </a:solidFill>
                <a:effectLst/>
                <a:latin typeface="Times New Roman" panose="02020603050405020304" pitchFamily="18" charset="0"/>
                <a:cs typeface="Times New Roman" panose="02020603050405020304" pitchFamily="18" charset="0"/>
              </a:rPr>
              <a:t>TF-IDF advantages for text classification include capturing important words.</a:t>
            </a:r>
          </a:p>
          <a:p>
            <a:pPr lvl="1" algn="just"/>
            <a:endParaRPr lang="en-US" b="0" i="0" dirty="0">
              <a:solidFill>
                <a:schemeClr val="tx1"/>
              </a:solidFill>
              <a:effectLst/>
              <a:latin typeface="Times New Roman" panose="02020603050405020304" pitchFamily="18" charset="0"/>
              <a:cs typeface="Times New Roman" panose="02020603050405020304" pitchFamily="18" charset="0"/>
            </a:endParaRPr>
          </a:p>
          <a:p>
            <a:pPr lvl="1" algn="just"/>
            <a:r>
              <a:rPr lang="en-US" b="0" i="0" dirty="0">
                <a:solidFill>
                  <a:schemeClr val="tx1"/>
                </a:solidFill>
                <a:effectLst/>
                <a:latin typeface="Times New Roman" panose="02020603050405020304" pitchFamily="18" charset="0"/>
                <a:cs typeface="Times New Roman" panose="02020603050405020304" pitchFamily="18" charset="0"/>
              </a:rPr>
              <a:t>TF-IDF measures the importance of a term in a document, based on the frequency of the term in the document and the inverse document frequency (IDF) of the term across the entire corpus</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0999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71095-4956-4803-A97C-7412107F8573}"/>
              </a:ext>
            </a:extLst>
          </p:cNvPr>
          <p:cNvSpPr>
            <a:spLocks noGrp="1"/>
          </p:cNvSpPr>
          <p:nvPr>
            <p:ph type="title"/>
          </p:nvPr>
        </p:nvSpPr>
        <p:spPr/>
        <p:txBody>
          <a:bodyPr/>
          <a:lstStyle/>
          <a:p>
            <a:pPr algn="ctr"/>
            <a:r>
              <a:rPr lang="en-IN" b="1" dirty="0" err="1"/>
              <a:t>Modeling</a:t>
            </a:r>
            <a:endParaRPr lang="en-IN" b="1" dirty="0"/>
          </a:p>
        </p:txBody>
      </p:sp>
      <p:sp>
        <p:nvSpPr>
          <p:cNvPr id="3" name="Content Placeholder 2">
            <a:extLst>
              <a:ext uri="{FF2B5EF4-FFF2-40B4-BE49-F238E27FC236}">
                <a16:creationId xmlns:a16="http://schemas.microsoft.com/office/drawing/2014/main" id="{90A32329-BF8B-4E04-BE3B-AB0F72405476}"/>
              </a:ext>
            </a:extLst>
          </p:cNvPr>
          <p:cNvSpPr>
            <a:spLocks noGrp="1"/>
          </p:cNvSpPr>
          <p:nvPr>
            <p:ph idx="1"/>
          </p:nvPr>
        </p:nvSpPr>
        <p:spPr/>
        <p:txBody>
          <a:bodyPr/>
          <a:lstStyle/>
          <a:p>
            <a:pPr marL="342900" marR="0" lvl="0" indent="-342900" algn="just">
              <a:lnSpc>
                <a:spcPct val="150000"/>
              </a:lnSpc>
              <a:spcBef>
                <a:spcPts val="0"/>
              </a:spcBef>
              <a:spcAft>
                <a:spcPts val="0"/>
              </a:spcAft>
              <a:buFont typeface="Symbol" panose="05050102010706020507" pitchFamily="18" charset="2"/>
              <a:buChar char=""/>
            </a:pPr>
            <a:r>
              <a:rPr lang="en-US" b="1" dirty="0"/>
              <a:t>Machine Learning Models:</a:t>
            </a:r>
            <a:endParaRPr lang="en-US" dirty="0"/>
          </a:p>
          <a:p>
            <a:pPr marL="635508" lvl="1" indent="-342900" algn="just">
              <a:lnSpc>
                <a:spcPct val="150000"/>
              </a:lnSpc>
              <a:spcBef>
                <a:spcPts val="0"/>
              </a:spcBef>
              <a:spcAft>
                <a:spcPts val="0"/>
              </a:spcAft>
              <a:buFont typeface="+mj-lt"/>
              <a:buAutoNum type="arabicPeriod"/>
            </a:pPr>
            <a:r>
              <a:rPr lang="en-US" b="0" i="0" dirty="0">
                <a:solidFill>
                  <a:schemeClr val="tx1"/>
                </a:solidFill>
                <a:effectLst/>
                <a:latin typeface="Google Sans"/>
              </a:rPr>
              <a:t>k-nearest neighbors (KNN)</a:t>
            </a:r>
          </a:p>
          <a:p>
            <a:pPr marL="635508" lvl="1" indent="-342900" algn="just">
              <a:lnSpc>
                <a:spcPct val="150000"/>
              </a:lnSpc>
              <a:spcBef>
                <a:spcPts val="0"/>
              </a:spcBef>
              <a:spcAft>
                <a:spcPts val="0"/>
              </a:spcAft>
              <a:buFont typeface="+mj-lt"/>
              <a:buAutoNum type="arabicPeriod"/>
            </a:pPr>
            <a:r>
              <a:rPr lang="en-US" dirty="0">
                <a:solidFill>
                  <a:schemeClr val="tx1"/>
                </a:solidFill>
              </a:rPr>
              <a:t>Logistic Regression Model</a:t>
            </a:r>
          </a:p>
          <a:p>
            <a:pPr marL="635508" lvl="1" indent="-342900" algn="just">
              <a:lnSpc>
                <a:spcPct val="150000"/>
              </a:lnSpc>
              <a:spcBef>
                <a:spcPts val="0"/>
              </a:spcBef>
              <a:spcAft>
                <a:spcPts val="0"/>
              </a:spcAft>
              <a:buFont typeface="+mj-lt"/>
              <a:buAutoNum type="arabicPeriod"/>
            </a:pPr>
            <a:r>
              <a:rPr lang="en-US" dirty="0">
                <a:solidFill>
                  <a:schemeClr val="tx1"/>
                </a:solidFill>
              </a:rPr>
              <a:t>Random Forest</a:t>
            </a:r>
          </a:p>
          <a:p>
            <a:pPr marL="342900" marR="0" lvl="0" indent="-342900" algn="just">
              <a:lnSpc>
                <a:spcPct val="150000"/>
              </a:lnSpc>
              <a:spcBef>
                <a:spcPts val="0"/>
              </a:spcBef>
              <a:spcAft>
                <a:spcPts val="0"/>
              </a:spcAft>
              <a:buFont typeface="Symbol" panose="05050102010706020507" pitchFamily="18" charset="2"/>
              <a:buChar char=""/>
            </a:pPr>
            <a:r>
              <a:rPr lang="en-US" b="1" dirty="0"/>
              <a:t>Deep Learning Models:</a:t>
            </a:r>
          </a:p>
          <a:p>
            <a:pPr marL="635508" lvl="1" indent="-342900" algn="just">
              <a:lnSpc>
                <a:spcPct val="150000"/>
              </a:lnSpc>
              <a:spcBef>
                <a:spcPts val="0"/>
              </a:spcBef>
              <a:spcAft>
                <a:spcPts val="0"/>
              </a:spcAft>
              <a:buFont typeface="+mj-lt"/>
              <a:buAutoNum type="arabicPeriod"/>
            </a:pPr>
            <a:r>
              <a:rPr lang="en-US" dirty="0"/>
              <a:t>Convolutional Neural Networks (CNN)</a:t>
            </a:r>
          </a:p>
          <a:p>
            <a:pPr marL="635508" lvl="1" indent="-342900" algn="just">
              <a:lnSpc>
                <a:spcPct val="150000"/>
              </a:lnSpc>
              <a:spcBef>
                <a:spcPts val="0"/>
              </a:spcBef>
              <a:spcAft>
                <a:spcPts val="0"/>
              </a:spcAft>
              <a:buFont typeface="+mj-lt"/>
              <a:buAutoNum type="arabicPeriod"/>
            </a:pPr>
            <a:r>
              <a:rPr lang="en-US" dirty="0"/>
              <a:t>Recurrent Neural Networks (RNN)</a:t>
            </a:r>
          </a:p>
          <a:p>
            <a:pPr marL="635508" lvl="1" indent="-342900" algn="just">
              <a:lnSpc>
                <a:spcPct val="150000"/>
              </a:lnSpc>
              <a:spcBef>
                <a:spcPts val="0"/>
              </a:spcBef>
              <a:spcAft>
                <a:spcPts val="0"/>
              </a:spcAft>
              <a:buFont typeface="+mj-lt"/>
              <a:buAutoNum type="arabicPeriod"/>
            </a:pPr>
            <a:r>
              <a:rPr lang="en-US" dirty="0"/>
              <a:t>Bidirectional Long Short Term Memory (LSTM) Model</a:t>
            </a:r>
          </a:p>
        </p:txBody>
      </p:sp>
    </p:spTree>
    <p:extLst>
      <p:ext uri="{BB962C8B-B14F-4D97-AF65-F5344CB8AC3E}">
        <p14:creationId xmlns:p14="http://schemas.microsoft.com/office/powerpoint/2010/main" val="3858015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0C1B4-134C-4741-B7C4-E78755D1D3AC}"/>
              </a:ext>
            </a:extLst>
          </p:cNvPr>
          <p:cNvSpPr>
            <a:spLocks noGrp="1"/>
          </p:cNvSpPr>
          <p:nvPr>
            <p:ph type="title"/>
          </p:nvPr>
        </p:nvSpPr>
        <p:spPr/>
        <p:txBody>
          <a:bodyPr/>
          <a:lstStyle/>
          <a:p>
            <a:pPr algn="ctr"/>
            <a:r>
              <a:rPr lang="en-IN" b="1" dirty="0" err="1"/>
              <a:t>Modeling</a:t>
            </a:r>
            <a:endParaRPr lang="en-IN" b="1" dirty="0"/>
          </a:p>
        </p:txBody>
      </p:sp>
      <p:sp>
        <p:nvSpPr>
          <p:cNvPr id="3" name="Content Placeholder 2">
            <a:extLst>
              <a:ext uri="{FF2B5EF4-FFF2-40B4-BE49-F238E27FC236}">
                <a16:creationId xmlns:a16="http://schemas.microsoft.com/office/drawing/2014/main" id="{CA303C13-EE2D-4E48-9305-381148F7D801}"/>
              </a:ext>
            </a:extLst>
          </p:cNvPr>
          <p:cNvSpPr>
            <a:spLocks noGrp="1"/>
          </p:cNvSpPr>
          <p:nvPr>
            <p:ph idx="1"/>
          </p:nvPr>
        </p:nvSpPr>
        <p:spPr>
          <a:xfrm>
            <a:off x="545354" y="2308284"/>
            <a:ext cx="8825659" cy="2004359"/>
          </a:xfrm>
        </p:spPr>
        <p:txBody>
          <a:bodyPr>
            <a:normAutofit/>
          </a:bodyPr>
          <a:lstStyle/>
          <a:p>
            <a:pPr algn="just"/>
            <a:r>
              <a:rPr lang="en-IN" b="1" u="sng" dirty="0"/>
              <a:t>Final Deep Learning Model:</a:t>
            </a:r>
          </a:p>
          <a:p>
            <a:pPr algn="l"/>
            <a:r>
              <a:rPr lang="en-US" b="1" i="0" dirty="0">
                <a:solidFill>
                  <a:schemeClr val="tx1"/>
                </a:solidFill>
                <a:effectLst/>
                <a:latin typeface="Times New Roman" panose="02020603050405020304" pitchFamily="18" charset="0"/>
                <a:cs typeface="Times New Roman" panose="02020603050405020304" pitchFamily="18" charset="0"/>
              </a:rPr>
              <a:t>Convolutional Neural Networks (CNN):</a:t>
            </a:r>
            <a:endParaRPr lang="en-US" b="0" i="0" dirty="0">
              <a:solidFill>
                <a:schemeClr val="tx1"/>
              </a:solidFill>
              <a:effectLst/>
              <a:latin typeface="Times New Roman" panose="02020603050405020304" pitchFamily="18" charset="0"/>
              <a:cs typeface="Times New Roman" panose="02020603050405020304" pitchFamily="18" charset="0"/>
            </a:endParaRPr>
          </a:p>
          <a:p>
            <a:pPr algn="l"/>
            <a:r>
              <a:rPr lang="en-US" b="0" i="0" dirty="0">
                <a:solidFill>
                  <a:schemeClr val="tx1"/>
                </a:solidFill>
                <a:effectLst/>
                <a:latin typeface="Times New Roman" panose="02020603050405020304" pitchFamily="18" charset="0"/>
                <a:cs typeface="Times New Roman" panose="02020603050405020304" pitchFamily="18" charset="0"/>
              </a:rPr>
              <a:t>A convolutional neural network (CNN or </a:t>
            </a:r>
            <a:r>
              <a:rPr lang="en-US" b="0" i="0" dirty="0" err="1">
                <a:solidFill>
                  <a:schemeClr val="tx1"/>
                </a:solidFill>
                <a:effectLst/>
                <a:latin typeface="Times New Roman" panose="02020603050405020304" pitchFamily="18" charset="0"/>
                <a:cs typeface="Times New Roman" panose="02020603050405020304" pitchFamily="18" charset="0"/>
              </a:rPr>
              <a:t>ConvNet</a:t>
            </a:r>
            <a:r>
              <a:rPr lang="en-US" b="0" i="0" dirty="0">
                <a:solidFill>
                  <a:schemeClr val="tx1"/>
                </a:solidFill>
                <a:effectLst/>
                <a:latin typeface="Times New Roman" panose="02020603050405020304" pitchFamily="18" charset="0"/>
                <a:cs typeface="Times New Roman" panose="02020603050405020304" pitchFamily="18" charset="0"/>
              </a:rPr>
              <a:t>) is a network architecture for deep learning that learns directly from </a:t>
            </a:r>
            <a:r>
              <a:rPr lang="en-US" b="0" i="0" dirty="0" err="1">
                <a:solidFill>
                  <a:schemeClr val="tx1"/>
                </a:solidFill>
                <a:effectLst/>
                <a:latin typeface="Times New Roman" panose="02020603050405020304" pitchFamily="18" charset="0"/>
                <a:cs typeface="Times New Roman" panose="02020603050405020304" pitchFamily="18" charset="0"/>
              </a:rPr>
              <a:t>data.CNNs</a:t>
            </a:r>
            <a:r>
              <a:rPr lang="en-US" b="0" i="0" dirty="0">
                <a:solidFill>
                  <a:schemeClr val="tx1"/>
                </a:solidFill>
                <a:effectLst/>
                <a:latin typeface="Times New Roman" panose="02020603050405020304" pitchFamily="18" charset="0"/>
                <a:cs typeface="Times New Roman" panose="02020603050405020304" pitchFamily="18" charset="0"/>
              </a:rPr>
              <a:t> are particularly useful for finding patterns in images to recognize objects, classes, and categories. They can also be quite effective for classifying audio, time-series, and signal data.</a:t>
            </a:r>
          </a:p>
          <a:p>
            <a:pPr algn="just"/>
            <a:endParaRPr lang="en-US" b="1" u="sng" dirty="0"/>
          </a:p>
          <a:p>
            <a:pPr marL="0" indent="0" algn="just">
              <a:buNone/>
            </a:pPr>
            <a:endParaRPr lang="en-IN" b="1" dirty="0"/>
          </a:p>
        </p:txBody>
      </p:sp>
      <p:pic>
        <p:nvPicPr>
          <p:cNvPr id="1026" name="Picture 2">
            <a:extLst>
              <a:ext uri="{FF2B5EF4-FFF2-40B4-BE49-F238E27FC236}">
                <a16:creationId xmlns:a16="http://schemas.microsoft.com/office/drawing/2014/main" id="{36601DC8-4437-4266-B7F7-2168321753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656" y="4454898"/>
            <a:ext cx="7014007" cy="2223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516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FDD4A-5300-4E8F-B052-E7A2CC3CA0F9}"/>
              </a:ext>
            </a:extLst>
          </p:cNvPr>
          <p:cNvSpPr>
            <a:spLocks noGrp="1"/>
          </p:cNvSpPr>
          <p:nvPr>
            <p:ph type="title"/>
          </p:nvPr>
        </p:nvSpPr>
        <p:spPr/>
        <p:txBody>
          <a:bodyPr/>
          <a:lstStyle/>
          <a:p>
            <a:pPr algn="ctr"/>
            <a:r>
              <a:rPr lang="en-US" b="1" i="0" dirty="0">
                <a:solidFill>
                  <a:srgbClr val="D5D5D5"/>
                </a:solidFill>
                <a:effectLst/>
                <a:latin typeface="Roboto" panose="02000000000000000000" pitchFamily="2" charset="0"/>
              </a:rPr>
              <a:t>Model Training</a:t>
            </a:r>
            <a:endParaRPr lang="en-US" dirty="0"/>
          </a:p>
        </p:txBody>
      </p:sp>
      <p:sp>
        <p:nvSpPr>
          <p:cNvPr id="3" name="Content Placeholder 2">
            <a:extLst>
              <a:ext uri="{FF2B5EF4-FFF2-40B4-BE49-F238E27FC236}">
                <a16:creationId xmlns:a16="http://schemas.microsoft.com/office/drawing/2014/main" id="{125E0826-B333-4165-B8BE-C50CAF7A38D8}"/>
              </a:ext>
            </a:extLst>
          </p:cNvPr>
          <p:cNvSpPr>
            <a:spLocks noGrp="1"/>
          </p:cNvSpPr>
          <p:nvPr>
            <p:ph idx="1"/>
          </p:nvPr>
        </p:nvSpPr>
        <p:spPr>
          <a:xfrm>
            <a:off x="823260" y="2303182"/>
            <a:ext cx="8825659" cy="1125818"/>
          </a:xfrm>
        </p:spPr>
        <p:txBody>
          <a:bodyPr/>
          <a:lstStyle/>
          <a:p>
            <a:r>
              <a:rPr lang="en-US" b="0" i="0" dirty="0">
                <a:solidFill>
                  <a:schemeClr val="tx1"/>
                </a:solidFill>
                <a:effectLst/>
                <a:latin typeface="Times New Roman" panose="02020603050405020304" pitchFamily="18" charset="0"/>
                <a:cs typeface="Times New Roman" panose="02020603050405020304" pitchFamily="18" charset="0"/>
              </a:rPr>
              <a:t>The model is trained on </a:t>
            </a:r>
            <a:r>
              <a:rPr lang="en-US" b="0" i="0" dirty="0" err="1">
                <a:solidFill>
                  <a:schemeClr val="tx1"/>
                </a:solidFill>
                <a:effectLst/>
                <a:latin typeface="Times New Roman" panose="02020603050405020304" pitchFamily="18" charset="0"/>
                <a:cs typeface="Times New Roman" panose="02020603050405020304" pitchFamily="18" charset="0"/>
              </a:rPr>
              <a:t>X_train</a:t>
            </a:r>
            <a:r>
              <a:rPr lang="en-US" b="0" i="0" dirty="0">
                <a:solidFill>
                  <a:schemeClr val="tx1"/>
                </a:solidFill>
                <a:effectLst/>
                <a:latin typeface="Times New Roman" panose="02020603050405020304" pitchFamily="18" charset="0"/>
                <a:cs typeface="Times New Roman" panose="02020603050405020304" pitchFamily="18" charset="0"/>
              </a:rPr>
              <a:t> and </a:t>
            </a:r>
            <a:r>
              <a:rPr lang="en-US" b="0" i="0" dirty="0" err="1">
                <a:solidFill>
                  <a:schemeClr val="tx1"/>
                </a:solidFill>
                <a:effectLst/>
                <a:latin typeface="Times New Roman" panose="02020603050405020304" pitchFamily="18" charset="0"/>
                <a:cs typeface="Times New Roman" panose="02020603050405020304" pitchFamily="18" charset="0"/>
              </a:rPr>
              <a:t>y_train</a:t>
            </a:r>
            <a:r>
              <a:rPr lang="en-US" b="0" i="0" dirty="0">
                <a:solidFill>
                  <a:schemeClr val="tx1"/>
                </a:solidFill>
                <a:effectLst/>
                <a:latin typeface="Times New Roman" panose="02020603050405020304" pitchFamily="18" charset="0"/>
                <a:cs typeface="Times New Roman" panose="02020603050405020304" pitchFamily="18" charset="0"/>
              </a:rPr>
              <a:t> for up to 15 epochs. A batch size of 64 is used. The </a:t>
            </a:r>
            <a:r>
              <a:rPr lang="en-US" b="0" i="0" dirty="0" err="1">
                <a:solidFill>
                  <a:schemeClr val="tx1"/>
                </a:solidFill>
                <a:effectLst/>
                <a:latin typeface="Times New Roman" panose="02020603050405020304" pitchFamily="18" charset="0"/>
                <a:cs typeface="Times New Roman" panose="02020603050405020304" pitchFamily="18" charset="0"/>
              </a:rPr>
              <a:t>early_stopping</a:t>
            </a:r>
            <a:r>
              <a:rPr lang="en-US" b="0" i="0" dirty="0">
                <a:solidFill>
                  <a:schemeClr val="tx1"/>
                </a:solidFill>
                <a:effectLst/>
                <a:latin typeface="Times New Roman" panose="02020603050405020304" pitchFamily="18" charset="0"/>
                <a:cs typeface="Times New Roman" panose="02020603050405020304" pitchFamily="18" charset="0"/>
              </a:rPr>
              <a:t> callback is included to prevent overfitting. The validation data (</a:t>
            </a:r>
            <a:r>
              <a:rPr lang="en-US" b="0" i="0" dirty="0" err="1">
                <a:solidFill>
                  <a:schemeClr val="tx1"/>
                </a:solidFill>
                <a:effectLst/>
                <a:latin typeface="Times New Roman" panose="02020603050405020304" pitchFamily="18" charset="0"/>
                <a:cs typeface="Times New Roman" panose="02020603050405020304" pitchFamily="18" charset="0"/>
              </a:rPr>
              <a:t>X_val</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y_val</a:t>
            </a:r>
            <a:r>
              <a:rPr lang="en-US" b="0" i="0" dirty="0">
                <a:solidFill>
                  <a:schemeClr val="tx1"/>
                </a:solidFill>
                <a:effectLst/>
                <a:latin typeface="Times New Roman" panose="02020603050405020304" pitchFamily="18" charset="0"/>
                <a:cs typeface="Times New Roman" panose="02020603050405020304" pitchFamily="18" charset="0"/>
              </a:rPr>
              <a:t>) is used to monitor the model's performance during training.</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2052" name="Picture 4">
            <a:extLst>
              <a:ext uri="{FF2B5EF4-FFF2-40B4-BE49-F238E27FC236}">
                <a16:creationId xmlns:a16="http://schemas.microsoft.com/office/drawing/2014/main" id="{04D5D1CF-BE2B-470C-84E5-1234E8CB28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6229" y="3429000"/>
            <a:ext cx="3579719" cy="3204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2261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EBD38-2E3C-48FB-A41E-C69397BCF3F9}"/>
              </a:ext>
            </a:extLst>
          </p:cNvPr>
          <p:cNvSpPr>
            <a:spLocks noGrp="1"/>
          </p:cNvSpPr>
          <p:nvPr>
            <p:ph type="title"/>
          </p:nvPr>
        </p:nvSpPr>
        <p:spPr>
          <a:xfrm>
            <a:off x="1154954" y="838200"/>
            <a:ext cx="8894481" cy="1223682"/>
          </a:xfrm>
        </p:spPr>
        <p:txBody>
          <a:bodyPr/>
          <a:lstStyle/>
          <a:p>
            <a:pPr algn="ctr"/>
            <a:r>
              <a:rPr lang="en-US" dirty="0">
                <a:solidFill>
                  <a:srgbClr val="D5D5D5"/>
                </a:solidFill>
                <a:latin typeface="Roboto" panose="02000000000000000000" pitchFamily="2" charset="0"/>
              </a:rPr>
              <a:t>Classification Report</a:t>
            </a:r>
            <a:endParaRPr lang="en-US" dirty="0"/>
          </a:p>
        </p:txBody>
      </p:sp>
      <p:pic>
        <p:nvPicPr>
          <p:cNvPr id="3074" name="Picture 2">
            <a:extLst>
              <a:ext uri="{FF2B5EF4-FFF2-40B4-BE49-F238E27FC236}">
                <a16:creationId xmlns:a16="http://schemas.microsoft.com/office/drawing/2014/main" id="{49C845B7-2AA0-45C1-815A-93135EE798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1293" y="2975720"/>
            <a:ext cx="6289413" cy="2689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636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D3E05D-AA59-499E-8C96-49C4EFCC570E}"/>
              </a:ext>
            </a:extLst>
          </p:cNvPr>
          <p:cNvSpPr txBox="1"/>
          <p:nvPr/>
        </p:nvSpPr>
        <p:spPr>
          <a:xfrm>
            <a:off x="4329953" y="2598003"/>
            <a:ext cx="3684494" cy="1015663"/>
          </a:xfrm>
          <a:prstGeom prst="rect">
            <a:avLst/>
          </a:prstGeom>
          <a:noFill/>
        </p:spPr>
        <p:txBody>
          <a:bodyPr wrap="square" rtlCol="0">
            <a:spAutoFit/>
          </a:bodyPr>
          <a:lstStyle/>
          <a:p>
            <a:pPr algn="ctr"/>
            <a:r>
              <a:rPr lang="en-IN" sz="6000" b="1" dirty="0"/>
              <a:t>Thank You</a:t>
            </a:r>
          </a:p>
        </p:txBody>
      </p:sp>
    </p:spTree>
    <p:extLst>
      <p:ext uri="{BB962C8B-B14F-4D97-AF65-F5344CB8AC3E}">
        <p14:creationId xmlns:p14="http://schemas.microsoft.com/office/powerpoint/2010/main" val="51807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0FC13-EBA1-491E-A386-1E406C7AB81F}"/>
              </a:ext>
            </a:extLst>
          </p:cNvPr>
          <p:cNvSpPr>
            <a:spLocks noGrp="1"/>
          </p:cNvSpPr>
          <p:nvPr>
            <p:ph type="title"/>
          </p:nvPr>
        </p:nvSpPr>
        <p:spPr/>
        <p:txBody>
          <a:bodyPr/>
          <a:lstStyle/>
          <a:p>
            <a:pPr algn="ctr"/>
            <a:r>
              <a:rPr lang="en-IN" b="1" dirty="0"/>
              <a:t>Introduction</a:t>
            </a:r>
          </a:p>
        </p:txBody>
      </p:sp>
      <p:sp>
        <p:nvSpPr>
          <p:cNvPr id="3" name="Content Placeholder 2">
            <a:extLst>
              <a:ext uri="{FF2B5EF4-FFF2-40B4-BE49-F238E27FC236}">
                <a16:creationId xmlns:a16="http://schemas.microsoft.com/office/drawing/2014/main" id="{85717CC1-DCED-4603-9EC4-C6777398AD54}"/>
              </a:ext>
            </a:extLst>
          </p:cNvPr>
          <p:cNvSpPr>
            <a:spLocks noGrp="1"/>
          </p:cNvSpPr>
          <p:nvPr>
            <p:ph idx="1"/>
          </p:nvPr>
        </p:nvSpPr>
        <p:spPr/>
        <p:txBody>
          <a:bodyPr>
            <a:normAutofit fontScale="85000" lnSpcReduction="10000"/>
          </a:bodyPr>
          <a:lstStyle/>
          <a:p>
            <a:pPr lvl="1" algn="just">
              <a:lnSpc>
                <a:spcPct val="150000"/>
              </a:lnSpc>
              <a:buFont typeface="Arial" panose="020B0604020202020204" pitchFamily="34" charset="0"/>
              <a:buChar char="•"/>
            </a:pPr>
            <a:r>
              <a:rPr lang="en-IN" sz="2000" dirty="0"/>
              <a:t>Any statement or speech that expresses prejudice or animosity toward someone because of their race, colour, sexual orientation, religion, ethnicity, or other characteristics is considered hate speech.</a:t>
            </a:r>
            <a:endParaRPr lang="en-IN" dirty="0"/>
          </a:p>
          <a:p>
            <a:pPr algn="just">
              <a:lnSpc>
                <a:spcPct val="150000"/>
              </a:lnSpc>
            </a:pPr>
            <a:r>
              <a:rPr lang="en-IN" b="1" dirty="0"/>
              <a:t>Consequences of Hate Speech:</a:t>
            </a:r>
          </a:p>
          <a:p>
            <a:pPr lvl="1" algn="just">
              <a:lnSpc>
                <a:spcPct val="150000"/>
              </a:lnSpc>
              <a:buFont typeface="Wingdings" panose="05000000000000000000" pitchFamily="2" charset="2"/>
              <a:buChar char="§"/>
            </a:pPr>
            <a:r>
              <a:rPr lang="en-IN" sz="2000" dirty="0"/>
              <a:t>Psychological Impact on Individuals</a:t>
            </a:r>
          </a:p>
          <a:p>
            <a:pPr lvl="1" algn="just">
              <a:lnSpc>
                <a:spcPct val="150000"/>
              </a:lnSpc>
              <a:buFont typeface="Wingdings" panose="05000000000000000000" pitchFamily="2" charset="2"/>
              <a:buChar char="§"/>
            </a:pPr>
            <a:r>
              <a:rPr lang="en-IN" sz="2000" dirty="0"/>
              <a:t>Social and Community Consequences</a:t>
            </a:r>
          </a:p>
          <a:p>
            <a:pPr lvl="1" algn="just">
              <a:lnSpc>
                <a:spcPct val="150000"/>
              </a:lnSpc>
              <a:buFont typeface="Wingdings" panose="05000000000000000000" pitchFamily="2" charset="2"/>
              <a:buChar char="§"/>
            </a:pPr>
            <a:r>
              <a:rPr lang="en-IN" sz="2000" dirty="0"/>
              <a:t>Impact on Organizations and Online Platforms</a:t>
            </a:r>
          </a:p>
          <a:p>
            <a:endParaRPr lang="en-IN" dirty="0"/>
          </a:p>
        </p:txBody>
      </p:sp>
    </p:spTree>
    <p:extLst>
      <p:ext uri="{BB962C8B-B14F-4D97-AF65-F5344CB8AC3E}">
        <p14:creationId xmlns:p14="http://schemas.microsoft.com/office/powerpoint/2010/main" val="4165410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D932B-2635-4A1A-BA72-453E0D1CFE4F}"/>
              </a:ext>
            </a:extLst>
          </p:cNvPr>
          <p:cNvSpPr>
            <a:spLocks noGrp="1"/>
          </p:cNvSpPr>
          <p:nvPr>
            <p:ph type="title"/>
          </p:nvPr>
        </p:nvSpPr>
        <p:spPr/>
        <p:txBody>
          <a:bodyPr/>
          <a:lstStyle/>
          <a:p>
            <a:pPr algn="ctr"/>
            <a:r>
              <a:rPr lang="en-US" b="1" dirty="0"/>
              <a:t>Business Problem</a:t>
            </a:r>
            <a:endParaRPr lang="en-IN" dirty="0"/>
          </a:p>
        </p:txBody>
      </p:sp>
      <p:sp>
        <p:nvSpPr>
          <p:cNvPr id="3" name="Content Placeholder 2">
            <a:extLst>
              <a:ext uri="{FF2B5EF4-FFF2-40B4-BE49-F238E27FC236}">
                <a16:creationId xmlns:a16="http://schemas.microsoft.com/office/drawing/2014/main" id="{A3FB48C1-4514-4D8E-ADFD-456E7D89B18B}"/>
              </a:ext>
            </a:extLst>
          </p:cNvPr>
          <p:cNvSpPr>
            <a:spLocks noGrp="1"/>
          </p:cNvSpPr>
          <p:nvPr>
            <p:ph idx="1"/>
          </p:nvPr>
        </p:nvSpPr>
        <p:spPr/>
        <p:txBody>
          <a:bodyPr>
            <a:normAutofit/>
          </a:bodyPr>
          <a:lstStyle/>
          <a:p>
            <a:pPr marL="292608" lvl="1" indent="0" algn="just">
              <a:buNone/>
            </a:pPr>
            <a:r>
              <a:rPr lang="en-US" sz="2200" b="1" u="sng" dirty="0"/>
              <a:t>Problem Statement</a:t>
            </a:r>
            <a:r>
              <a:rPr lang="en-US" sz="2200" b="1" dirty="0"/>
              <a:t>:</a:t>
            </a:r>
          </a:p>
          <a:p>
            <a:pPr lvl="1" algn="just">
              <a:buFont typeface="Wingdings" panose="05000000000000000000" pitchFamily="2" charset="2"/>
              <a:buChar char="§"/>
            </a:pPr>
            <a:r>
              <a:rPr lang="en-IN" sz="2000" dirty="0"/>
              <a:t> The rise of anonymous online group chat rooms has provided a space for free and open communication.</a:t>
            </a:r>
          </a:p>
          <a:p>
            <a:pPr lvl="1" algn="just">
              <a:buFont typeface="Wingdings" panose="05000000000000000000" pitchFamily="2" charset="2"/>
              <a:buChar char="§"/>
            </a:pPr>
            <a:r>
              <a:rPr lang="en-IN" sz="2000" dirty="0"/>
              <a:t>However, these platforms are also prone to misuse, including the spread of hate speech.</a:t>
            </a:r>
          </a:p>
          <a:p>
            <a:pPr lvl="1" algn="just">
              <a:buFont typeface="Wingdings" panose="05000000000000000000" pitchFamily="2" charset="2"/>
              <a:buChar char="§"/>
            </a:pPr>
            <a:r>
              <a:rPr lang="en-IN" sz="2000" dirty="0"/>
              <a:t>The business problem we are addressing is the need for an effective mechanism to automatically detect and mitigate hate speech in these chat rooms, ensuring a safer and more welcoming environment for all users.</a:t>
            </a:r>
          </a:p>
          <a:p>
            <a:pPr lvl="1" algn="just"/>
            <a:endParaRPr lang="en-IN" sz="2000" dirty="0"/>
          </a:p>
          <a:p>
            <a:pPr algn="just"/>
            <a:endParaRPr lang="en-IN" sz="2000" dirty="0"/>
          </a:p>
          <a:p>
            <a:pPr algn="just"/>
            <a:endParaRPr lang="en-IN" dirty="0"/>
          </a:p>
        </p:txBody>
      </p:sp>
    </p:spTree>
    <p:extLst>
      <p:ext uri="{BB962C8B-B14F-4D97-AF65-F5344CB8AC3E}">
        <p14:creationId xmlns:p14="http://schemas.microsoft.com/office/powerpoint/2010/main" val="3617648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E457A-EA5F-45AB-ADA8-51078C145DC2}"/>
              </a:ext>
            </a:extLst>
          </p:cNvPr>
          <p:cNvSpPr>
            <a:spLocks noGrp="1"/>
          </p:cNvSpPr>
          <p:nvPr>
            <p:ph type="title"/>
          </p:nvPr>
        </p:nvSpPr>
        <p:spPr/>
        <p:txBody>
          <a:bodyPr/>
          <a:lstStyle/>
          <a:p>
            <a:pPr algn="ctr"/>
            <a:r>
              <a:rPr lang="en-IN" b="1" dirty="0"/>
              <a:t>Dataset Description</a:t>
            </a:r>
          </a:p>
        </p:txBody>
      </p:sp>
      <p:sp>
        <p:nvSpPr>
          <p:cNvPr id="3" name="Content Placeholder 2">
            <a:extLst>
              <a:ext uri="{FF2B5EF4-FFF2-40B4-BE49-F238E27FC236}">
                <a16:creationId xmlns:a16="http://schemas.microsoft.com/office/drawing/2014/main" id="{FF3B1628-E105-453D-B77F-BB2874642137}"/>
              </a:ext>
            </a:extLst>
          </p:cNvPr>
          <p:cNvSpPr>
            <a:spLocks noGrp="1"/>
          </p:cNvSpPr>
          <p:nvPr>
            <p:ph idx="1"/>
          </p:nvPr>
        </p:nvSpPr>
        <p:spPr/>
        <p:txBody>
          <a:bodyPr>
            <a:normAutofit fontScale="70000" lnSpcReduction="20000"/>
          </a:bodyPr>
          <a:lstStyle/>
          <a:p>
            <a:pPr algn="just"/>
            <a:r>
              <a:rPr lang="en-IN" b="1" u="sng" dirty="0"/>
              <a:t>Datasets Considered:</a:t>
            </a:r>
          </a:p>
          <a:p>
            <a:pPr lvl="1" algn="just">
              <a:buFont typeface="Arial" panose="020B0604020202020204" pitchFamily="34" charset="0"/>
              <a:buChar char="•"/>
            </a:pPr>
            <a:r>
              <a:rPr lang="en-IN" b="1" dirty="0"/>
              <a:t>Cyberbullying Data from Formspring.me</a:t>
            </a:r>
          </a:p>
          <a:p>
            <a:pPr lvl="1" algn="just">
              <a:buFont typeface="Arial" panose="020B0604020202020204" pitchFamily="34" charset="0"/>
              <a:buChar char="•"/>
            </a:pPr>
            <a:r>
              <a:rPr lang="en-IN" b="1" dirty="0"/>
              <a:t>Toxic Comment Classification Challenge Dataset</a:t>
            </a:r>
          </a:p>
          <a:p>
            <a:pPr lvl="1" algn="just">
              <a:buFont typeface="Arial" panose="020B0604020202020204" pitchFamily="34" charset="0"/>
              <a:buChar char="•"/>
            </a:pPr>
            <a:r>
              <a:rPr lang="en-IN" b="1" dirty="0" err="1"/>
              <a:t>ConvAbuse</a:t>
            </a:r>
            <a:r>
              <a:rPr lang="en-IN" b="1" dirty="0"/>
              <a:t> Dataset</a:t>
            </a:r>
          </a:p>
          <a:p>
            <a:pPr lvl="1" algn="just">
              <a:buFont typeface="Arial" panose="020B0604020202020204" pitchFamily="34" charset="0"/>
              <a:buChar char="•"/>
            </a:pPr>
            <a:endParaRPr lang="en-IN" b="1" u="sng" dirty="0"/>
          </a:p>
          <a:p>
            <a:pPr marL="201168" lvl="1" indent="0" algn="just">
              <a:buNone/>
            </a:pPr>
            <a:r>
              <a:rPr lang="en-IN" b="1" u="sng" dirty="0"/>
              <a:t>Final Dataset:</a:t>
            </a:r>
          </a:p>
          <a:p>
            <a:pPr marL="201168" lvl="1" indent="0" algn="just">
              <a:buNone/>
            </a:pPr>
            <a:r>
              <a:rPr lang="en-US" b="0" i="0" dirty="0">
                <a:solidFill>
                  <a:srgbClr val="212121"/>
                </a:solidFill>
                <a:effectLst/>
                <a:cs typeface="Myanmar Text" panose="020B0502040204020203" pitchFamily="34" charset="0"/>
              </a:rPr>
              <a:t>The final dataset is a combination of both Cyberbullying Data from Formspring.me and </a:t>
            </a:r>
            <a:r>
              <a:rPr lang="en-US" b="0" i="0" dirty="0" err="1">
                <a:solidFill>
                  <a:srgbClr val="212121"/>
                </a:solidFill>
                <a:effectLst/>
                <a:cs typeface="Myanmar Text" panose="020B0502040204020203" pitchFamily="34" charset="0"/>
              </a:rPr>
              <a:t>ConvAbuse</a:t>
            </a:r>
            <a:r>
              <a:rPr lang="en-US" b="0" i="0" dirty="0">
                <a:solidFill>
                  <a:srgbClr val="212121"/>
                </a:solidFill>
                <a:effectLst/>
                <a:cs typeface="Myanmar Text" panose="020B0502040204020203" pitchFamily="34" charset="0"/>
              </a:rPr>
              <a:t> Datasets. Because-</a:t>
            </a:r>
          </a:p>
          <a:p>
            <a:pPr lvl="2" algn="just">
              <a:buFont typeface="Courier New" panose="02070309020205020404" pitchFamily="49" charset="0"/>
              <a:buChar char="o"/>
            </a:pPr>
            <a:r>
              <a:rPr lang="en-US" sz="1700" b="0" i="0" dirty="0" err="1">
                <a:solidFill>
                  <a:srgbClr val="212121"/>
                </a:solidFill>
                <a:effectLst/>
                <a:cs typeface="Myanmar Text" panose="020B0502040204020203" pitchFamily="34" charset="0"/>
              </a:rPr>
              <a:t>Formspring</a:t>
            </a:r>
            <a:r>
              <a:rPr lang="en-US" sz="1700" b="0" i="0" dirty="0">
                <a:solidFill>
                  <a:srgbClr val="212121"/>
                </a:solidFill>
                <a:effectLst/>
                <a:cs typeface="Myanmar Text" panose="020B0502040204020203" pitchFamily="34" charset="0"/>
              </a:rPr>
              <a:t> is a site where people can chat anonymously about each other and </a:t>
            </a:r>
            <a:r>
              <a:rPr lang="en-US" sz="1700" dirty="0">
                <a:solidFill>
                  <a:srgbClr val="212121"/>
                </a:solidFill>
                <a:cs typeface="Myanmar Text" panose="020B0502040204020203" pitchFamily="34" charset="0"/>
              </a:rPr>
              <a:t>the dataset c</a:t>
            </a:r>
            <a:r>
              <a:rPr lang="en-US" sz="1700" b="0" i="0" dirty="0">
                <a:solidFill>
                  <a:srgbClr val="212121"/>
                </a:solidFill>
                <a:effectLst/>
                <a:cs typeface="Myanmar Text" panose="020B0502040204020203" pitchFamily="34" charset="0"/>
              </a:rPr>
              <a:t>ontains instances of cyberbullying, which is a subset of hate speech, annotated for bullying and offensive content.</a:t>
            </a:r>
          </a:p>
          <a:p>
            <a:pPr lvl="2" algn="just">
              <a:buFont typeface="Courier New" panose="02070309020205020404" pitchFamily="49" charset="0"/>
              <a:buChar char="o"/>
            </a:pPr>
            <a:r>
              <a:rPr lang="en-US" sz="1700" b="0" i="0" dirty="0">
                <a:solidFill>
                  <a:srgbClr val="212121"/>
                </a:solidFill>
                <a:effectLst/>
                <a:cs typeface="Myanmar Text" panose="020B0502040204020203" pitchFamily="34" charset="0"/>
              </a:rPr>
              <a:t>The </a:t>
            </a:r>
            <a:r>
              <a:rPr lang="en-US" sz="1700" b="0" i="0" dirty="0" err="1">
                <a:solidFill>
                  <a:srgbClr val="212121"/>
                </a:solidFill>
                <a:effectLst/>
                <a:cs typeface="Myanmar Text" panose="020B0502040204020203" pitchFamily="34" charset="0"/>
              </a:rPr>
              <a:t>ConAbuse</a:t>
            </a:r>
            <a:r>
              <a:rPr lang="en-US" sz="1700" b="0" i="0" dirty="0">
                <a:solidFill>
                  <a:srgbClr val="212121"/>
                </a:solidFill>
                <a:effectLst/>
                <a:cs typeface="Myanmar Text" panose="020B0502040204020203" pitchFamily="34" charset="0"/>
              </a:rPr>
              <a:t> dataset provided with a large number of texts with various labels like </a:t>
            </a:r>
            <a:r>
              <a:rPr lang="en-US" sz="1700" b="0" i="0" dirty="0" err="1">
                <a:solidFill>
                  <a:srgbClr val="212121"/>
                </a:solidFill>
                <a:effectLst/>
                <a:cs typeface="Myanmar Text" panose="020B0502040204020203" pitchFamily="34" charset="0"/>
              </a:rPr>
              <a:t>is_abuse</a:t>
            </a:r>
            <a:r>
              <a:rPr lang="en-US" sz="1700" b="0" i="0" dirty="0">
                <a:solidFill>
                  <a:srgbClr val="212121"/>
                </a:solidFill>
                <a:effectLst/>
                <a:cs typeface="Myanmar Text" panose="020B0502040204020203" pitchFamily="34" charset="0"/>
              </a:rPr>
              <a:t>, racist, sexism, generalized and various texts have been collected by various chatbots from chats.</a:t>
            </a:r>
            <a:endParaRPr lang="en-US" b="0" i="0" dirty="0">
              <a:solidFill>
                <a:srgbClr val="212121"/>
              </a:solidFill>
              <a:effectLst/>
              <a:latin typeface="Roboto" panose="02000000000000000000" pitchFamily="2" charset="0"/>
            </a:endParaRPr>
          </a:p>
          <a:p>
            <a:pPr marL="201168" lvl="1" indent="0" algn="just">
              <a:buNone/>
            </a:pPr>
            <a:endParaRPr lang="en-US" b="1" dirty="0">
              <a:solidFill>
                <a:srgbClr val="1F2328"/>
              </a:solidFill>
              <a:latin typeface="-apple-system"/>
            </a:endParaRPr>
          </a:p>
          <a:p>
            <a:pPr marL="201168" lvl="1" indent="0" algn="just">
              <a:buNone/>
            </a:pPr>
            <a:r>
              <a:rPr lang="en-US" b="1" i="0" dirty="0">
                <a:solidFill>
                  <a:srgbClr val="1F2328"/>
                </a:solidFill>
                <a:effectLst/>
                <a:latin typeface="-apple-system"/>
              </a:rPr>
              <a:t>Dataset:</a:t>
            </a:r>
            <a:r>
              <a:rPr lang="en-US" b="0" i="0" dirty="0">
                <a:solidFill>
                  <a:srgbClr val="1F2328"/>
                </a:solidFill>
                <a:effectLst/>
                <a:latin typeface="-apple-system"/>
              </a:rPr>
              <a:t>  </a:t>
            </a:r>
            <a:r>
              <a:rPr lang="en-US" b="0" i="0" u="sng" dirty="0">
                <a:effectLst/>
                <a:latin typeface="-apple-system"/>
                <a:hlinkClick r:id="rId2"/>
              </a:rPr>
              <a:t>https://drive.google.com/file/d/1tA_JHor89JwksdtKA4AeOvGPoHeG2D3m/view?usp=sharing</a:t>
            </a:r>
            <a:endParaRPr lang="en-IN" dirty="0"/>
          </a:p>
        </p:txBody>
      </p:sp>
    </p:spTree>
    <p:extLst>
      <p:ext uri="{BB962C8B-B14F-4D97-AF65-F5344CB8AC3E}">
        <p14:creationId xmlns:p14="http://schemas.microsoft.com/office/powerpoint/2010/main" val="2963797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910EE-3E0A-4086-8711-C478AFE02EBA}"/>
              </a:ext>
            </a:extLst>
          </p:cNvPr>
          <p:cNvSpPr>
            <a:spLocks noGrp="1"/>
          </p:cNvSpPr>
          <p:nvPr>
            <p:ph type="title"/>
          </p:nvPr>
        </p:nvSpPr>
        <p:spPr/>
        <p:txBody>
          <a:bodyPr/>
          <a:lstStyle/>
          <a:p>
            <a:pPr algn="ctr"/>
            <a:r>
              <a:rPr lang="en-IN" b="1" dirty="0"/>
              <a:t>Dataset Description (Contd..)</a:t>
            </a:r>
          </a:p>
        </p:txBody>
      </p:sp>
      <p:sp>
        <p:nvSpPr>
          <p:cNvPr id="3" name="Content Placeholder 2">
            <a:extLst>
              <a:ext uri="{FF2B5EF4-FFF2-40B4-BE49-F238E27FC236}">
                <a16:creationId xmlns:a16="http://schemas.microsoft.com/office/drawing/2014/main" id="{8B613B73-7905-4EB5-80CE-98CED61570A3}"/>
              </a:ext>
            </a:extLst>
          </p:cNvPr>
          <p:cNvSpPr>
            <a:spLocks noGrp="1"/>
          </p:cNvSpPr>
          <p:nvPr>
            <p:ph idx="1"/>
          </p:nvPr>
        </p:nvSpPr>
        <p:spPr>
          <a:xfrm>
            <a:off x="1190813" y="2730587"/>
            <a:ext cx="8825659" cy="3416300"/>
          </a:xfrm>
        </p:spPr>
        <p:txBody>
          <a:bodyPr>
            <a:normAutofit/>
          </a:bodyPr>
          <a:lstStyle/>
          <a:p>
            <a:r>
              <a:rPr lang="en-US" b="1" u="sng" dirty="0"/>
              <a:t>Dataset Characteristics:</a:t>
            </a:r>
            <a:endParaRPr lang="en-US" dirty="0"/>
          </a:p>
          <a:p>
            <a:pPr lvl="1">
              <a:buFont typeface="Arial" panose="020B0604020202020204" pitchFamily="34" charset="0"/>
              <a:buChar char="•"/>
            </a:pPr>
            <a:r>
              <a:rPr lang="en-US" sz="1600" b="0" i="0" dirty="0">
                <a:solidFill>
                  <a:srgbClr val="212121"/>
                </a:solidFill>
                <a:effectLst/>
                <a:cs typeface="Myanmar Text" panose="020B0502040204020203" pitchFamily="34" charset="0"/>
              </a:rPr>
              <a:t>The dataset consists of 2 Columns:</a:t>
            </a:r>
          </a:p>
          <a:p>
            <a:pPr marL="742950" lvl="1" indent="-285750" algn="l">
              <a:buFont typeface="Wingdings" panose="05000000000000000000" pitchFamily="2" charset="2"/>
              <a:buChar char="§"/>
            </a:pPr>
            <a:r>
              <a:rPr lang="en-US" sz="1600" b="0" i="0" dirty="0">
                <a:solidFill>
                  <a:srgbClr val="212121"/>
                </a:solidFill>
                <a:effectLst/>
                <a:cs typeface="Myanmar Text" panose="020B0502040204020203" pitchFamily="34" charset="0"/>
              </a:rPr>
              <a:t>Text: The text message.</a:t>
            </a:r>
          </a:p>
          <a:p>
            <a:pPr marL="800100" lvl="1" indent="-342900" algn="l">
              <a:buFont typeface="Wingdings" panose="05000000000000000000" pitchFamily="2" charset="2"/>
              <a:buChar char="§"/>
            </a:pPr>
            <a:r>
              <a:rPr lang="en-US" sz="1600" b="0" i="0" dirty="0">
                <a:solidFill>
                  <a:srgbClr val="212121"/>
                </a:solidFill>
                <a:effectLst/>
                <a:cs typeface="Myanmar Text" panose="020B0502040204020203" pitchFamily="34" charset="0"/>
              </a:rPr>
              <a:t>Label: The label indicating whether the text is hate speech (1) or not (0).</a:t>
            </a:r>
            <a:endParaRPr lang="en-US" sz="1600" dirty="0"/>
          </a:p>
          <a:p>
            <a:pPr lvl="1">
              <a:buFont typeface="Arial" panose="020B0604020202020204" pitchFamily="34" charset="0"/>
              <a:buChar char="•"/>
            </a:pPr>
            <a:r>
              <a:rPr lang="en-US" sz="1600" dirty="0"/>
              <a:t>Size of the dataset: 17,596</a:t>
            </a:r>
          </a:p>
          <a:p>
            <a:pPr lvl="1">
              <a:buFont typeface="Arial" panose="020B0604020202020204" pitchFamily="34" charset="0"/>
              <a:buChar char="•"/>
            </a:pPr>
            <a:r>
              <a:rPr lang="en-US" sz="1600" dirty="0"/>
              <a:t>No. of columns: 2 - Text, Label</a:t>
            </a:r>
          </a:p>
          <a:p>
            <a:pPr lvl="1">
              <a:buFont typeface="Arial" panose="020B0604020202020204" pitchFamily="34" charset="0"/>
              <a:buChar char="•"/>
            </a:pPr>
            <a:r>
              <a:rPr lang="en-US" sz="1600" dirty="0"/>
              <a:t>No. of records with label=1: 7,100</a:t>
            </a:r>
          </a:p>
          <a:p>
            <a:pPr lvl="1">
              <a:buFont typeface="Arial" panose="020B0604020202020204" pitchFamily="34" charset="0"/>
              <a:buChar char="•"/>
            </a:pPr>
            <a:r>
              <a:rPr lang="en-US" sz="1600" dirty="0"/>
              <a:t>Percentage of hate records: 40.4%</a:t>
            </a:r>
          </a:p>
          <a:p>
            <a:pPr lvl="1">
              <a:buFont typeface="Arial" panose="020B0604020202020204" pitchFamily="34" charset="0"/>
              <a:buChar char="•"/>
            </a:pPr>
            <a:r>
              <a:rPr lang="en-US" sz="1600" dirty="0"/>
              <a:t>Vocabulary Size: 22147</a:t>
            </a:r>
          </a:p>
          <a:p>
            <a:pPr marL="201168" lvl="1" indent="0">
              <a:buNone/>
            </a:pPr>
            <a:endParaRPr lang="en-IN" b="1" u="sng" dirty="0"/>
          </a:p>
        </p:txBody>
      </p:sp>
    </p:spTree>
    <p:extLst>
      <p:ext uri="{BB962C8B-B14F-4D97-AF65-F5344CB8AC3E}">
        <p14:creationId xmlns:p14="http://schemas.microsoft.com/office/powerpoint/2010/main" val="2130175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0226D-6C91-44E2-84DF-7B82166A4282}"/>
              </a:ext>
            </a:extLst>
          </p:cNvPr>
          <p:cNvSpPr>
            <a:spLocks noGrp="1"/>
          </p:cNvSpPr>
          <p:nvPr>
            <p:ph type="title"/>
          </p:nvPr>
        </p:nvSpPr>
        <p:spPr/>
        <p:txBody>
          <a:bodyPr/>
          <a:lstStyle/>
          <a:p>
            <a:pPr algn="ctr"/>
            <a:r>
              <a:rPr lang="en-IN" b="1" dirty="0"/>
              <a:t>Data Visualization</a:t>
            </a:r>
          </a:p>
        </p:txBody>
      </p:sp>
      <p:pic>
        <p:nvPicPr>
          <p:cNvPr id="1026" name="Picture 2">
            <a:extLst>
              <a:ext uri="{FF2B5EF4-FFF2-40B4-BE49-F238E27FC236}">
                <a16:creationId xmlns:a16="http://schemas.microsoft.com/office/drawing/2014/main" id="{900443DF-2BE6-444D-BADF-35512CCD78D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542528" y="2603500"/>
            <a:ext cx="6051256" cy="34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779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B1865-5D15-4794-A515-6A7E671BF0CE}"/>
              </a:ext>
            </a:extLst>
          </p:cNvPr>
          <p:cNvSpPr>
            <a:spLocks noGrp="1"/>
          </p:cNvSpPr>
          <p:nvPr>
            <p:ph type="title"/>
          </p:nvPr>
        </p:nvSpPr>
        <p:spPr/>
        <p:txBody>
          <a:bodyPr/>
          <a:lstStyle/>
          <a:p>
            <a:r>
              <a:rPr lang="en-IN" b="1" dirty="0"/>
              <a:t>Data Visualization (Contd..)</a:t>
            </a:r>
            <a:endParaRPr lang="en-IN" dirty="0"/>
          </a:p>
        </p:txBody>
      </p:sp>
      <p:pic>
        <p:nvPicPr>
          <p:cNvPr id="3078" name="Picture 6">
            <a:extLst>
              <a:ext uri="{FF2B5EF4-FFF2-40B4-BE49-F238E27FC236}">
                <a16:creationId xmlns:a16="http://schemas.microsoft.com/office/drawing/2014/main" id="{E602752A-3598-42B3-9CE1-7F501A642E4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6937"/>
          <a:stretch/>
        </p:blipFill>
        <p:spPr bwMode="auto">
          <a:xfrm>
            <a:off x="368003" y="2374024"/>
            <a:ext cx="4255956" cy="2525102"/>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BB0CECF2-4A5E-44F4-9087-CDADF782BB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7789" y="4266393"/>
            <a:ext cx="4336422" cy="244817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F8ADA8D3-2736-4171-9574-E7AD02D9A9E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7500"/>
          <a:stretch/>
        </p:blipFill>
        <p:spPr bwMode="auto">
          <a:xfrm>
            <a:off x="7179830" y="2445742"/>
            <a:ext cx="4570656" cy="2704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945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8FEDA-E25B-4918-B394-7F724B9B6EBB}"/>
              </a:ext>
            </a:extLst>
          </p:cNvPr>
          <p:cNvSpPr>
            <a:spLocks noGrp="1"/>
          </p:cNvSpPr>
          <p:nvPr>
            <p:ph type="title"/>
          </p:nvPr>
        </p:nvSpPr>
        <p:spPr>
          <a:xfrm>
            <a:off x="1097280" y="263527"/>
            <a:ext cx="10058400" cy="1450757"/>
          </a:xfrm>
        </p:spPr>
        <p:txBody>
          <a:bodyPr/>
          <a:lstStyle/>
          <a:p>
            <a:pPr algn="ctr"/>
            <a:r>
              <a:rPr lang="en-US" b="1" dirty="0"/>
              <a:t>Data Preprocessing</a:t>
            </a:r>
            <a:endParaRPr lang="en-IN" b="1" dirty="0"/>
          </a:p>
        </p:txBody>
      </p:sp>
      <p:sp>
        <p:nvSpPr>
          <p:cNvPr id="3" name="Content Placeholder 2">
            <a:extLst>
              <a:ext uri="{FF2B5EF4-FFF2-40B4-BE49-F238E27FC236}">
                <a16:creationId xmlns:a16="http://schemas.microsoft.com/office/drawing/2014/main" id="{7AB5C1EA-0BE5-4B24-84AC-96E8EBE8D36A}"/>
              </a:ext>
            </a:extLst>
          </p:cNvPr>
          <p:cNvSpPr>
            <a:spLocks noGrp="1"/>
          </p:cNvSpPr>
          <p:nvPr>
            <p:ph idx="1"/>
          </p:nvPr>
        </p:nvSpPr>
        <p:spPr>
          <a:xfrm>
            <a:off x="1097280" y="2213287"/>
            <a:ext cx="10058400" cy="4528172"/>
          </a:xfrm>
        </p:spPr>
        <p:txBody>
          <a:bodyPr>
            <a:normAutofit fontScale="70000" lnSpcReduction="20000"/>
          </a:bodyPr>
          <a:lstStyle/>
          <a:p>
            <a:pPr algn="just">
              <a:lnSpc>
                <a:spcPct val="120000"/>
              </a:lnSpc>
            </a:pPr>
            <a:r>
              <a:rPr lang="en-US" sz="1800" dirty="0"/>
              <a:t>The first step in our hate speech detection model involves collecting and preprocessing the data. This step is crucial as the quality and cleanliness of the data significantly affect the model's performance.</a:t>
            </a:r>
          </a:p>
          <a:p>
            <a:pPr marL="749808" lvl="1" indent="-457200" algn="just">
              <a:lnSpc>
                <a:spcPct val="120000"/>
              </a:lnSpc>
              <a:buFont typeface="+mj-lt"/>
              <a:buAutoNum type="arabicPeriod"/>
            </a:pPr>
            <a:r>
              <a:rPr lang="en-US" b="1" u="sng" dirty="0"/>
              <a:t>Removing Extra Spaces:</a:t>
            </a:r>
            <a:r>
              <a:rPr lang="en-US" b="1" dirty="0"/>
              <a:t> </a:t>
            </a:r>
            <a:r>
              <a:rPr lang="en-US" dirty="0"/>
              <a:t>Normalize the spacing in the text to remove any extra spaces.</a:t>
            </a:r>
          </a:p>
          <a:p>
            <a:pPr marL="749808" lvl="1" indent="-457200" algn="just">
              <a:lnSpc>
                <a:spcPct val="120000"/>
              </a:lnSpc>
              <a:buFont typeface="+mj-lt"/>
              <a:buAutoNum type="arabicPeriod"/>
            </a:pPr>
            <a:r>
              <a:rPr lang="en-US" b="1" u="sng" dirty="0"/>
              <a:t>Removing usernames</a:t>
            </a:r>
            <a:r>
              <a:rPr lang="en-US" dirty="0"/>
              <a:t>: Same as for the URL, a username in a text won’t give any valuable information because it won’t be recognized as a word carrying meaning. We will then remove it.</a:t>
            </a:r>
          </a:p>
          <a:p>
            <a:pPr marL="749808" lvl="1" indent="-457200" algn="just">
              <a:lnSpc>
                <a:spcPct val="120000"/>
              </a:lnSpc>
              <a:buFont typeface="+mj-lt"/>
              <a:buAutoNum type="arabicPeriod"/>
            </a:pPr>
            <a:r>
              <a:rPr lang="en-US" b="1" u="sng" dirty="0"/>
              <a:t>Removing Hashtags: </a:t>
            </a:r>
            <a:r>
              <a:rPr lang="en-US" dirty="0"/>
              <a:t>Hashtags are hard to apprehend, but usually contain useful information about the context of a text and its content. So to utilize this we only remove the hashtag character(#) and the remaining word is preserved.</a:t>
            </a:r>
          </a:p>
          <a:p>
            <a:pPr marL="749808" lvl="1" indent="-457200" algn="just">
              <a:lnSpc>
                <a:spcPct val="120000"/>
              </a:lnSpc>
              <a:buFont typeface="+mj-lt"/>
              <a:buAutoNum type="arabicPeriod"/>
            </a:pPr>
            <a:r>
              <a:rPr lang="en-US" b="1" u="sng" dirty="0"/>
              <a:t>Handling Contractions:</a:t>
            </a:r>
            <a:r>
              <a:rPr lang="en-US" b="1" dirty="0"/>
              <a:t> </a:t>
            </a:r>
            <a:r>
              <a:rPr lang="en-US" dirty="0"/>
              <a:t>Handling contractions in text is an important step in text preprocessing where understanding the full meaning of the words is crucial. Contractions are shortened forms of words or combinations of words created by omitting certain letters and sounds (e.g., "don't" for "do not“).</a:t>
            </a:r>
          </a:p>
          <a:p>
            <a:pPr marL="749808" lvl="1" indent="-457200" algn="just">
              <a:lnSpc>
                <a:spcPct val="120000"/>
              </a:lnSpc>
              <a:buFont typeface="+mj-lt"/>
              <a:buAutoNum type="arabicPeriod"/>
            </a:pPr>
            <a:r>
              <a:rPr lang="en-US" b="1" u="sng" dirty="0"/>
              <a:t>Lowercasing:</a:t>
            </a:r>
            <a:r>
              <a:rPr lang="en-US" b="1" dirty="0"/>
              <a:t> </a:t>
            </a:r>
            <a:r>
              <a:rPr lang="en-US" dirty="0"/>
              <a:t>Convert all text to lowercase to ensure uniformity, as the model should treat "Hate" and "hate" as the same word.</a:t>
            </a:r>
          </a:p>
          <a:p>
            <a:pPr marL="749808" lvl="1" indent="-457200" algn="just">
              <a:lnSpc>
                <a:spcPct val="120000"/>
              </a:lnSpc>
              <a:buFont typeface="+mj-lt"/>
              <a:buAutoNum type="arabicPeriod"/>
            </a:pPr>
            <a:r>
              <a:rPr lang="en-US" b="1" u="sng" dirty="0"/>
              <a:t>Removing Punctuation:</a:t>
            </a:r>
            <a:r>
              <a:rPr lang="en-US" b="1" dirty="0"/>
              <a:t> </a:t>
            </a:r>
            <a:r>
              <a:rPr lang="en-US" dirty="0"/>
              <a:t>Strip out punctuation to focus on the words themselves.</a:t>
            </a:r>
          </a:p>
          <a:p>
            <a:pPr marL="749808" lvl="1" indent="-457200" algn="just">
              <a:lnSpc>
                <a:spcPct val="120000"/>
              </a:lnSpc>
              <a:buFont typeface="+mj-lt"/>
              <a:buAutoNum type="arabicPeriod"/>
            </a:pPr>
            <a:r>
              <a:rPr lang="en-US" b="1" u="sng" dirty="0"/>
              <a:t>Removing URLs: </a:t>
            </a:r>
            <a:r>
              <a:rPr lang="en-US" dirty="0"/>
              <a:t>URLs do not give any information when we try to analyze text from words.</a:t>
            </a:r>
          </a:p>
          <a:p>
            <a:pPr marL="749808" lvl="1" indent="-457200" algn="just">
              <a:lnSpc>
                <a:spcPct val="120000"/>
              </a:lnSpc>
              <a:buFont typeface="+mj-lt"/>
              <a:buAutoNum type="arabicPeriod"/>
            </a:pPr>
            <a:r>
              <a:rPr lang="en-US" b="1" u="sng" dirty="0"/>
              <a:t>Removing Short words</a:t>
            </a:r>
            <a:r>
              <a:rPr lang="en-US" dirty="0"/>
              <a:t>: Short words are the words whose length is less than three. Examples of this are - 'a', 'an', 'is' etc. Generally these words do not contain contextual meaning while detecting hate speech. Hence they can be removed.</a:t>
            </a:r>
          </a:p>
          <a:p>
            <a:pPr marL="749808" lvl="1" indent="-457200" algn="just">
              <a:lnSpc>
                <a:spcPct val="120000"/>
              </a:lnSpc>
              <a:buFont typeface="+mj-lt"/>
              <a:buAutoNum type="arabicPeriod"/>
            </a:pPr>
            <a:r>
              <a:rPr lang="en-US" b="1" u="sng" dirty="0"/>
              <a:t>Lemmatization: </a:t>
            </a:r>
            <a:r>
              <a:rPr lang="en-US" dirty="0"/>
              <a:t>Lemmatization is the process of grouping together different inflected forms of the same word. The goal of lemmatization is to reduce a word to its root form, also called a lemma.</a:t>
            </a:r>
          </a:p>
        </p:txBody>
      </p:sp>
    </p:spTree>
    <p:extLst>
      <p:ext uri="{BB962C8B-B14F-4D97-AF65-F5344CB8AC3E}">
        <p14:creationId xmlns:p14="http://schemas.microsoft.com/office/powerpoint/2010/main" val="2846731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9D58-8FC2-4F14-B791-EEC2DEBB8531}"/>
              </a:ext>
            </a:extLst>
          </p:cNvPr>
          <p:cNvSpPr>
            <a:spLocks noGrp="1"/>
          </p:cNvSpPr>
          <p:nvPr>
            <p:ph type="title"/>
          </p:nvPr>
        </p:nvSpPr>
        <p:spPr/>
        <p:txBody>
          <a:bodyPr/>
          <a:lstStyle/>
          <a:p>
            <a:pPr algn="ctr"/>
            <a:r>
              <a:rPr lang="en-US" b="1" dirty="0"/>
              <a:t>Handling Imbalances in training data:</a:t>
            </a:r>
            <a:endParaRPr lang="en-IN" b="1" dirty="0"/>
          </a:p>
        </p:txBody>
      </p:sp>
      <p:sp>
        <p:nvSpPr>
          <p:cNvPr id="3" name="Content Placeholder 2">
            <a:extLst>
              <a:ext uri="{FF2B5EF4-FFF2-40B4-BE49-F238E27FC236}">
                <a16:creationId xmlns:a16="http://schemas.microsoft.com/office/drawing/2014/main" id="{C0ABE051-E557-4C8D-BDCE-0E9924E93081}"/>
              </a:ext>
            </a:extLst>
          </p:cNvPr>
          <p:cNvSpPr>
            <a:spLocks noGrp="1"/>
          </p:cNvSpPr>
          <p:nvPr>
            <p:ph idx="1"/>
          </p:nvPr>
        </p:nvSpPr>
        <p:spPr>
          <a:xfrm>
            <a:off x="310961" y="2379382"/>
            <a:ext cx="8437281" cy="3352550"/>
          </a:xfrm>
        </p:spPr>
        <p:txBody>
          <a:bodyPr>
            <a:normAutofit lnSpcReduction="10000"/>
          </a:bodyPr>
          <a:lstStyle/>
          <a:p>
            <a:pPr lvl="1" algn="just">
              <a:buFont typeface="Arial" panose="020B0604020202020204" pitchFamily="34" charset="0"/>
              <a:buChar char="•"/>
            </a:pPr>
            <a:r>
              <a:rPr lang="en-US" dirty="0"/>
              <a:t>After splitting the dataset into train, test and validation, we can observe that there is an imbalance in 'Label' column in the training dataset as we can see there are 4097 instances of label '0' where as there are only 7370 instances of label ‘1’. </a:t>
            </a:r>
          </a:p>
          <a:p>
            <a:pPr lvl="1" algn="just">
              <a:buFont typeface="Arial" panose="020B0604020202020204" pitchFamily="34" charset="0"/>
              <a:buChar char="•"/>
            </a:pPr>
            <a:r>
              <a:rPr lang="en-US" dirty="0"/>
              <a:t>This would significantly effect model training because models trained on this dataset might be biased towards the majority class (non-hate speech) and may not perform as well in identifying hate speech instances.</a:t>
            </a:r>
          </a:p>
          <a:p>
            <a:pPr algn="just"/>
            <a:r>
              <a:rPr lang="en-US" b="1" i="0" dirty="0">
                <a:solidFill>
                  <a:srgbClr val="212121"/>
                </a:solidFill>
                <a:effectLst/>
              </a:rPr>
              <a:t>Resampling Training data using Random </a:t>
            </a:r>
            <a:r>
              <a:rPr lang="en-US" b="1" i="0" dirty="0" err="1">
                <a:solidFill>
                  <a:srgbClr val="212121"/>
                </a:solidFill>
                <a:effectLst/>
              </a:rPr>
              <a:t>Oversampler</a:t>
            </a:r>
            <a:r>
              <a:rPr lang="en-US" b="1" i="0" dirty="0">
                <a:solidFill>
                  <a:srgbClr val="212121"/>
                </a:solidFill>
                <a:effectLst/>
              </a:rPr>
              <a:t>:</a:t>
            </a:r>
            <a:endParaRPr lang="en-US" b="0" i="0" dirty="0">
              <a:solidFill>
                <a:srgbClr val="212121"/>
              </a:solidFill>
              <a:effectLst/>
            </a:endParaRPr>
          </a:p>
          <a:p>
            <a:pPr algn="just"/>
            <a:r>
              <a:rPr lang="en-US" b="0" i="0" dirty="0">
                <a:solidFill>
                  <a:srgbClr val="212121"/>
                </a:solidFill>
                <a:effectLst/>
              </a:rPr>
              <a:t>Label	Count</a:t>
            </a:r>
          </a:p>
          <a:p>
            <a:pPr algn="just"/>
            <a:r>
              <a:rPr lang="en-US" b="0" i="0" dirty="0">
                <a:solidFill>
                  <a:srgbClr val="212121"/>
                </a:solidFill>
                <a:effectLst/>
              </a:rPr>
              <a:t>0 =&gt;	7370</a:t>
            </a:r>
          </a:p>
          <a:p>
            <a:pPr algn="just"/>
            <a:r>
              <a:rPr lang="en-US" b="0" i="0" dirty="0">
                <a:solidFill>
                  <a:srgbClr val="212121"/>
                </a:solidFill>
                <a:effectLst/>
              </a:rPr>
              <a:t>1 =&gt;	7370</a:t>
            </a:r>
          </a:p>
          <a:p>
            <a:pPr algn="just"/>
            <a:endParaRPr lang="en-IN" dirty="0"/>
          </a:p>
        </p:txBody>
      </p:sp>
      <p:pic>
        <p:nvPicPr>
          <p:cNvPr id="4106" name="Picture 10">
            <a:extLst>
              <a:ext uri="{FF2B5EF4-FFF2-40B4-BE49-F238E27FC236}">
                <a16:creationId xmlns:a16="http://schemas.microsoft.com/office/drawing/2014/main" id="{52729DA4-D338-4B54-A021-AA0C176F34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3413" y="3939416"/>
            <a:ext cx="3456296" cy="2685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03872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676</TotalTime>
  <Words>1150</Words>
  <Application>Microsoft Office PowerPoint</Application>
  <PresentationFormat>Widescreen</PresentationFormat>
  <Paragraphs>91</Paragraphs>
  <Slides>16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-apple-system</vt:lpstr>
      <vt:lpstr>Arial</vt:lpstr>
      <vt:lpstr>Century Gothic</vt:lpstr>
      <vt:lpstr>Courier New</vt:lpstr>
      <vt:lpstr>Google Sans</vt:lpstr>
      <vt:lpstr>Roboto</vt:lpstr>
      <vt:lpstr>Symbol</vt:lpstr>
      <vt:lpstr>system-ui</vt:lpstr>
      <vt:lpstr>Times New Roman</vt:lpstr>
      <vt:lpstr>Wingdings</vt:lpstr>
      <vt:lpstr>Wingdings 3</vt:lpstr>
      <vt:lpstr>Ion Boardroom</vt:lpstr>
      <vt:lpstr>Automated Hate Speech Detection in Online Group Chat Platforms</vt:lpstr>
      <vt:lpstr>Introduction</vt:lpstr>
      <vt:lpstr>Business Problem</vt:lpstr>
      <vt:lpstr>Dataset Description</vt:lpstr>
      <vt:lpstr>Dataset Description (Contd..)</vt:lpstr>
      <vt:lpstr>Data Visualization</vt:lpstr>
      <vt:lpstr>Data Visualization (Contd..)</vt:lpstr>
      <vt:lpstr>Data Preprocessing</vt:lpstr>
      <vt:lpstr>Handling Imbalances in training data:</vt:lpstr>
      <vt:lpstr>Tokenization and Embedding Techniques</vt:lpstr>
      <vt:lpstr>Tokenization and Embedding Techniques</vt:lpstr>
      <vt:lpstr>Modeling</vt:lpstr>
      <vt:lpstr>Modeling</vt:lpstr>
      <vt:lpstr>Model Training</vt:lpstr>
      <vt:lpstr>Classification Report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Hate Speech in Online Group Chat Platforms</dc:title>
  <dc:creator>Balu seela</dc:creator>
  <cp:lastModifiedBy>Meet Saini</cp:lastModifiedBy>
  <cp:revision>35</cp:revision>
  <dcterms:created xsi:type="dcterms:W3CDTF">2024-07-16T16:51:22Z</dcterms:created>
  <dcterms:modified xsi:type="dcterms:W3CDTF">2024-07-17T17:24:53Z</dcterms:modified>
</cp:coreProperties>
</file>