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96" r:id="rId4"/>
  </p:sldMasterIdLst>
  <p:notesMasterIdLst>
    <p:notesMasterId r:id="rId20"/>
  </p:notesMasterIdLst>
  <p:handoutMasterIdLst>
    <p:handoutMasterId r:id="rId21"/>
  </p:handoutMasterIdLst>
  <p:sldIdLst>
    <p:sldId id="334" r:id="rId5"/>
    <p:sldId id="343"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43B90-A958-45FF-A599-BF53CEC21DF6}" v="1" dt="2024-07-17T14:54:40.029"/>
    <p1510:client id="{5B973C0B-1CD3-4068-A34C-2207FEAEB471}" v="11" dt="2024-07-17T12:48:27.875"/>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7/17/2024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13717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2360372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011372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2811931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142579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6991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59506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480647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18312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326191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371714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41196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dirty="0"/>
              <a:t>Click to edit Master title style</a:t>
            </a:r>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dirty="0"/>
              <a:t>Click to edit Master title style</a:t>
            </a:r>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osf.io/edua3/"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373464" y="849272"/>
            <a:ext cx="10243147" cy="1604679"/>
          </a:xfrm>
        </p:spPr>
        <p:txBody>
          <a:bodyPr/>
          <a:lstStyle/>
          <a:p>
            <a:pPr algn="ctr"/>
            <a:r>
              <a:rPr lang="en-US" dirty="0"/>
              <a:t>INFOSYS SPRINGBOARD     INTERNSHIP</a:t>
            </a:r>
          </a:p>
        </p:txBody>
      </p:sp>
      <p:sp>
        <p:nvSpPr>
          <p:cNvPr id="3" name="Title 1">
            <a:extLst>
              <a:ext uri="{FF2B5EF4-FFF2-40B4-BE49-F238E27FC236}">
                <a16:creationId xmlns:a16="http://schemas.microsoft.com/office/drawing/2014/main" id="{318C7694-8596-44C0-2A9E-3F1407BA77C6}"/>
              </a:ext>
            </a:extLst>
          </p:cNvPr>
          <p:cNvSpPr txBox="1">
            <a:spLocks/>
          </p:cNvSpPr>
          <p:nvPr/>
        </p:nvSpPr>
        <p:spPr>
          <a:xfrm>
            <a:off x="1373464" y="2626660"/>
            <a:ext cx="10243147" cy="1604679"/>
          </a:xfrm>
          <a:prstGeom prst="rect">
            <a:avLst/>
          </a:prstGeom>
        </p:spPr>
        <p:txBody>
          <a:bodyPr vert="horz" lIns="0" tIns="0" rIns="0" bIns="0" rtlCol="0" anchor="b" anchorCtr="0">
            <a:noAutofit/>
          </a:bodyPr>
          <a:lstStyle>
            <a:lvl1pPr algn="l" defTabSz="914400" rtl="0" eaLnBrk="1" latinLnBrk="0" hangingPunct="1">
              <a:lnSpc>
                <a:spcPts val="5400"/>
              </a:lnSpc>
              <a:spcBef>
                <a:spcPct val="0"/>
              </a:spcBef>
              <a:buNone/>
              <a:defRPr sz="5400" b="1" i="0" kern="1200" cap="all" spc="0" baseline="0">
                <a:solidFill>
                  <a:schemeClr val="bg1"/>
                </a:solidFill>
                <a:latin typeface="+mj-lt"/>
                <a:ea typeface="+mj-ea"/>
                <a:cs typeface="+mj-cs"/>
              </a:defRPr>
            </a:lvl1pPr>
          </a:lstStyle>
          <a:p>
            <a:pPr algn="ctr"/>
            <a:r>
              <a:rPr lang="en-US" sz="4000" dirty="0"/>
              <a:t>HATE SPEECH DETECTION ON TELEGRAM PLATFORM</a:t>
            </a:r>
          </a:p>
        </p:txBody>
      </p:sp>
      <p:sp>
        <p:nvSpPr>
          <p:cNvPr id="4" name="Title 1">
            <a:extLst>
              <a:ext uri="{FF2B5EF4-FFF2-40B4-BE49-F238E27FC236}">
                <a16:creationId xmlns:a16="http://schemas.microsoft.com/office/drawing/2014/main" id="{F2911A8D-35BE-46FC-6614-EB5071C2E3BE}"/>
              </a:ext>
            </a:extLst>
          </p:cNvPr>
          <p:cNvSpPr txBox="1">
            <a:spLocks/>
          </p:cNvSpPr>
          <p:nvPr/>
        </p:nvSpPr>
        <p:spPr>
          <a:xfrm>
            <a:off x="6096000" y="5570376"/>
            <a:ext cx="5128727" cy="520865"/>
          </a:xfrm>
          <a:prstGeom prst="rect">
            <a:avLst/>
          </a:prstGeom>
        </p:spPr>
        <p:txBody>
          <a:bodyPr vert="horz" lIns="0" tIns="0" rIns="0" bIns="0" rtlCol="0" anchor="b" anchorCtr="0">
            <a:noAutofit/>
          </a:bodyPr>
          <a:lstStyle>
            <a:lvl1pPr algn="l" defTabSz="914400" rtl="0" eaLnBrk="1" latinLnBrk="0" hangingPunct="1">
              <a:lnSpc>
                <a:spcPts val="5400"/>
              </a:lnSpc>
              <a:spcBef>
                <a:spcPct val="0"/>
              </a:spcBef>
              <a:buNone/>
              <a:defRPr sz="5400" b="1" i="0" kern="1200" cap="all" spc="0" baseline="0">
                <a:solidFill>
                  <a:schemeClr val="bg1"/>
                </a:solidFill>
                <a:latin typeface="+mj-lt"/>
                <a:ea typeface="+mj-ea"/>
                <a:cs typeface="+mj-cs"/>
              </a:defRPr>
            </a:lvl1pPr>
          </a:lstStyle>
          <a:p>
            <a:pPr algn="ctr"/>
            <a:endParaRPr lang="en-US" sz="4000" dirty="0"/>
          </a:p>
        </p:txBody>
      </p:sp>
      <p:sp>
        <p:nvSpPr>
          <p:cNvPr id="5" name="Title 1">
            <a:extLst>
              <a:ext uri="{FF2B5EF4-FFF2-40B4-BE49-F238E27FC236}">
                <a16:creationId xmlns:a16="http://schemas.microsoft.com/office/drawing/2014/main" id="{07CEFA7E-377F-53EF-C74F-57088B515CBB}"/>
              </a:ext>
            </a:extLst>
          </p:cNvPr>
          <p:cNvSpPr txBox="1">
            <a:spLocks/>
          </p:cNvSpPr>
          <p:nvPr/>
        </p:nvSpPr>
        <p:spPr>
          <a:xfrm>
            <a:off x="8182947" y="5169159"/>
            <a:ext cx="3642048" cy="674541"/>
          </a:xfrm>
          <a:prstGeom prst="rect">
            <a:avLst/>
          </a:prstGeom>
        </p:spPr>
        <p:txBody>
          <a:bodyPr vert="horz" lIns="0" tIns="0" rIns="0" bIns="0" rtlCol="0" anchor="b" anchorCtr="0">
            <a:noAutofit/>
          </a:bodyPr>
          <a:lstStyle>
            <a:lvl1pPr algn="l" defTabSz="914400" rtl="0" eaLnBrk="1" latinLnBrk="0" hangingPunct="1">
              <a:lnSpc>
                <a:spcPts val="5400"/>
              </a:lnSpc>
              <a:spcBef>
                <a:spcPct val="0"/>
              </a:spcBef>
              <a:buNone/>
              <a:defRPr sz="5400" b="1" i="0" kern="1200" cap="all" spc="0" baseline="0">
                <a:solidFill>
                  <a:schemeClr val="bg1"/>
                </a:solidFill>
                <a:latin typeface="+mj-lt"/>
                <a:ea typeface="+mj-ea"/>
                <a:cs typeface="+mj-cs"/>
              </a:defRPr>
            </a:lvl1pPr>
          </a:lstStyle>
          <a:p>
            <a:pPr algn="ctr"/>
            <a:r>
              <a:rPr lang="en-US" sz="2000" dirty="0"/>
              <a:t>By: A. Bhargavi</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890140"/>
          </a:xfrm>
        </p:spPr>
        <p:txBody>
          <a:bodyPr/>
          <a:lstStyle/>
          <a:p>
            <a:r>
              <a:rPr lang="en-US" sz="2800" dirty="0"/>
              <a:t>TOKENIZATION AND EMBEDDING TECHNIQUES</a:t>
            </a:r>
            <a:br>
              <a:rPr lang="en-US" sz="2800" dirty="0"/>
            </a:br>
            <a:endParaRPr lang="en-US" sz="2800" dirty="0"/>
          </a:p>
        </p:txBody>
      </p:sp>
      <p:sp>
        <p:nvSpPr>
          <p:cNvPr id="6" name="Subtitle 5">
            <a:extLst>
              <a:ext uri="{FF2B5EF4-FFF2-40B4-BE49-F238E27FC236}">
                <a16:creationId xmlns:a16="http://schemas.microsoft.com/office/drawing/2014/main" id="{754E3579-589F-74E4-AA12-EC30A2CD557A}"/>
              </a:ext>
            </a:extLst>
          </p:cNvPr>
          <p:cNvSpPr>
            <a:spLocks noGrp="1"/>
          </p:cNvSpPr>
          <p:nvPr>
            <p:ph type="subTitle" idx="1"/>
          </p:nvPr>
        </p:nvSpPr>
        <p:spPr>
          <a:xfrm>
            <a:off x="1670180" y="1203650"/>
            <a:ext cx="9750490" cy="4693298"/>
          </a:xfrm>
        </p:spPr>
        <p:txBody>
          <a:bodyPr>
            <a:normAutofit/>
          </a:bodyPr>
          <a:lstStyle/>
          <a:p>
            <a:r>
              <a:rPr lang="en-US" sz="2800" dirty="0"/>
              <a:t>For Deep Learning Models</a:t>
            </a:r>
          </a:p>
          <a:p>
            <a:r>
              <a:rPr lang="en-IN" dirty="0"/>
              <a:t>BERT Tokenizer</a:t>
            </a:r>
            <a:r>
              <a:rPr lang="en-US" sz="2000" dirty="0"/>
              <a:t>: The BERT (Bidirectional Encoder Representations from Transformers) tokenizer processes text into tokens by splitting words into </a:t>
            </a:r>
            <a:r>
              <a:rPr lang="en-US" sz="2000" dirty="0" err="1"/>
              <a:t>subwords</a:t>
            </a:r>
            <a:r>
              <a:rPr lang="en-US" sz="2000" dirty="0"/>
              <a:t> and converting them into numerical IDs, ensuring that even rare and unknown words are handled effectively for BERT model input. It also preserves the context and meaning of words by leveraging a large vocabulary of </a:t>
            </a:r>
            <a:r>
              <a:rPr lang="en-US" sz="2000" dirty="0" err="1"/>
              <a:t>subword</a:t>
            </a:r>
            <a:r>
              <a:rPr lang="en-US" sz="2000" dirty="0"/>
              <a:t> units.</a:t>
            </a:r>
          </a:p>
          <a:p>
            <a:endParaRPr lang="en-US" sz="2000" dirty="0"/>
          </a:p>
          <a:p>
            <a:r>
              <a:rPr lang="en-IN" dirty="0"/>
              <a:t>BERT Embeddings:</a:t>
            </a:r>
            <a:r>
              <a:rPr lang="en-US" sz="2000" dirty="0"/>
              <a:t> BERT (Bidirectional Encoder Representations from Transformers) embeddings are dense vector representations of text generated by the BERT model, capturing contextual information and relationships between words to enhance the performance of downstream NLP tasks. These embeddings are pre-trained on large corpora and can be fine-tuned for specific tasks, providing robust and versatile representations.</a:t>
            </a:r>
          </a:p>
        </p:txBody>
      </p:sp>
    </p:spTree>
    <p:extLst>
      <p:ext uri="{BB962C8B-B14F-4D97-AF65-F5344CB8AC3E}">
        <p14:creationId xmlns:p14="http://schemas.microsoft.com/office/powerpoint/2010/main" val="43369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326573"/>
            <a:ext cx="9912219" cy="737118"/>
          </a:xfrm>
        </p:spPr>
        <p:txBody>
          <a:bodyPr/>
          <a:lstStyle/>
          <a:p>
            <a:r>
              <a:rPr lang="en-US" sz="3600" dirty="0"/>
              <a:t>MODELING</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9" y="1268963"/>
            <a:ext cx="9638524" cy="5262465"/>
          </a:xfrm>
        </p:spPr>
        <p:txBody>
          <a:bodyPr>
            <a:normAutofit/>
          </a:bodyPr>
          <a:lstStyle/>
          <a:p>
            <a:r>
              <a:rPr lang="en-IN" sz="2800" b="1" dirty="0">
                <a:latin typeface="Times New Roman" panose="02020603050405020304" pitchFamily="18" charset="0"/>
                <a:ea typeface="Times New Roman" panose="02020603050405020304" pitchFamily="18" charset="0"/>
              </a:rPr>
              <a:t>Machine Learning Models</a:t>
            </a:r>
          </a:p>
          <a:p>
            <a:r>
              <a:rPr lang="en-IN" sz="2000" b="1" dirty="0">
                <a:latin typeface="Times New Roman" panose="02020603050405020304" pitchFamily="18" charset="0"/>
                <a:ea typeface="Times New Roman" panose="02020603050405020304" pitchFamily="18" charset="0"/>
              </a:rPr>
              <a:t>1. Logistic Regression</a:t>
            </a:r>
          </a:p>
          <a:p>
            <a:r>
              <a:rPr lang="en-IN" sz="2000" b="1" dirty="0">
                <a:latin typeface="Times New Roman" panose="02020603050405020304" pitchFamily="18" charset="0"/>
                <a:ea typeface="Times New Roman" panose="02020603050405020304" pitchFamily="18" charset="0"/>
              </a:rPr>
              <a:t>2. Random Forest</a:t>
            </a:r>
          </a:p>
          <a:p>
            <a:r>
              <a:rPr lang="en-IN" sz="2000" b="1" dirty="0">
                <a:latin typeface="Times New Roman" panose="02020603050405020304" pitchFamily="18" charset="0"/>
                <a:ea typeface="Times New Roman" panose="02020603050405020304" pitchFamily="18" charset="0"/>
              </a:rPr>
              <a:t>3. Multinomial Naïve Bayes</a:t>
            </a:r>
          </a:p>
          <a:p>
            <a:r>
              <a:rPr lang="en-IN" sz="2000" b="1" dirty="0">
                <a:latin typeface="Times New Roman" panose="02020603050405020304" pitchFamily="18" charset="0"/>
                <a:ea typeface="Times New Roman" panose="02020603050405020304" pitchFamily="18" charset="0"/>
              </a:rPr>
              <a:t>4. Gradient Boosting</a:t>
            </a:r>
          </a:p>
          <a:p>
            <a:r>
              <a:rPr lang="en-IN" sz="2800" b="1" dirty="0">
                <a:latin typeface="Times New Roman" panose="02020603050405020304" pitchFamily="18" charset="0"/>
                <a:ea typeface="Times New Roman" panose="02020603050405020304" pitchFamily="18" charset="0"/>
              </a:rPr>
              <a:t>Finalized ML Model: Gradient Boosting</a:t>
            </a:r>
          </a:p>
          <a:p>
            <a:pPr marL="342900" indent="-342900">
              <a:buFont typeface="Arial" panose="020B0604020202020204" pitchFamily="34" charset="0"/>
              <a:buChar char="•"/>
            </a:pPr>
            <a:r>
              <a:rPr lang="en-US" sz="1600" dirty="0"/>
              <a:t>It builds an ensemble of weak learners (typically decision trees) in a sequential manner, where each new tree corrects the errors of the previous ones, leading to high predictive accuracy.</a:t>
            </a:r>
            <a:endParaRPr lang="en-IN" sz="2000" b="1" dirty="0">
              <a:latin typeface="Times New Roman" panose="02020603050405020304" pitchFamily="18" charset="0"/>
            </a:endParaRPr>
          </a:p>
          <a:p>
            <a:pPr marL="342900" indent="-342900">
              <a:buFont typeface="Arial" panose="020B0604020202020204" pitchFamily="34" charset="0"/>
              <a:buChar char="•"/>
            </a:pPr>
            <a:r>
              <a:rPr lang="en-US" sz="1600" dirty="0"/>
              <a:t>It can handle various types of data, including numerical and categorical features, without the need for extensive preprocessing.</a:t>
            </a:r>
            <a:endParaRPr lang="en-IN" sz="2000" b="1" dirty="0">
              <a:latin typeface="Times New Roman" panose="02020603050405020304" pitchFamily="18" charset="0"/>
            </a:endParaRPr>
          </a:p>
          <a:p>
            <a:pPr marL="342900" indent="-342900">
              <a:buFont typeface="Arial" panose="020B0604020202020204" pitchFamily="34" charset="0"/>
              <a:buChar char="•"/>
            </a:pPr>
            <a:r>
              <a:rPr lang="en-US" sz="1600" dirty="0"/>
              <a:t>By using techniques like shrinkage, subsampling, and regularization, gradient boosting can be tuned to avoid overfitting while maintaining high performance.</a:t>
            </a:r>
            <a:endParaRPr lang="en-IN" sz="2000" b="1" dirty="0">
              <a:latin typeface="Times New Roman" panose="02020603050405020304" pitchFamily="18" charset="0"/>
            </a:endParaRPr>
          </a:p>
          <a:p>
            <a:pPr marL="342900" indent="-342900">
              <a:buFont typeface="Arial" panose="020B0604020202020204" pitchFamily="34" charset="0"/>
              <a:buChar char="•"/>
            </a:pPr>
            <a:r>
              <a:rPr lang="en-US" sz="1600" dirty="0"/>
              <a:t>It provides insights into feature importance, helping to understand the underlying data and model behavior.</a:t>
            </a:r>
            <a:endParaRPr lang="en-IN" sz="2000" b="1" dirty="0">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2997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326573"/>
            <a:ext cx="9912219" cy="737118"/>
          </a:xfrm>
        </p:spPr>
        <p:txBody>
          <a:bodyPr/>
          <a:lstStyle/>
          <a:p>
            <a:r>
              <a:rPr lang="en-US" sz="3600" dirty="0"/>
              <a:t>MODELING</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9" y="1268963"/>
            <a:ext cx="9638524" cy="5262465"/>
          </a:xfrm>
        </p:spPr>
        <p:txBody>
          <a:bodyPr>
            <a:normAutofit/>
          </a:bodyPr>
          <a:lstStyle/>
          <a:p>
            <a:r>
              <a:rPr lang="en-IN" sz="2800" b="1" dirty="0">
                <a:latin typeface="Times New Roman" panose="02020603050405020304" pitchFamily="18" charset="0"/>
                <a:ea typeface="Times New Roman" panose="02020603050405020304" pitchFamily="18" charset="0"/>
              </a:rPr>
              <a:t>Deep Learning Models</a:t>
            </a:r>
          </a:p>
          <a:p>
            <a:r>
              <a:rPr lang="en-IN" sz="2000" b="1" dirty="0">
                <a:latin typeface="Times New Roman" panose="02020603050405020304" pitchFamily="18" charset="0"/>
                <a:ea typeface="Times New Roman" panose="02020603050405020304" pitchFamily="18" charset="0"/>
              </a:rPr>
              <a:t>1. CNN</a:t>
            </a:r>
          </a:p>
          <a:p>
            <a:r>
              <a:rPr lang="en-IN" sz="2000" b="1" dirty="0">
                <a:latin typeface="Times New Roman" panose="02020603050405020304" pitchFamily="18" charset="0"/>
                <a:ea typeface="Times New Roman" panose="02020603050405020304" pitchFamily="18" charset="0"/>
              </a:rPr>
              <a:t>2. Bidirectional LSTM</a:t>
            </a:r>
          </a:p>
          <a:p>
            <a:r>
              <a:rPr lang="en-IN" sz="2000" b="1" dirty="0">
                <a:latin typeface="Times New Roman" panose="02020603050405020304" pitchFamily="18" charset="0"/>
                <a:ea typeface="Times New Roman" panose="02020603050405020304" pitchFamily="18" charset="0"/>
              </a:rPr>
              <a:t>3. Bidirectional LSTM with BERT Embeddings</a:t>
            </a:r>
          </a:p>
          <a:p>
            <a:r>
              <a:rPr lang="en-IN" sz="2800" b="1" dirty="0">
                <a:latin typeface="Times New Roman" panose="02020603050405020304" pitchFamily="18" charset="0"/>
                <a:ea typeface="Times New Roman" panose="02020603050405020304" pitchFamily="18" charset="0"/>
              </a:rPr>
              <a:t>Finalized DL Model: </a:t>
            </a:r>
            <a:r>
              <a:rPr lang="en-IN" b="1" dirty="0">
                <a:latin typeface="Times New Roman" panose="02020603050405020304" pitchFamily="18" charset="0"/>
                <a:ea typeface="Times New Roman" panose="02020603050405020304" pitchFamily="18" charset="0"/>
              </a:rPr>
              <a:t>Bidirectional LSTM with BERT Embeddings</a:t>
            </a:r>
          </a:p>
          <a:p>
            <a:pPr marL="342900" indent="-342900">
              <a:buFont typeface="Arial" panose="020B0604020202020204" pitchFamily="34" charset="0"/>
              <a:buChar char="•"/>
            </a:pPr>
            <a:r>
              <a:rPr lang="en-US" sz="1600" dirty="0"/>
              <a:t>BERT embeddings capture deep contextual information from both directions (left-to-right and right-to-left), while the </a:t>
            </a:r>
            <a:r>
              <a:rPr lang="en-US" sz="1600" dirty="0" err="1"/>
              <a:t>BiLSTM</a:t>
            </a:r>
            <a:r>
              <a:rPr lang="en-US" sz="1600" dirty="0"/>
              <a:t> processes the input sequence in both forward and backward directions, providing a comprehensive understanding of the context.</a:t>
            </a:r>
          </a:p>
          <a:p>
            <a:pPr marL="342900" indent="-342900">
              <a:buFont typeface="Arial" panose="020B0604020202020204" pitchFamily="34" charset="0"/>
              <a:buChar char="•"/>
            </a:pPr>
            <a:r>
              <a:rPr lang="en-US" sz="1600" dirty="0"/>
              <a:t>The model is particularly effective at capturing complex dependencies and relationships in text, benefiting tasks that require understanding long-range dependencies and intricate patterns.</a:t>
            </a:r>
          </a:p>
          <a:p>
            <a:pPr marL="342900" indent="-342900">
              <a:buFont typeface="Arial" panose="020B0604020202020204" pitchFamily="34" charset="0"/>
              <a:buChar char="•"/>
            </a:pPr>
            <a:r>
              <a:rPr lang="en-US" sz="1600" dirty="0"/>
              <a:t>BERT embeddings are pre-trained on vast amounts of text data, enabling the model to leverage this extensive knowledge and transfer learning to improve performance on downstream tasks with limited labeled data.</a:t>
            </a:r>
          </a:p>
          <a:p>
            <a:pPr marL="342900" indent="-342900">
              <a:buFont typeface="Arial" panose="020B0604020202020204" pitchFamily="34" charset="0"/>
              <a:buChar char="•"/>
            </a:pPr>
            <a:r>
              <a:rPr lang="en-US" sz="1600" dirty="0"/>
              <a:t>The combination leverages BERT's strength in encoding language representations and the </a:t>
            </a:r>
            <a:r>
              <a:rPr lang="en-US" sz="1600" dirty="0" err="1"/>
              <a:t>BiLSTM's</a:t>
            </a:r>
            <a:r>
              <a:rPr lang="en-US" sz="1600" dirty="0"/>
              <a:t> ability to model temporal dependencies, resulting in superior performance for sequence-based tasks like text classification, named entity recognition, and language translation.</a:t>
            </a:r>
            <a:endParaRPr lang="en-IN" sz="1600"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0942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909450"/>
            <a:ext cx="5980924" cy="5230093"/>
          </a:xfrm>
        </p:spPr>
        <p:txBody>
          <a:bodyPr>
            <a:normAutofit/>
          </a:bodyPr>
          <a:lstStyle/>
          <a:p>
            <a:r>
              <a:rPr lang="en-US" dirty="0"/>
              <a:t>Confusion Matrix of Bidirectional LSTM with BERT Model</a:t>
            </a:r>
          </a:p>
        </p:txBody>
      </p:sp>
      <p:sp>
        <p:nvSpPr>
          <p:cNvPr id="4" name="Subtitle 2">
            <a:extLst>
              <a:ext uri="{FF2B5EF4-FFF2-40B4-BE49-F238E27FC236}">
                <a16:creationId xmlns:a16="http://schemas.microsoft.com/office/drawing/2014/main" id="{002C001F-CFCB-BAE4-2104-26AD7E070C30}"/>
              </a:ext>
            </a:extLst>
          </p:cNvPr>
          <p:cNvSpPr txBox="1">
            <a:spLocks/>
          </p:cNvSpPr>
          <p:nvPr/>
        </p:nvSpPr>
        <p:spPr>
          <a:xfrm>
            <a:off x="7893698" y="909450"/>
            <a:ext cx="3388567" cy="436672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Classification report of Bidirectional LSTM with BERT Model</a:t>
            </a:r>
          </a:p>
          <a:p>
            <a:endParaRPr lang="en-US" dirty="0"/>
          </a:p>
        </p:txBody>
      </p:sp>
      <p:pic>
        <p:nvPicPr>
          <p:cNvPr id="10" name="Picture 9">
            <a:extLst>
              <a:ext uri="{FF2B5EF4-FFF2-40B4-BE49-F238E27FC236}">
                <a16:creationId xmlns:a16="http://schemas.microsoft.com/office/drawing/2014/main" id="{80E0A1B5-BFCE-911D-B6B2-48C2738BD686}"/>
              </a:ext>
            </a:extLst>
          </p:cNvPr>
          <p:cNvPicPr>
            <a:picLocks noChangeAspect="1"/>
          </p:cNvPicPr>
          <p:nvPr/>
        </p:nvPicPr>
        <p:blipFill>
          <a:blip r:embed="rId3"/>
          <a:stretch>
            <a:fillRect/>
          </a:stretch>
        </p:blipFill>
        <p:spPr>
          <a:xfrm>
            <a:off x="1670178" y="1744824"/>
            <a:ext cx="5747659" cy="4627983"/>
          </a:xfrm>
          <a:prstGeom prst="rect">
            <a:avLst/>
          </a:prstGeom>
        </p:spPr>
      </p:pic>
      <p:pic>
        <p:nvPicPr>
          <p:cNvPr id="5" name="Picture 4">
            <a:extLst>
              <a:ext uri="{FF2B5EF4-FFF2-40B4-BE49-F238E27FC236}">
                <a16:creationId xmlns:a16="http://schemas.microsoft.com/office/drawing/2014/main" id="{A31C4BDD-5392-5EBB-D5DD-4439DB9DB4A6}"/>
              </a:ext>
            </a:extLst>
          </p:cNvPr>
          <p:cNvPicPr>
            <a:picLocks noChangeAspect="1"/>
          </p:cNvPicPr>
          <p:nvPr/>
        </p:nvPicPr>
        <p:blipFill>
          <a:blip r:embed="rId4"/>
          <a:stretch>
            <a:fillRect/>
          </a:stretch>
        </p:blipFill>
        <p:spPr>
          <a:xfrm>
            <a:off x="7893698" y="2700468"/>
            <a:ext cx="4175892" cy="2226095"/>
          </a:xfrm>
          <a:prstGeom prst="rect">
            <a:avLst/>
          </a:prstGeom>
        </p:spPr>
      </p:pic>
    </p:spTree>
    <p:extLst>
      <p:ext uri="{BB962C8B-B14F-4D97-AF65-F5344CB8AC3E}">
        <p14:creationId xmlns:p14="http://schemas.microsoft.com/office/powerpoint/2010/main" val="3235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EVALUATION METRICS</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9" y="1632857"/>
            <a:ext cx="9638524" cy="4585063"/>
          </a:xfrm>
        </p:spPr>
        <p:txBody>
          <a:bodyPr>
            <a:normAutofit/>
          </a:bodyPr>
          <a:lstStyle/>
          <a:p>
            <a:r>
              <a:rPr lang="en-IN" sz="2800" b="1" dirty="0">
                <a:effectLst/>
                <a:latin typeface="Times New Roman" panose="02020603050405020304" pitchFamily="18" charset="0"/>
                <a:ea typeface="Times New Roman" panose="02020603050405020304" pitchFamily="18" charset="0"/>
              </a:rPr>
              <a:t>Recall: </a:t>
            </a:r>
            <a:r>
              <a:rPr lang="en-US" sz="2000" dirty="0"/>
              <a:t>Recall emphasizes the model's ability to identify all relevant positive instances, which is crucial in applications where missing positive cases is more critical than incorrectly labeling negatives.</a:t>
            </a:r>
            <a:r>
              <a:rPr lang="en-US" sz="1600" dirty="0"/>
              <a:t> </a:t>
            </a:r>
            <a:r>
              <a:rPr lang="en-US" sz="2000" dirty="0"/>
              <a:t>It is particularly valuable in situations with imbalanced datasets where the number of positive instances is significantly lower than the number of negative instances, ensuring that the model doesn't overlook the minority class</a:t>
            </a:r>
            <a:r>
              <a:rPr lang="en-US" sz="1600" dirty="0"/>
              <a:t>.</a:t>
            </a:r>
          </a:p>
          <a:p>
            <a:r>
              <a:rPr lang="en-US" sz="1600" dirty="0"/>
              <a:t>For Finalized DL Model: 79%</a:t>
            </a:r>
          </a:p>
          <a:p>
            <a:endParaRPr lang="en-US" sz="1600" dirty="0"/>
          </a:p>
          <a:p>
            <a:r>
              <a:rPr lang="en-US" dirty="0"/>
              <a:t>ROC AUC Score: </a:t>
            </a:r>
            <a:r>
              <a:rPr lang="en-US" sz="2000" dirty="0"/>
              <a:t>ROC AUC score measures the ability of a binary classification model to distinguish between classes.</a:t>
            </a:r>
            <a:r>
              <a:rPr lang="en-US" sz="1600" dirty="0"/>
              <a:t> </a:t>
            </a:r>
            <a:r>
              <a:rPr lang="en-US" sz="2000" dirty="0"/>
              <a:t>A higher ROC AUC score indicates better performance of the model.</a:t>
            </a:r>
            <a:endParaRPr lang="en-US" sz="1600" dirty="0"/>
          </a:p>
          <a:p>
            <a:r>
              <a:rPr lang="en-US" sz="1600" dirty="0"/>
              <a:t>For Finalized DL Model: 88%</a:t>
            </a:r>
          </a:p>
        </p:txBody>
      </p:sp>
    </p:spTree>
    <p:extLst>
      <p:ext uri="{BB962C8B-B14F-4D97-AF65-F5344CB8AC3E}">
        <p14:creationId xmlns:p14="http://schemas.microsoft.com/office/powerpoint/2010/main" val="39341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3638938" y="2528596"/>
            <a:ext cx="7803501" cy="1959427"/>
          </a:xfrm>
        </p:spPr>
        <p:txBody>
          <a:bodyPr/>
          <a:lstStyle/>
          <a:p>
            <a:r>
              <a:rPr lang="en-US" sz="6000" dirty="0"/>
              <a:t>THANK YOU</a:t>
            </a:r>
          </a:p>
        </p:txBody>
      </p:sp>
    </p:spTree>
    <p:extLst>
      <p:ext uri="{BB962C8B-B14F-4D97-AF65-F5344CB8AC3E}">
        <p14:creationId xmlns:p14="http://schemas.microsoft.com/office/powerpoint/2010/main" val="374916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BUSINESS PROBLEM</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1772817"/>
            <a:ext cx="9638524" cy="4366726"/>
          </a:xfrm>
        </p:spPr>
        <p:txBody>
          <a:bodyPr/>
          <a:lstStyle/>
          <a:p>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Hate speech on social media platforms like Telegram presents a significant challenge, threatening user safety and the platform's reputation. Telegram users send millions of messages daily, making it impossible for human moderators to review all content manually. The sheer volume and speed of content generation necessitate a more efficient solution for detecting and mitigating hate speech.</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275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SOLUTION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1772817"/>
            <a:ext cx="9638524" cy="4366726"/>
          </a:xfrm>
        </p:spPr>
        <p:txBody>
          <a:bodyPr/>
          <a:lstStyle/>
          <a:p>
            <a:r>
              <a:rPr lang="en-US" dirty="0">
                <a:effectLst/>
                <a:latin typeface="Times New Roman" panose="02020603050405020304" pitchFamily="18" charset="0"/>
                <a:ea typeface="Times New Roman" panose="02020603050405020304" pitchFamily="18" charset="0"/>
              </a:rPr>
              <a:t>The project aims to develop an AI model for text classification system designed to automatically detect whether the speech is hateful or not and categorize hateful content within user-generated text, such as social media posts, comments, and </a:t>
            </a:r>
            <a:r>
              <a:rPr lang="en-US" dirty="0" err="1">
                <a:effectLst/>
                <a:latin typeface="Times New Roman" panose="02020603050405020304" pitchFamily="18" charset="0"/>
                <a:ea typeface="Times New Roman" panose="02020603050405020304" pitchFamily="18" charset="0"/>
              </a:rPr>
              <a:t>reviews.The</a:t>
            </a:r>
            <a:r>
              <a:rPr lang="en-US" dirty="0">
                <a:effectLst/>
                <a:latin typeface="Times New Roman" panose="02020603050405020304" pitchFamily="18" charset="0"/>
                <a:ea typeface="Times New Roman" panose="02020603050405020304" pitchFamily="18" charset="0"/>
              </a:rPr>
              <a:t> model is trained on a labeled dataset and utilizes multiple natural language processing (NLP) methods to detect and categorize hate speech.</a:t>
            </a:r>
            <a:r>
              <a:rPr lang="en-IN" dirty="0">
                <a:effectLst/>
                <a:latin typeface="Times New Roman" panose="02020603050405020304" pitchFamily="18" charset="0"/>
                <a:ea typeface="Times New Roman" panose="02020603050405020304" pitchFamily="18" charset="0"/>
              </a:rPr>
              <a:t>This system leverages a deep learning model that combines the capabilities of BERT (Bidirectional Encoder Representations from Transformers) and LSTM (Long Short-Term Memory) networks, ensuring accurate and context-aware identification of hateful speech. By implementing this system, we aim to enhance the ability to moderate content and maintain a positive community environment.</a:t>
            </a:r>
          </a:p>
          <a:p>
            <a:endParaRPr lang="en-US" dirty="0"/>
          </a:p>
        </p:txBody>
      </p:sp>
    </p:spTree>
    <p:extLst>
      <p:ext uri="{BB962C8B-B14F-4D97-AF65-F5344CB8AC3E}">
        <p14:creationId xmlns:p14="http://schemas.microsoft.com/office/powerpoint/2010/main" val="25287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DATASET DESCRIPTION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1772817"/>
            <a:ext cx="9638524" cy="4366726"/>
          </a:xfrm>
        </p:spPr>
        <p:txBody>
          <a:bodyPr/>
          <a:lstStyle/>
          <a:p>
            <a:r>
              <a:rPr lang="en-US" dirty="0">
                <a:effectLst/>
                <a:latin typeface="Times New Roman" panose="02020603050405020304" pitchFamily="18" charset="0"/>
                <a:ea typeface="Times New Roman" panose="02020603050405020304" pitchFamily="18" charset="0"/>
              </a:rPr>
              <a:t>The Gab Hate Corpus (GHC), consisting of 22,037 posts from the social network service gab.ai, each annotated by a minimum of three trained annotators. Annotators were trained to label posts according to a coding typology derived from a synthesis of hate speech definitions across legal, computational, psychological, and sociological </a:t>
            </a:r>
            <a:r>
              <a:rPr lang="en-US" dirty="0" err="1">
                <a:effectLst/>
                <a:latin typeface="Times New Roman" panose="02020603050405020304" pitchFamily="18" charset="0"/>
                <a:ea typeface="Times New Roman" panose="02020603050405020304" pitchFamily="18" charset="0"/>
              </a:rPr>
              <a:t>research.It</a:t>
            </a:r>
            <a:r>
              <a:rPr lang="en-US" dirty="0">
                <a:effectLst/>
                <a:latin typeface="Times New Roman" panose="02020603050405020304" pitchFamily="18" charset="0"/>
                <a:ea typeface="Times New Roman" panose="02020603050405020304" pitchFamily="18" charset="0"/>
              </a:rPr>
              <a:t> consists of CV (a Call for Violence ), HD (an Assault on Human Dignity ), VO (Vulgarity/Offensive Language directed at an individual): HD and CV, or NH (Not Hateful ) which is labelled as 0. If none apply, the document is to be considered NH (Not Hateful ) which is labelled as 0.</a:t>
            </a:r>
          </a:p>
          <a:p>
            <a:r>
              <a:rPr lang="en-IN" dirty="0">
                <a:effectLst/>
                <a:latin typeface="Times New Roman" panose="02020603050405020304" pitchFamily="18" charset="0"/>
                <a:ea typeface="Times New Roman" panose="02020603050405020304" pitchFamily="18" charset="0"/>
              </a:rPr>
              <a:t>Dataset URL: </a:t>
            </a:r>
            <a:r>
              <a:rPr lang="en-IN" b="0" i="0" u="sng" dirty="0">
                <a:effectLst/>
                <a:highlight>
                  <a:srgbClr val="FFFFFF"/>
                </a:highlight>
                <a:latin typeface="-apple-system"/>
                <a:hlinkClick r:id="rId3"/>
              </a:rPr>
              <a:t>https://osf.io/edua3/</a:t>
            </a:r>
            <a:endParaRPr lang="en-IN" b="0" i="0" u="sng" dirty="0">
              <a:effectLst/>
              <a:highlight>
                <a:srgbClr val="FFFFFF"/>
              </a:highlight>
              <a:latin typeface="-apple-system"/>
            </a:endParaRPr>
          </a:p>
          <a:p>
            <a:endParaRPr lang="en-IN" b="0" i="0" dirty="0">
              <a:effectLst/>
              <a:highlight>
                <a:srgbClr val="FFFFFF"/>
              </a:highlight>
              <a:latin typeface="-apple-system"/>
            </a:endParaRPr>
          </a:p>
          <a:p>
            <a:endParaRPr lang="en-IN" b="0" i="0" u="sng" dirty="0">
              <a:effectLst/>
              <a:highlight>
                <a:srgbClr val="FFFFFF"/>
              </a:highlight>
              <a:latin typeface="-apple-system"/>
            </a:endParaRPr>
          </a:p>
          <a:p>
            <a:endParaRPr lang="en-IN" b="0" i="0" u="sng" dirty="0">
              <a:effectLst/>
              <a:highlight>
                <a:srgbClr val="FFFFFF"/>
              </a:highlight>
              <a:latin typeface="-apple-system"/>
            </a:endParaRPr>
          </a:p>
          <a:p>
            <a:endParaRPr lang="en-IN"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CE33C33-C5A6-A882-5A87-FEA00253A0F1}"/>
              </a:ext>
            </a:extLst>
          </p:cNvPr>
          <p:cNvPicPr>
            <a:picLocks noChangeAspect="1"/>
          </p:cNvPicPr>
          <p:nvPr/>
        </p:nvPicPr>
        <p:blipFill>
          <a:blip r:embed="rId4"/>
          <a:stretch>
            <a:fillRect/>
          </a:stretch>
        </p:blipFill>
        <p:spPr>
          <a:xfrm>
            <a:off x="1670178" y="5364548"/>
            <a:ext cx="9563879" cy="962159"/>
          </a:xfrm>
          <a:prstGeom prst="rect">
            <a:avLst/>
          </a:prstGeom>
        </p:spPr>
      </p:pic>
    </p:spTree>
    <p:extLst>
      <p:ext uri="{BB962C8B-B14F-4D97-AF65-F5344CB8AC3E}">
        <p14:creationId xmlns:p14="http://schemas.microsoft.com/office/powerpoint/2010/main" val="80726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DATA VISUALIZATION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1772817"/>
            <a:ext cx="9638524" cy="4366726"/>
          </a:xfrm>
        </p:spPr>
        <p:txBody>
          <a:bodyPr/>
          <a:lstStyle/>
          <a:p>
            <a:r>
              <a:rPr lang="en-US" dirty="0">
                <a:effectLst/>
                <a:latin typeface="Times New Roman" panose="02020603050405020304" pitchFamily="18" charset="0"/>
                <a:ea typeface="Times New Roman" panose="02020603050405020304" pitchFamily="18" charset="0"/>
              </a:rPr>
              <a:t>The Gab Hate Corpus (GHC) dataset, consisting of 22,037 posts to detect whether it is hate speech or not.</a:t>
            </a:r>
          </a:p>
          <a:p>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Label 0: 19126 </a:t>
            </a:r>
          </a:p>
          <a:p>
            <a:r>
              <a:rPr lang="en-US" dirty="0">
                <a:latin typeface="Times New Roman" panose="02020603050405020304" pitchFamily="18" charset="0"/>
                <a:ea typeface="Times New Roman" panose="02020603050405020304" pitchFamily="18" charset="0"/>
              </a:rPr>
              <a:t>   Label 1: 2650</a:t>
            </a:r>
            <a:endParaRPr lang="en-US"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525CB1D-6885-5607-94A2-487E26E7F9F9}"/>
              </a:ext>
            </a:extLst>
          </p:cNvPr>
          <p:cNvPicPr>
            <a:picLocks noChangeAspect="1"/>
          </p:cNvPicPr>
          <p:nvPr/>
        </p:nvPicPr>
        <p:blipFill>
          <a:blip r:embed="rId3"/>
          <a:stretch>
            <a:fillRect/>
          </a:stretch>
        </p:blipFill>
        <p:spPr>
          <a:xfrm>
            <a:off x="5257504" y="2603242"/>
            <a:ext cx="5691205" cy="3788228"/>
          </a:xfrm>
          <a:prstGeom prst="rect">
            <a:avLst/>
          </a:prstGeom>
        </p:spPr>
      </p:pic>
    </p:spTree>
    <p:extLst>
      <p:ext uri="{BB962C8B-B14F-4D97-AF65-F5344CB8AC3E}">
        <p14:creationId xmlns:p14="http://schemas.microsoft.com/office/powerpoint/2010/main" val="22440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DATA VISUALIZATION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8" y="1772817"/>
            <a:ext cx="4655977" cy="4366726"/>
          </a:xfrm>
        </p:spPr>
        <p:txBody>
          <a:bodyPr>
            <a:normAutofit/>
          </a:bodyPr>
          <a:lstStyle/>
          <a:p>
            <a:r>
              <a:rPr lang="en-US" dirty="0"/>
              <a:t>Distribution of Train, Test and Validation sets</a:t>
            </a:r>
          </a:p>
        </p:txBody>
      </p:sp>
      <p:sp>
        <p:nvSpPr>
          <p:cNvPr id="4" name="Subtitle 2">
            <a:extLst>
              <a:ext uri="{FF2B5EF4-FFF2-40B4-BE49-F238E27FC236}">
                <a16:creationId xmlns:a16="http://schemas.microsoft.com/office/drawing/2014/main" id="{002C001F-CFCB-BAE4-2104-26AD7E070C30}"/>
              </a:ext>
            </a:extLst>
          </p:cNvPr>
          <p:cNvSpPr txBox="1">
            <a:spLocks/>
          </p:cNvSpPr>
          <p:nvPr/>
        </p:nvSpPr>
        <p:spPr>
          <a:xfrm>
            <a:off x="6626288" y="1772817"/>
            <a:ext cx="4655977" cy="436672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Distribution of Metadata</a:t>
            </a:r>
          </a:p>
          <a:p>
            <a:endParaRPr lang="en-US" dirty="0"/>
          </a:p>
        </p:txBody>
      </p:sp>
      <p:pic>
        <p:nvPicPr>
          <p:cNvPr id="6" name="Picture 5">
            <a:extLst>
              <a:ext uri="{FF2B5EF4-FFF2-40B4-BE49-F238E27FC236}">
                <a16:creationId xmlns:a16="http://schemas.microsoft.com/office/drawing/2014/main" id="{971604CF-D787-5BAE-8035-0C95819E24F6}"/>
              </a:ext>
            </a:extLst>
          </p:cNvPr>
          <p:cNvPicPr>
            <a:picLocks noChangeAspect="1"/>
          </p:cNvPicPr>
          <p:nvPr/>
        </p:nvPicPr>
        <p:blipFill>
          <a:blip r:embed="rId3"/>
          <a:stretch>
            <a:fillRect/>
          </a:stretch>
        </p:blipFill>
        <p:spPr>
          <a:xfrm>
            <a:off x="1670178" y="2771192"/>
            <a:ext cx="4357398" cy="3177358"/>
          </a:xfrm>
          <a:prstGeom prst="rect">
            <a:avLst/>
          </a:prstGeom>
        </p:spPr>
      </p:pic>
      <p:pic>
        <p:nvPicPr>
          <p:cNvPr id="8" name="Picture 7">
            <a:extLst>
              <a:ext uri="{FF2B5EF4-FFF2-40B4-BE49-F238E27FC236}">
                <a16:creationId xmlns:a16="http://schemas.microsoft.com/office/drawing/2014/main" id="{A00D7AFB-48B6-9DE4-622E-5ED6212C251D}"/>
              </a:ext>
            </a:extLst>
          </p:cNvPr>
          <p:cNvPicPr>
            <a:picLocks noChangeAspect="1"/>
          </p:cNvPicPr>
          <p:nvPr/>
        </p:nvPicPr>
        <p:blipFill>
          <a:blip r:embed="rId4"/>
          <a:stretch>
            <a:fillRect/>
          </a:stretch>
        </p:blipFill>
        <p:spPr>
          <a:xfrm>
            <a:off x="6626288" y="2403584"/>
            <a:ext cx="4777274" cy="3987885"/>
          </a:xfrm>
          <a:prstGeom prst="rect">
            <a:avLst/>
          </a:prstGeom>
        </p:spPr>
      </p:pic>
    </p:spTree>
    <p:extLst>
      <p:ext uri="{BB962C8B-B14F-4D97-AF65-F5344CB8AC3E}">
        <p14:creationId xmlns:p14="http://schemas.microsoft.com/office/powerpoint/2010/main" val="157578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DATA PREPROCESSING</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9" y="1698172"/>
            <a:ext cx="9638524" cy="4366726"/>
          </a:xfrm>
        </p:spPr>
        <p:txBody>
          <a:bodyPr>
            <a:normAutofit fontScale="92500" lnSpcReduction="10000"/>
          </a:bodyPr>
          <a:lstStyle/>
          <a:p>
            <a:r>
              <a:rPr lang="en-IN" dirty="0">
                <a:effectLst/>
                <a:latin typeface="Times New Roman" panose="02020603050405020304" pitchFamily="18" charset="0"/>
                <a:ea typeface="Times New Roman" panose="02020603050405020304" pitchFamily="18" charset="0"/>
              </a:rPr>
              <a:t>The raw text data undergoes several preprocessing steps to clean and prepare it for analysis  or </a:t>
            </a:r>
            <a:r>
              <a:rPr lang="en-IN" dirty="0" err="1">
                <a:effectLst/>
                <a:latin typeface="Times New Roman" panose="02020603050405020304" pitchFamily="18" charset="0"/>
                <a:ea typeface="Times New Roman" panose="02020603050405020304" pitchFamily="18" charset="0"/>
              </a:rPr>
              <a:t>modeling</a:t>
            </a:r>
            <a:r>
              <a:rPr lang="en-IN" dirty="0">
                <a:effectLst/>
                <a:latin typeface="Times New Roman" panose="02020603050405020304" pitchFamily="18" charset="0"/>
                <a:ea typeface="Times New Roman" panose="02020603050405020304" pitchFamily="18" charset="0"/>
              </a:rPr>
              <a:t>:</a:t>
            </a:r>
          </a:p>
          <a:p>
            <a:r>
              <a:rPr lang="en-IN" b="1" dirty="0">
                <a:effectLst/>
                <a:latin typeface="Times New Roman" panose="02020603050405020304" pitchFamily="18" charset="0"/>
                <a:ea typeface="Times New Roman" panose="02020603050405020304" pitchFamily="18" charset="0"/>
              </a:rPr>
              <a:t>Lowercasing</a:t>
            </a:r>
            <a:r>
              <a:rPr lang="en-IN" dirty="0">
                <a:effectLst/>
                <a:latin typeface="Times New Roman" panose="02020603050405020304" pitchFamily="18" charset="0"/>
                <a:ea typeface="Times New Roman" panose="02020603050405020304" pitchFamily="18" charset="0"/>
              </a:rPr>
              <a:t>: All letters are converted to lowercase to ensure uniformity and consistency in the text data.</a:t>
            </a:r>
          </a:p>
          <a:p>
            <a:r>
              <a:rPr lang="en-IN" b="1" dirty="0">
                <a:effectLst/>
                <a:latin typeface="Times New Roman" panose="02020603050405020304" pitchFamily="18" charset="0"/>
                <a:ea typeface="Times New Roman" panose="02020603050405020304" pitchFamily="18" charset="0"/>
              </a:rPr>
              <a:t>Remove URLs</a:t>
            </a:r>
            <a:r>
              <a:rPr lang="en-IN" dirty="0">
                <a:effectLst/>
                <a:latin typeface="Times New Roman" panose="02020603050405020304" pitchFamily="18" charset="0"/>
                <a:ea typeface="Times New Roman" panose="02020603050405020304" pitchFamily="18" charset="0"/>
              </a:rPr>
              <a:t>: Elimination of URLs or hyperlinks present in the text data, which are typically irrelevant for analysis or </a:t>
            </a:r>
            <a:r>
              <a:rPr lang="en-IN" dirty="0" err="1">
                <a:effectLst/>
                <a:latin typeface="Times New Roman" panose="02020603050405020304" pitchFamily="18" charset="0"/>
                <a:ea typeface="Times New Roman" panose="02020603050405020304" pitchFamily="18" charset="0"/>
              </a:rPr>
              <a:t>modeling</a:t>
            </a:r>
            <a:r>
              <a:rPr lang="en-IN" dirty="0">
                <a:effectLst/>
                <a:latin typeface="Times New Roman" panose="02020603050405020304" pitchFamily="18" charset="0"/>
                <a:ea typeface="Times New Roman" panose="02020603050405020304" pitchFamily="18" charset="0"/>
              </a:rPr>
              <a:t> purposes.</a:t>
            </a:r>
          </a:p>
          <a:p>
            <a:r>
              <a:rPr lang="en-IN" b="1" dirty="0">
                <a:effectLst/>
                <a:latin typeface="Times New Roman" panose="02020603050405020304" pitchFamily="18" charset="0"/>
                <a:ea typeface="Times New Roman" panose="02020603050405020304" pitchFamily="18" charset="0"/>
              </a:rPr>
              <a:t>Stemming</a:t>
            </a:r>
            <a:r>
              <a:rPr lang="en-IN" dirty="0">
                <a:effectLst/>
                <a:latin typeface="Times New Roman" panose="02020603050405020304" pitchFamily="18" charset="0"/>
                <a:ea typeface="Times New Roman" panose="02020603050405020304" pitchFamily="18" charset="0"/>
              </a:rPr>
              <a:t>: Reduction of words to their root form by removing suffixes, allowing for variations of a word to be treated as the same token.</a:t>
            </a:r>
          </a:p>
          <a:p>
            <a:r>
              <a:rPr lang="en-IN" b="1" dirty="0">
                <a:effectLst/>
                <a:latin typeface="Times New Roman" panose="02020603050405020304" pitchFamily="18" charset="0"/>
                <a:ea typeface="Times New Roman" panose="02020603050405020304" pitchFamily="18" charset="0"/>
              </a:rPr>
              <a:t>Lemmatization</a:t>
            </a:r>
            <a:r>
              <a:rPr lang="en-IN" dirty="0">
                <a:effectLst/>
                <a:latin typeface="Times New Roman" panose="02020603050405020304" pitchFamily="18" charset="0"/>
                <a:ea typeface="Times New Roman" panose="02020603050405020304" pitchFamily="18" charset="0"/>
              </a:rPr>
              <a:t>: Conversion of words to their base or dictionary form (lemma) to normalize variations and ensure consistent representation across different forms of the same word.</a:t>
            </a:r>
          </a:p>
          <a:p>
            <a:r>
              <a:rPr lang="en-IN" b="1" dirty="0">
                <a:effectLst/>
                <a:latin typeface="Times New Roman" panose="02020603050405020304" pitchFamily="18" charset="0"/>
                <a:ea typeface="Times New Roman" panose="02020603050405020304" pitchFamily="18" charset="0"/>
              </a:rPr>
              <a:t>Emoji Conversion</a:t>
            </a:r>
            <a:r>
              <a:rPr lang="en-IN" dirty="0">
                <a:effectLst/>
                <a:latin typeface="Times New Roman" panose="02020603050405020304" pitchFamily="18" charset="0"/>
                <a:ea typeface="Times New Roman" panose="02020603050405020304" pitchFamily="18" charset="0"/>
              </a:rPr>
              <a:t>: Conversion of emojis </a:t>
            </a:r>
            <a:r>
              <a:rPr lang="en-IN" dirty="0">
                <a:latin typeface="Times New Roman" panose="02020603050405020304" pitchFamily="18" charset="0"/>
                <a:ea typeface="Times New Roman" panose="02020603050405020304" pitchFamily="18" charset="0"/>
              </a:rPr>
              <a:t>to </a:t>
            </a:r>
            <a:r>
              <a:rPr lang="en-IN" dirty="0">
                <a:effectLst/>
                <a:latin typeface="Times New Roman" panose="02020603050405020304" pitchFamily="18" charset="0"/>
                <a:ea typeface="Times New Roman" panose="02020603050405020304" pitchFamily="18" charset="0"/>
              </a:rPr>
              <a:t>text data to focus solely on textual content.</a:t>
            </a:r>
          </a:p>
          <a:p>
            <a:endParaRPr lang="en-IN" sz="1800"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3726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726645"/>
          </a:xfrm>
        </p:spPr>
        <p:txBody>
          <a:bodyPr/>
          <a:lstStyle/>
          <a:p>
            <a:r>
              <a:rPr lang="en-US" sz="3600" dirty="0"/>
              <a:t>DATA PREPROCESSING</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670179" y="1851194"/>
            <a:ext cx="9638524" cy="4366726"/>
          </a:xfrm>
        </p:spPr>
        <p:txBody>
          <a:bodyPr/>
          <a:lstStyle/>
          <a:p>
            <a:r>
              <a:rPr lang="en-IN" b="1" dirty="0">
                <a:effectLst/>
                <a:latin typeface="Times New Roman" panose="02020603050405020304" pitchFamily="18" charset="0"/>
                <a:ea typeface="Times New Roman" panose="02020603050405020304" pitchFamily="18" charset="0"/>
              </a:rPr>
              <a:t>Remove Extra Spaces</a:t>
            </a:r>
            <a:r>
              <a:rPr lang="en-IN" dirty="0">
                <a:effectLst/>
                <a:latin typeface="Times New Roman" panose="02020603050405020304" pitchFamily="18" charset="0"/>
                <a:ea typeface="Times New Roman" panose="02020603050405020304" pitchFamily="18" charset="0"/>
              </a:rPr>
              <a:t>: Trimming excess whitespace between words to maintain uniform spacing and improve readability </a:t>
            </a:r>
          </a:p>
          <a:p>
            <a:r>
              <a:rPr lang="en-IN" b="1" dirty="0">
                <a:effectLst/>
                <a:latin typeface="Times New Roman" panose="02020603050405020304" pitchFamily="18" charset="0"/>
                <a:ea typeface="Times New Roman" panose="02020603050405020304" pitchFamily="18" charset="0"/>
              </a:rPr>
              <a:t>Abbreviation Treatment</a:t>
            </a:r>
            <a:r>
              <a:rPr lang="en-IN" dirty="0">
                <a:effectLst/>
                <a:latin typeface="Times New Roman" panose="02020603050405020304" pitchFamily="18" charset="0"/>
                <a:ea typeface="Times New Roman" panose="02020603050405020304" pitchFamily="18" charset="0"/>
              </a:rPr>
              <a:t>: Handling of abbreviations to expand them into their full forms for clarity and consistency.</a:t>
            </a:r>
          </a:p>
          <a:p>
            <a:r>
              <a:rPr lang="en-IN" b="1" dirty="0">
                <a:effectLst/>
                <a:latin typeface="Times New Roman" panose="02020603050405020304" pitchFamily="18" charset="0"/>
                <a:ea typeface="Times New Roman" panose="02020603050405020304" pitchFamily="18" charset="0"/>
              </a:rPr>
              <a:t>Remove Stop Words</a:t>
            </a:r>
            <a:r>
              <a:rPr lang="en-IN" dirty="0">
                <a:effectLst/>
                <a:latin typeface="Times New Roman" panose="02020603050405020304" pitchFamily="18" charset="0"/>
                <a:ea typeface="Times New Roman" panose="02020603050405020304" pitchFamily="18" charset="0"/>
              </a:rPr>
              <a:t>: Elimination of common words (e.g., "the", "and", "is") from the text data that do not carry significant meaning or contribute to the analysis.</a:t>
            </a:r>
          </a:p>
          <a:p>
            <a:r>
              <a:rPr lang="en-IN" b="1" dirty="0">
                <a:effectLst/>
                <a:latin typeface="Times New Roman" panose="02020603050405020304" pitchFamily="18" charset="0"/>
                <a:ea typeface="Times New Roman" panose="02020603050405020304" pitchFamily="18" charset="0"/>
              </a:rPr>
              <a:t>Tokenization</a:t>
            </a:r>
            <a:r>
              <a:rPr lang="en-IN" dirty="0">
                <a:effectLst/>
                <a:latin typeface="Times New Roman" panose="02020603050405020304" pitchFamily="18" charset="0"/>
                <a:ea typeface="Times New Roman" panose="02020603050405020304" pitchFamily="18" charset="0"/>
              </a:rPr>
              <a:t>: Splitting the text into individual tokens or words, which are then processed through the aforementioned steps.</a:t>
            </a:r>
          </a:p>
          <a:p>
            <a:endParaRPr lang="en-IN"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619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670179" y="640080"/>
            <a:ext cx="9912219" cy="890140"/>
          </a:xfrm>
        </p:spPr>
        <p:txBody>
          <a:bodyPr/>
          <a:lstStyle/>
          <a:p>
            <a:r>
              <a:rPr lang="en-US" sz="2800" dirty="0"/>
              <a:t>TOKENIZATION AND EMBEDDING TECHNIQUES</a:t>
            </a:r>
            <a:br>
              <a:rPr lang="en-US" sz="2800" dirty="0"/>
            </a:br>
            <a:endParaRPr lang="en-US" sz="2800" dirty="0"/>
          </a:p>
        </p:txBody>
      </p:sp>
      <p:sp>
        <p:nvSpPr>
          <p:cNvPr id="6" name="Subtitle 5">
            <a:extLst>
              <a:ext uri="{FF2B5EF4-FFF2-40B4-BE49-F238E27FC236}">
                <a16:creationId xmlns:a16="http://schemas.microsoft.com/office/drawing/2014/main" id="{754E3579-589F-74E4-AA12-EC30A2CD557A}"/>
              </a:ext>
            </a:extLst>
          </p:cNvPr>
          <p:cNvSpPr>
            <a:spLocks noGrp="1"/>
          </p:cNvSpPr>
          <p:nvPr>
            <p:ph type="subTitle" idx="1"/>
          </p:nvPr>
        </p:nvSpPr>
        <p:spPr>
          <a:xfrm>
            <a:off x="1670179" y="1203649"/>
            <a:ext cx="10095723" cy="5365101"/>
          </a:xfrm>
        </p:spPr>
        <p:txBody>
          <a:bodyPr>
            <a:normAutofit/>
          </a:bodyPr>
          <a:lstStyle/>
          <a:p>
            <a:r>
              <a:rPr lang="en-US" dirty="0"/>
              <a:t>For Machine Learning Models</a:t>
            </a:r>
          </a:p>
          <a:p>
            <a:r>
              <a:rPr lang="en-US" sz="2000" dirty="0"/>
              <a:t>White Space Tokenization: </a:t>
            </a:r>
            <a:r>
              <a:rPr lang="en-US" sz="1800" dirty="0"/>
              <a:t>White space tokenization efficiently splits text into tokens using spaces, tabs, and newlines, making it straightforward and effective for many applications. It is a simple approach and works well.</a:t>
            </a:r>
          </a:p>
          <a:p>
            <a:endParaRPr lang="en-US" sz="1800" dirty="0"/>
          </a:p>
          <a:p>
            <a:r>
              <a:rPr lang="en-US" sz="2000" dirty="0"/>
              <a:t>Embedding Techniques:</a:t>
            </a:r>
          </a:p>
          <a:p>
            <a:r>
              <a:rPr lang="en-IN" sz="2000" dirty="0"/>
              <a:t>One-Hot Encoding</a:t>
            </a:r>
            <a:r>
              <a:rPr lang="en-US" sz="2000" dirty="0"/>
              <a:t>: </a:t>
            </a:r>
            <a:r>
              <a:rPr lang="en-US" sz="1600" dirty="0"/>
              <a:t>One-hot encoding converts categorical data into binary vectors, where each category is represented by a unique vector with one element set to 1 and the rest to 0, facilitating their use in machine learning algorithms.</a:t>
            </a:r>
          </a:p>
          <a:p>
            <a:r>
              <a:rPr lang="en-IN" sz="2000" dirty="0"/>
              <a:t>Label Encoding: </a:t>
            </a:r>
            <a:r>
              <a:rPr lang="en-US" sz="1600" dirty="0"/>
              <a:t>Label encoding assigns a unique integer to each category in the data, transforming categorical variables into numerical values, making them suitable for algorithms that require numerical input.</a:t>
            </a:r>
          </a:p>
          <a:p>
            <a:r>
              <a:rPr lang="en-US" sz="2000" dirty="0"/>
              <a:t>TF-IDF Embeddings: </a:t>
            </a:r>
            <a:r>
              <a:rPr lang="en-US" sz="1600" dirty="0"/>
              <a:t>TF-IDF is a statistical measure used in text mining to evaluate the importance of a word in a document relative to a collection of documents. It combines term frequency and inverse document frequency to highlight important words while reducing the weight of common terms.</a:t>
            </a:r>
          </a:p>
          <a:p>
            <a:r>
              <a:rPr lang="en-US" sz="2000" dirty="0"/>
              <a:t>Finalized Embedding Technique</a:t>
            </a:r>
            <a:r>
              <a:rPr lang="en-US" sz="1600" dirty="0"/>
              <a:t>: TF-IDF (Term Frequency-Inverse Document Frequency) Embedding</a:t>
            </a:r>
            <a:endParaRPr lang="en-IN" sz="2000" dirty="0"/>
          </a:p>
        </p:txBody>
      </p:sp>
    </p:spTree>
    <p:extLst>
      <p:ext uri="{BB962C8B-B14F-4D97-AF65-F5344CB8AC3E}">
        <p14:creationId xmlns:p14="http://schemas.microsoft.com/office/powerpoint/2010/main" val="18849998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B16729F-0CF3-48D0-9AFD-AAAEB430921C}">
  <ds:schemaRefs>
    <ds:schemaRef ds:uri="http://schemas.microsoft.com/sharepoint/v3/contenttype/forms"/>
  </ds:schemaRefs>
</ds:datastoreItem>
</file>

<file path=customXml/itemProps2.xml><?xml version="1.0" encoding="utf-8"?>
<ds:datastoreItem xmlns:ds="http://schemas.openxmlformats.org/officeDocument/2006/customXml" ds:itemID="{75F9F641-3334-4981-BACF-D4CA6882C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544979-59F0-4F8D-AA35-90255837C7E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1365</Words>
  <Application>Microsoft Office PowerPoint</Application>
  <PresentationFormat>Widescreen</PresentationFormat>
  <Paragraphs>94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Times New Roman</vt:lpstr>
      <vt:lpstr>Univers</vt:lpstr>
      <vt:lpstr>GradientVTI</vt:lpstr>
      <vt:lpstr>INFOSYS SPRINGBOARD     INTERNSHIP</vt:lpstr>
      <vt:lpstr>BUSINESS PROBLEM</vt:lpstr>
      <vt:lpstr>SOLUTION</vt:lpstr>
      <vt:lpstr>DATASET DESCRIPTION</vt:lpstr>
      <vt:lpstr>DATA VISUALIZATION</vt:lpstr>
      <vt:lpstr>DATA VISUALIZATION</vt:lpstr>
      <vt:lpstr>DATA PREPROCESSING</vt:lpstr>
      <vt:lpstr>DATA PREPROCESSING</vt:lpstr>
      <vt:lpstr>TOKENIZATION AND EMBEDDING TECHNIQUES </vt:lpstr>
      <vt:lpstr>TOKENIZATION AND EMBEDDING TECHNIQUES </vt:lpstr>
      <vt:lpstr>MODELING</vt:lpstr>
      <vt:lpstr>MODELING</vt:lpstr>
      <vt:lpstr>PowerPoint Presentation</vt:lpstr>
      <vt:lpstr>EVALUATION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2023-12-10T14:43:58Z</dcterms:created>
  <dcterms:modified xsi:type="dcterms:W3CDTF">2024-07-17T15:06:13Z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