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5" r:id="rId9"/>
    <p:sldId id="266" r:id="rId10"/>
    <p:sldId id="267" r:id="rId11"/>
    <p:sldId id="268" r:id="rId12"/>
    <p:sldId id="26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99171-1E44-4EFD-A93C-85B849B3E637}" v="1257" dt="2024-07-17T15:06:23.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C4FE3-65AD-49EE-BCCB-0F21EFAAAC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EFF773-0A04-42D9-B6F3-F6B818BCBF3B}">
      <dgm:prSet/>
      <dgm:spPr/>
      <dgm:t>
        <a:bodyPr/>
        <a:lstStyle/>
        <a:p>
          <a:r>
            <a:rPr lang="en-GB" b="1"/>
            <a:t>Accuracy</a:t>
          </a:r>
          <a:r>
            <a:rPr lang="en-GB"/>
            <a:t> measures the proportion of correctly classified instances out of the total instances and gives an overall effectiveness of the model.</a:t>
          </a:r>
          <a:endParaRPr lang="en-US"/>
        </a:p>
      </dgm:t>
    </dgm:pt>
    <dgm:pt modelId="{F8478D4A-FE49-4BBA-9890-FBE4F100E9F1}" type="parTrans" cxnId="{B5826F69-B519-43C8-AB63-96C3231F5AEB}">
      <dgm:prSet/>
      <dgm:spPr/>
      <dgm:t>
        <a:bodyPr/>
        <a:lstStyle/>
        <a:p>
          <a:endParaRPr lang="en-US"/>
        </a:p>
      </dgm:t>
    </dgm:pt>
    <dgm:pt modelId="{AC846044-9EA7-4B3F-A8BC-5E88CF2AA310}" type="sibTrans" cxnId="{B5826F69-B519-43C8-AB63-96C3231F5AEB}">
      <dgm:prSet/>
      <dgm:spPr/>
      <dgm:t>
        <a:bodyPr/>
        <a:lstStyle/>
        <a:p>
          <a:endParaRPr lang="en-US"/>
        </a:p>
      </dgm:t>
    </dgm:pt>
    <dgm:pt modelId="{9C548E74-4BF6-450E-8E37-908655F9C920}">
      <dgm:prSet/>
      <dgm:spPr/>
      <dgm:t>
        <a:bodyPr/>
        <a:lstStyle/>
        <a:p>
          <a:r>
            <a:rPr lang="en-GB" b="1"/>
            <a:t>F1 Score</a:t>
          </a:r>
          <a:r>
            <a:rPr lang="en-GB"/>
            <a:t> is the harmonic mean of precision and recall, providing a single metric that balances both the false positives and false negatives.</a:t>
          </a:r>
          <a:endParaRPr lang="en-US"/>
        </a:p>
      </dgm:t>
    </dgm:pt>
    <dgm:pt modelId="{44D5D6B6-90AE-4D7B-8689-B903F3048CA8}" type="parTrans" cxnId="{1A1BF2F7-996F-4782-AFB0-843C2A867421}">
      <dgm:prSet/>
      <dgm:spPr/>
      <dgm:t>
        <a:bodyPr/>
        <a:lstStyle/>
        <a:p>
          <a:endParaRPr lang="en-US"/>
        </a:p>
      </dgm:t>
    </dgm:pt>
    <dgm:pt modelId="{7BFD8CD9-40C0-471C-8B8B-03AE23BBDC8E}" type="sibTrans" cxnId="{1A1BF2F7-996F-4782-AFB0-843C2A867421}">
      <dgm:prSet/>
      <dgm:spPr/>
      <dgm:t>
        <a:bodyPr/>
        <a:lstStyle/>
        <a:p>
          <a:endParaRPr lang="en-US"/>
        </a:p>
      </dgm:t>
    </dgm:pt>
    <dgm:pt modelId="{49EBB056-8C90-4766-B444-11F0157CAEC0}">
      <dgm:prSet/>
      <dgm:spPr/>
      <dgm:t>
        <a:bodyPr/>
        <a:lstStyle/>
        <a:p>
          <a:r>
            <a:rPr lang="en-GB" b="1"/>
            <a:t>Precision</a:t>
          </a:r>
          <a:r>
            <a:rPr lang="en-GB"/>
            <a:t> is the ratio of true positive predictions to the sum of true positive and false positive predictions, indicating the accuracy of positive predictions.</a:t>
          </a:r>
          <a:endParaRPr lang="en-US"/>
        </a:p>
      </dgm:t>
    </dgm:pt>
    <dgm:pt modelId="{E0F093DE-2D2B-4BE7-AE64-FD877B067A0D}" type="parTrans" cxnId="{1C0D2BD2-534B-45F0-A688-716DC250439F}">
      <dgm:prSet/>
      <dgm:spPr/>
      <dgm:t>
        <a:bodyPr/>
        <a:lstStyle/>
        <a:p>
          <a:endParaRPr lang="en-US"/>
        </a:p>
      </dgm:t>
    </dgm:pt>
    <dgm:pt modelId="{0FE60550-BFD7-483C-8F93-2BD7795CDAFF}" type="sibTrans" cxnId="{1C0D2BD2-534B-45F0-A688-716DC250439F}">
      <dgm:prSet/>
      <dgm:spPr/>
      <dgm:t>
        <a:bodyPr/>
        <a:lstStyle/>
        <a:p>
          <a:endParaRPr lang="en-US"/>
        </a:p>
      </dgm:t>
    </dgm:pt>
    <dgm:pt modelId="{F20CCFEA-93F2-4A9C-9C1E-970DE919C071}">
      <dgm:prSet/>
      <dgm:spPr/>
      <dgm:t>
        <a:bodyPr/>
        <a:lstStyle/>
        <a:p>
          <a:r>
            <a:rPr lang="en-GB" b="1"/>
            <a:t>Recall</a:t>
          </a:r>
          <a:r>
            <a:rPr lang="en-GB"/>
            <a:t> (or Sensitivity) is the ratio of true positive predictions to the sum of true positive and false negative predictions, measuring the model's ability to identify positive instances.</a:t>
          </a:r>
          <a:endParaRPr lang="en-US"/>
        </a:p>
      </dgm:t>
    </dgm:pt>
    <dgm:pt modelId="{96388C24-5429-4FA1-83B2-7B916B72BA0A}" type="parTrans" cxnId="{9CBC79E2-6990-4B8F-980E-5E7E29D161CB}">
      <dgm:prSet/>
      <dgm:spPr/>
      <dgm:t>
        <a:bodyPr/>
        <a:lstStyle/>
        <a:p>
          <a:endParaRPr lang="en-US"/>
        </a:p>
      </dgm:t>
    </dgm:pt>
    <dgm:pt modelId="{01E1EFFE-E87C-4176-801A-09F5E7495F3B}" type="sibTrans" cxnId="{9CBC79E2-6990-4B8F-980E-5E7E29D161CB}">
      <dgm:prSet/>
      <dgm:spPr/>
      <dgm:t>
        <a:bodyPr/>
        <a:lstStyle/>
        <a:p>
          <a:endParaRPr lang="en-US"/>
        </a:p>
      </dgm:t>
    </dgm:pt>
    <dgm:pt modelId="{26BF346B-9A89-4EAF-A1D1-B3FC0B1E50F5}" type="pres">
      <dgm:prSet presAssocID="{E78C4FE3-65AD-49EE-BCCB-0F21EFAAACC8}" presName="vert0" presStyleCnt="0">
        <dgm:presLayoutVars>
          <dgm:dir/>
          <dgm:animOne val="branch"/>
          <dgm:animLvl val="lvl"/>
        </dgm:presLayoutVars>
      </dgm:prSet>
      <dgm:spPr/>
    </dgm:pt>
    <dgm:pt modelId="{A0285663-975D-4C0D-983A-6DB80B48614C}" type="pres">
      <dgm:prSet presAssocID="{9EEFF773-0A04-42D9-B6F3-F6B818BCBF3B}" presName="thickLine" presStyleLbl="alignNode1" presStyleIdx="0" presStyleCnt="4"/>
      <dgm:spPr/>
    </dgm:pt>
    <dgm:pt modelId="{F958CE71-626D-4BBC-AD87-6E1345ADF025}" type="pres">
      <dgm:prSet presAssocID="{9EEFF773-0A04-42D9-B6F3-F6B818BCBF3B}" presName="horz1" presStyleCnt="0"/>
      <dgm:spPr/>
    </dgm:pt>
    <dgm:pt modelId="{7B870516-DA53-42BE-82AC-A4B4D2EC88C0}" type="pres">
      <dgm:prSet presAssocID="{9EEFF773-0A04-42D9-B6F3-F6B818BCBF3B}" presName="tx1" presStyleLbl="revTx" presStyleIdx="0" presStyleCnt="4"/>
      <dgm:spPr/>
    </dgm:pt>
    <dgm:pt modelId="{E969808B-4D43-43FB-AA76-D4C09002A9BB}" type="pres">
      <dgm:prSet presAssocID="{9EEFF773-0A04-42D9-B6F3-F6B818BCBF3B}" presName="vert1" presStyleCnt="0"/>
      <dgm:spPr/>
    </dgm:pt>
    <dgm:pt modelId="{86DC181A-3BD7-4E39-9B75-FC837F2EA0AF}" type="pres">
      <dgm:prSet presAssocID="{9C548E74-4BF6-450E-8E37-908655F9C920}" presName="thickLine" presStyleLbl="alignNode1" presStyleIdx="1" presStyleCnt="4"/>
      <dgm:spPr/>
    </dgm:pt>
    <dgm:pt modelId="{E07D0435-3DD4-40ED-A9EC-BCDE00FE73DB}" type="pres">
      <dgm:prSet presAssocID="{9C548E74-4BF6-450E-8E37-908655F9C920}" presName="horz1" presStyleCnt="0"/>
      <dgm:spPr/>
    </dgm:pt>
    <dgm:pt modelId="{7B31A581-00D8-49D4-A406-4F2E52BCFC86}" type="pres">
      <dgm:prSet presAssocID="{9C548E74-4BF6-450E-8E37-908655F9C920}" presName="tx1" presStyleLbl="revTx" presStyleIdx="1" presStyleCnt="4"/>
      <dgm:spPr/>
    </dgm:pt>
    <dgm:pt modelId="{CD9E56E9-456F-4D63-9A03-5B59092BC5A3}" type="pres">
      <dgm:prSet presAssocID="{9C548E74-4BF6-450E-8E37-908655F9C920}" presName="vert1" presStyleCnt="0"/>
      <dgm:spPr/>
    </dgm:pt>
    <dgm:pt modelId="{83B47670-1B6F-48FB-A505-285D9972C9BB}" type="pres">
      <dgm:prSet presAssocID="{49EBB056-8C90-4766-B444-11F0157CAEC0}" presName="thickLine" presStyleLbl="alignNode1" presStyleIdx="2" presStyleCnt="4"/>
      <dgm:spPr/>
    </dgm:pt>
    <dgm:pt modelId="{48299EA7-E905-4CC0-B0BF-2E2A50E14900}" type="pres">
      <dgm:prSet presAssocID="{49EBB056-8C90-4766-B444-11F0157CAEC0}" presName="horz1" presStyleCnt="0"/>
      <dgm:spPr/>
    </dgm:pt>
    <dgm:pt modelId="{3305D7F5-FFC4-4FB7-AC9A-4E8CE92D7D03}" type="pres">
      <dgm:prSet presAssocID="{49EBB056-8C90-4766-B444-11F0157CAEC0}" presName="tx1" presStyleLbl="revTx" presStyleIdx="2" presStyleCnt="4"/>
      <dgm:spPr/>
    </dgm:pt>
    <dgm:pt modelId="{D3021DF5-DBC7-483A-B44B-648643A4D7CB}" type="pres">
      <dgm:prSet presAssocID="{49EBB056-8C90-4766-B444-11F0157CAEC0}" presName="vert1" presStyleCnt="0"/>
      <dgm:spPr/>
    </dgm:pt>
    <dgm:pt modelId="{A540CF53-587B-408F-BC67-EEBDB61987A3}" type="pres">
      <dgm:prSet presAssocID="{F20CCFEA-93F2-4A9C-9C1E-970DE919C071}" presName="thickLine" presStyleLbl="alignNode1" presStyleIdx="3" presStyleCnt="4"/>
      <dgm:spPr/>
    </dgm:pt>
    <dgm:pt modelId="{11D50126-D713-48AD-9B06-046676588ADF}" type="pres">
      <dgm:prSet presAssocID="{F20CCFEA-93F2-4A9C-9C1E-970DE919C071}" presName="horz1" presStyleCnt="0"/>
      <dgm:spPr/>
    </dgm:pt>
    <dgm:pt modelId="{750D1C1D-3EF6-4867-AD61-C726A93F8C8D}" type="pres">
      <dgm:prSet presAssocID="{F20CCFEA-93F2-4A9C-9C1E-970DE919C071}" presName="tx1" presStyleLbl="revTx" presStyleIdx="3" presStyleCnt="4"/>
      <dgm:spPr/>
    </dgm:pt>
    <dgm:pt modelId="{E1307F5D-68CC-4246-A2E9-1997E0E92708}" type="pres">
      <dgm:prSet presAssocID="{F20CCFEA-93F2-4A9C-9C1E-970DE919C071}" presName="vert1" presStyleCnt="0"/>
      <dgm:spPr/>
    </dgm:pt>
  </dgm:ptLst>
  <dgm:cxnLst>
    <dgm:cxn modelId="{F5DB7924-409F-484A-BE0D-4A3381F8B35A}" type="presOf" srcId="{F20CCFEA-93F2-4A9C-9C1E-970DE919C071}" destId="{750D1C1D-3EF6-4867-AD61-C726A93F8C8D}" srcOrd="0" destOrd="0" presId="urn:microsoft.com/office/officeart/2008/layout/LinedList"/>
    <dgm:cxn modelId="{B5826F69-B519-43C8-AB63-96C3231F5AEB}" srcId="{E78C4FE3-65AD-49EE-BCCB-0F21EFAAACC8}" destId="{9EEFF773-0A04-42D9-B6F3-F6B818BCBF3B}" srcOrd="0" destOrd="0" parTransId="{F8478D4A-FE49-4BBA-9890-FBE4F100E9F1}" sibTransId="{AC846044-9EA7-4B3F-A8BC-5E88CF2AA310}"/>
    <dgm:cxn modelId="{BF1A5D4A-04D6-4E37-9953-9D62DC7D113D}" type="presOf" srcId="{E78C4FE3-65AD-49EE-BCCB-0F21EFAAACC8}" destId="{26BF346B-9A89-4EAF-A1D1-B3FC0B1E50F5}" srcOrd="0" destOrd="0" presId="urn:microsoft.com/office/officeart/2008/layout/LinedList"/>
    <dgm:cxn modelId="{CA442156-4EB3-4EB6-BE2E-175AA2BAA650}" type="presOf" srcId="{49EBB056-8C90-4766-B444-11F0157CAEC0}" destId="{3305D7F5-FFC4-4FB7-AC9A-4E8CE92D7D03}" srcOrd="0" destOrd="0" presId="urn:microsoft.com/office/officeart/2008/layout/LinedList"/>
    <dgm:cxn modelId="{1C0D2BD2-534B-45F0-A688-716DC250439F}" srcId="{E78C4FE3-65AD-49EE-BCCB-0F21EFAAACC8}" destId="{49EBB056-8C90-4766-B444-11F0157CAEC0}" srcOrd="2" destOrd="0" parTransId="{E0F093DE-2D2B-4BE7-AE64-FD877B067A0D}" sibTransId="{0FE60550-BFD7-483C-8F93-2BD7795CDAFF}"/>
    <dgm:cxn modelId="{9CBC79E2-6990-4B8F-980E-5E7E29D161CB}" srcId="{E78C4FE3-65AD-49EE-BCCB-0F21EFAAACC8}" destId="{F20CCFEA-93F2-4A9C-9C1E-970DE919C071}" srcOrd="3" destOrd="0" parTransId="{96388C24-5429-4FA1-83B2-7B916B72BA0A}" sibTransId="{01E1EFFE-E87C-4176-801A-09F5E7495F3B}"/>
    <dgm:cxn modelId="{CAA0A8EC-D5C3-4849-ACA7-53A88658F0FC}" type="presOf" srcId="{9C548E74-4BF6-450E-8E37-908655F9C920}" destId="{7B31A581-00D8-49D4-A406-4F2E52BCFC86}" srcOrd="0" destOrd="0" presId="urn:microsoft.com/office/officeart/2008/layout/LinedList"/>
    <dgm:cxn modelId="{1A1BF2F7-996F-4782-AFB0-843C2A867421}" srcId="{E78C4FE3-65AD-49EE-BCCB-0F21EFAAACC8}" destId="{9C548E74-4BF6-450E-8E37-908655F9C920}" srcOrd="1" destOrd="0" parTransId="{44D5D6B6-90AE-4D7B-8689-B903F3048CA8}" sibTransId="{7BFD8CD9-40C0-471C-8B8B-03AE23BBDC8E}"/>
    <dgm:cxn modelId="{E0386DFD-AF62-43C7-A552-86A88A126514}" type="presOf" srcId="{9EEFF773-0A04-42D9-B6F3-F6B818BCBF3B}" destId="{7B870516-DA53-42BE-82AC-A4B4D2EC88C0}" srcOrd="0" destOrd="0" presId="urn:microsoft.com/office/officeart/2008/layout/LinedList"/>
    <dgm:cxn modelId="{EBA34712-1FBA-4B19-84E1-70902539ACE8}" type="presParOf" srcId="{26BF346B-9A89-4EAF-A1D1-B3FC0B1E50F5}" destId="{A0285663-975D-4C0D-983A-6DB80B48614C}" srcOrd="0" destOrd="0" presId="urn:microsoft.com/office/officeart/2008/layout/LinedList"/>
    <dgm:cxn modelId="{EA14CBAA-1126-4A23-B863-326410655724}" type="presParOf" srcId="{26BF346B-9A89-4EAF-A1D1-B3FC0B1E50F5}" destId="{F958CE71-626D-4BBC-AD87-6E1345ADF025}" srcOrd="1" destOrd="0" presId="urn:microsoft.com/office/officeart/2008/layout/LinedList"/>
    <dgm:cxn modelId="{F1A65081-84BA-4A05-ADE2-76BC8E6E97EC}" type="presParOf" srcId="{F958CE71-626D-4BBC-AD87-6E1345ADF025}" destId="{7B870516-DA53-42BE-82AC-A4B4D2EC88C0}" srcOrd="0" destOrd="0" presId="urn:microsoft.com/office/officeart/2008/layout/LinedList"/>
    <dgm:cxn modelId="{5C120D70-7FD4-45E8-8F34-CE2FA6EA7F72}" type="presParOf" srcId="{F958CE71-626D-4BBC-AD87-6E1345ADF025}" destId="{E969808B-4D43-43FB-AA76-D4C09002A9BB}" srcOrd="1" destOrd="0" presId="urn:microsoft.com/office/officeart/2008/layout/LinedList"/>
    <dgm:cxn modelId="{8FF73B8F-2D71-4C71-B2EC-5D6B1F68F2D3}" type="presParOf" srcId="{26BF346B-9A89-4EAF-A1D1-B3FC0B1E50F5}" destId="{86DC181A-3BD7-4E39-9B75-FC837F2EA0AF}" srcOrd="2" destOrd="0" presId="urn:microsoft.com/office/officeart/2008/layout/LinedList"/>
    <dgm:cxn modelId="{01A5D5E4-1AAD-4E57-BD8A-63A112A529B0}" type="presParOf" srcId="{26BF346B-9A89-4EAF-A1D1-B3FC0B1E50F5}" destId="{E07D0435-3DD4-40ED-A9EC-BCDE00FE73DB}" srcOrd="3" destOrd="0" presId="urn:microsoft.com/office/officeart/2008/layout/LinedList"/>
    <dgm:cxn modelId="{C66E6447-8FBA-4990-A838-27CC62D37284}" type="presParOf" srcId="{E07D0435-3DD4-40ED-A9EC-BCDE00FE73DB}" destId="{7B31A581-00D8-49D4-A406-4F2E52BCFC86}" srcOrd="0" destOrd="0" presId="urn:microsoft.com/office/officeart/2008/layout/LinedList"/>
    <dgm:cxn modelId="{63EECD48-2E5D-4EFA-A725-F36488957B31}" type="presParOf" srcId="{E07D0435-3DD4-40ED-A9EC-BCDE00FE73DB}" destId="{CD9E56E9-456F-4D63-9A03-5B59092BC5A3}" srcOrd="1" destOrd="0" presId="urn:microsoft.com/office/officeart/2008/layout/LinedList"/>
    <dgm:cxn modelId="{4412CC6E-7DB1-4645-9D72-6763D1C1BA7D}" type="presParOf" srcId="{26BF346B-9A89-4EAF-A1D1-B3FC0B1E50F5}" destId="{83B47670-1B6F-48FB-A505-285D9972C9BB}" srcOrd="4" destOrd="0" presId="urn:microsoft.com/office/officeart/2008/layout/LinedList"/>
    <dgm:cxn modelId="{461BD8A1-B6DD-4EAB-BC6C-A768290ED0DF}" type="presParOf" srcId="{26BF346B-9A89-4EAF-A1D1-B3FC0B1E50F5}" destId="{48299EA7-E905-4CC0-B0BF-2E2A50E14900}" srcOrd="5" destOrd="0" presId="urn:microsoft.com/office/officeart/2008/layout/LinedList"/>
    <dgm:cxn modelId="{D0B8441C-FAC3-404D-8283-96E5D7673953}" type="presParOf" srcId="{48299EA7-E905-4CC0-B0BF-2E2A50E14900}" destId="{3305D7F5-FFC4-4FB7-AC9A-4E8CE92D7D03}" srcOrd="0" destOrd="0" presId="urn:microsoft.com/office/officeart/2008/layout/LinedList"/>
    <dgm:cxn modelId="{B7E4E659-8B92-47F5-96BF-0A83C99812DE}" type="presParOf" srcId="{48299EA7-E905-4CC0-B0BF-2E2A50E14900}" destId="{D3021DF5-DBC7-483A-B44B-648643A4D7CB}" srcOrd="1" destOrd="0" presId="urn:microsoft.com/office/officeart/2008/layout/LinedList"/>
    <dgm:cxn modelId="{252F69FB-E167-4AF2-8E4A-57E31DDCF3EA}" type="presParOf" srcId="{26BF346B-9A89-4EAF-A1D1-B3FC0B1E50F5}" destId="{A540CF53-587B-408F-BC67-EEBDB61987A3}" srcOrd="6" destOrd="0" presId="urn:microsoft.com/office/officeart/2008/layout/LinedList"/>
    <dgm:cxn modelId="{66D398C7-6599-409C-80D6-2FB2B25413A1}" type="presParOf" srcId="{26BF346B-9A89-4EAF-A1D1-B3FC0B1E50F5}" destId="{11D50126-D713-48AD-9B06-046676588ADF}" srcOrd="7" destOrd="0" presId="urn:microsoft.com/office/officeart/2008/layout/LinedList"/>
    <dgm:cxn modelId="{2BAA8F12-112F-4983-BCAE-E3E3A43D4EB4}" type="presParOf" srcId="{11D50126-D713-48AD-9B06-046676588ADF}" destId="{750D1C1D-3EF6-4867-AD61-C726A93F8C8D}" srcOrd="0" destOrd="0" presId="urn:microsoft.com/office/officeart/2008/layout/LinedList"/>
    <dgm:cxn modelId="{135D3846-88DC-4514-B904-0A7DBDB17A8B}" type="presParOf" srcId="{11D50126-D713-48AD-9B06-046676588ADF}" destId="{E1307F5D-68CC-4246-A2E9-1997E0E927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85663-975D-4C0D-983A-6DB80B48614C}">
      <dsp:nvSpPr>
        <dsp:cNvPr id="0" name=""/>
        <dsp:cNvSpPr/>
      </dsp:nvSpPr>
      <dsp:spPr>
        <a:xfrm>
          <a:off x="0" y="0"/>
          <a:ext cx="991609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70516-DA53-42BE-82AC-A4B4D2EC88C0}">
      <dsp:nvSpPr>
        <dsp:cNvPr id="0" name=""/>
        <dsp:cNvSpPr/>
      </dsp:nvSpPr>
      <dsp:spPr>
        <a:xfrm>
          <a:off x="0" y="0"/>
          <a:ext cx="9916090" cy="92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a:t>Accuracy</a:t>
          </a:r>
          <a:r>
            <a:rPr lang="en-GB" sz="1800" kern="1200"/>
            <a:t> measures the proportion of correctly classified instances out of the total instances and gives an overall effectiveness of the model.</a:t>
          </a:r>
          <a:endParaRPr lang="en-US" sz="1800" kern="1200"/>
        </a:p>
      </dsp:txBody>
      <dsp:txXfrm>
        <a:off x="0" y="0"/>
        <a:ext cx="9916090" cy="925391"/>
      </dsp:txXfrm>
    </dsp:sp>
    <dsp:sp modelId="{86DC181A-3BD7-4E39-9B75-FC837F2EA0AF}">
      <dsp:nvSpPr>
        <dsp:cNvPr id="0" name=""/>
        <dsp:cNvSpPr/>
      </dsp:nvSpPr>
      <dsp:spPr>
        <a:xfrm>
          <a:off x="0" y="925391"/>
          <a:ext cx="991609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1A581-00D8-49D4-A406-4F2E52BCFC86}">
      <dsp:nvSpPr>
        <dsp:cNvPr id="0" name=""/>
        <dsp:cNvSpPr/>
      </dsp:nvSpPr>
      <dsp:spPr>
        <a:xfrm>
          <a:off x="0" y="925391"/>
          <a:ext cx="9916090" cy="92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a:t>F1 Score</a:t>
          </a:r>
          <a:r>
            <a:rPr lang="en-GB" sz="1800" kern="1200"/>
            <a:t> is the harmonic mean of precision and recall, providing a single metric that balances both the false positives and false negatives.</a:t>
          </a:r>
          <a:endParaRPr lang="en-US" sz="1800" kern="1200"/>
        </a:p>
      </dsp:txBody>
      <dsp:txXfrm>
        <a:off x="0" y="925391"/>
        <a:ext cx="9916090" cy="925391"/>
      </dsp:txXfrm>
    </dsp:sp>
    <dsp:sp modelId="{83B47670-1B6F-48FB-A505-285D9972C9BB}">
      <dsp:nvSpPr>
        <dsp:cNvPr id="0" name=""/>
        <dsp:cNvSpPr/>
      </dsp:nvSpPr>
      <dsp:spPr>
        <a:xfrm>
          <a:off x="0" y="1850782"/>
          <a:ext cx="991609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D7F5-FFC4-4FB7-AC9A-4E8CE92D7D03}">
      <dsp:nvSpPr>
        <dsp:cNvPr id="0" name=""/>
        <dsp:cNvSpPr/>
      </dsp:nvSpPr>
      <dsp:spPr>
        <a:xfrm>
          <a:off x="0" y="1850782"/>
          <a:ext cx="9916090" cy="92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a:t>Precision</a:t>
          </a:r>
          <a:r>
            <a:rPr lang="en-GB" sz="1800" kern="1200"/>
            <a:t> is the ratio of true positive predictions to the sum of true positive and false positive predictions, indicating the accuracy of positive predictions.</a:t>
          </a:r>
          <a:endParaRPr lang="en-US" sz="1800" kern="1200"/>
        </a:p>
      </dsp:txBody>
      <dsp:txXfrm>
        <a:off x="0" y="1850782"/>
        <a:ext cx="9916090" cy="925391"/>
      </dsp:txXfrm>
    </dsp:sp>
    <dsp:sp modelId="{A540CF53-587B-408F-BC67-EEBDB61987A3}">
      <dsp:nvSpPr>
        <dsp:cNvPr id="0" name=""/>
        <dsp:cNvSpPr/>
      </dsp:nvSpPr>
      <dsp:spPr>
        <a:xfrm>
          <a:off x="0" y="2776173"/>
          <a:ext cx="991609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D1C1D-3EF6-4867-AD61-C726A93F8C8D}">
      <dsp:nvSpPr>
        <dsp:cNvPr id="0" name=""/>
        <dsp:cNvSpPr/>
      </dsp:nvSpPr>
      <dsp:spPr>
        <a:xfrm>
          <a:off x="0" y="2776173"/>
          <a:ext cx="9916090" cy="925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a:t>Recall</a:t>
          </a:r>
          <a:r>
            <a:rPr lang="en-GB" sz="1800" kern="1200"/>
            <a:t> (or Sensitivity) is the ratio of true positive predictions to the sum of true positive and false negative predictions, measuring the model's ability to identify positive instances.</a:t>
          </a:r>
          <a:endParaRPr lang="en-US" sz="1800" kern="1200"/>
        </a:p>
      </dsp:txBody>
      <dsp:txXfrm>
        <a:off x="0" y="2776173"/>
        <a:ext cx="9916090" cy="9253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338724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55068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1199F-6701-4E6D-B45E-BC5BA6C16D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34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2866298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1199F-6701-4E6D-B45E-BC5BA6C16D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63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50786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287083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102197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91555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6D40A6-AD78-4A4A-A97F-626B4A8CB283}"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59364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33307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D40A6-AD78-4A4A-A97F-626B4A8CB283}"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236253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D40A6-AD78-4A4A-A97F-626B4A8CB283}"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188859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D40A6-AD78-4A4A-A97F-626B4A8CB283}"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68035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298780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6D40A6-AD78-4A4A-A97F-626B4A8CB283}"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C1199F-6701-4E6D-B45E-BC5BA6C16D28}" type="slidenum">
              <a:rPr lang="en-IN" smtClean="0"/>
              <a:t>‹#›</a:t>
            </a:fld>
            <a:endParaRPr lang="en-IN"/>
          </a:p>
        </p:txBody>
      </p:sp>
    </p:spTree>
    <p:extLst>
      <p:ext uri="{BB962C8B-B14F-4D97-AF65-F5344CB8AC3E}">
        <p14:creationId xmlns:p14="http://schemas.microsoft.com/office/powerpoint/2010/main" val="290268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6D40A6-AD78-4A4A-A97F-626B4A8CB283}" type="datetimeFigureOut">
              <a:rPr lang="en-IN" smtClean="0"/>
              <a:t>17-07-2024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C1199F-6701-4E6D-B45E-BC5BA6C16D28}" type="slidenum">
              <a:rPr lang="en-IN" smtClean="0"/>
              <a:t>‹#›</a:t>
            </a:fld>
            <a:endParaRPr lang="en-IN"/>
          </a:p>
        </p:txBody>
      </p:sp>
    </p:spTree>
    <p:extLst>
      <p:ext uri="{BB962C8B-B14F-4D97-AF65-F5344CB8AC3E}">
        <p14:creationId xmlns:p14="http://schemas.microsoft.com/office/powerpoint/2010/main" val="1386087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waalbannyantudre/hate-speech-detection-curated-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1568" y="0"/>
            <a:ext cx="8915399" cy="2119907"/>
          </a:xfrm>
        </p:spPr>
        <p:txBody>
          <a:bodyPr>
            <a:normAutofit/>
          </a:bodyPr>
          <a:lstStyle/>
          <a:p>
            <a:pPr algn="ctr"/>
            <a:r>
              <a:rPr lang="en-US" sz="4000" b="1" dirty="0"/>
              <a:t>Hate Speech detection in the Comments of Social Media</a:t>
            </a:r>
            <a:endParaRPr lang="en-IN" sz="4000" b="1" dirty="0"/>
          </a:p>
        </p:txBody>
      </p:sp>
      <p:sp>
        <p:nvSpPr>
          <p:cNvPr id="3" name="Subtitle 2"/>
          <p:cNvSpPr>
            <a:spLocks noGrp="1"/>
          </p:cNvSpPr>
          <p:nvPr>
            <p:ph type="subTitle" idx="1"/>
          </p:nvPr>
        </p:nvSpPr>
        <p:spPr>
          <a:xfrm>
            <a:off x="1340506" y="5212080"/>
            <a:ext cx="10531748" cy="1463040"/>
          </a:xfrm>
        </p:spPr>
        <p:txBody>
          <a:bodyPr>
            <a:normAutofit lnSpcReduction="10000"/>
          </a:bodyPr>
          <a:lstStyle/>
          <a:p>
            <a:r>
              <a:rPr lang="en-US" b="1" dirty="0"/>
              <a:t>Presented to,                                                                                     Presented by,</a:t>
            </a:r>
          </a:p>
          <a:p>
            <a:r>
              <a:rPr lang="en-US" b="1" dirty="0"/>
              <a:t>Spring Board Mentor                                                                          Nikitha S</a:t>
            </a:r>
          </a:p>
          <a:p>
            <a:r>
              <a:rPr lang="en-US" b="1" dirty="0"/>
              <a:t>                                                                                                             Shreyansh </a:t>
            </a:r>
            <a:r>
              <a:rPr lang="en-US" b="1" dirty="0" err="1"/>
              <a:t>Kahate</a:t>
            </a:r>
            <a:endParaRPr lang="en-US" b="1" dirty="0"/>
          </a:p>
          <a:p>
            <a:r>
              <a:rPr lang="en-US" b="1" dirty="0"/>
              <a:t>                                                                                                             Madhuri K</a:t>
            </a:r>
            <a:endParaRPr lang="en-IN" b="1" dirty="0"/>
          </a:p>
        </p:txBody>
      </p:sp>
      <p:pic>
        <p:nvPicPr>
          <p:cNvPr id="4" name="Picture 3"/>
          <p:cNvPicPr>
            <a:picLocks noChangeAspect="1"/>
          </p:cNvPicPr>
          <p:nvPr/>
        </p:nvPicPr>
        <p:blipFill>
          <a:blip r:embed="rId2"/>
          <a:stretch>
            <a:fillRect/>
          </a:stretch>
        </p:blipFill>
        <p:spPr>
          <a:xfrm>
            <a:off x="4932997" y="2587491"/>
            <a:ext cx="2859721" cy="2859721"/>
          </a:xfrm>
          <a:prstGeom prst="rect">
            <a:avLst/>
          </a:prstGeom>
        </p:spPr>
      </p:pic>
    </p:spTree>
    <p:extLst>
      <p:ext uri="{BB962C8B-B14F-4D97-AF65-F5344CB8AC3E}">
        <p14:creationId xmlns:p14="http://schemas.microsoft.com/office/powerpoint/2010/main" val="371719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63DDB1F-1A05-C410-E15E-4DC6CC87B040}"/>
              </a:ext>
            </a:extLst>
          </p:cNvPr>
          <p:cNvSpPr>
            <a:spLocks noGrp="1"/>
          </p:cNvSpPr>
          <p:nvPr>
            <p:ph idx="1"/>
          </p:nvPr>
        </p:nvSpPr>
        <p:spPr>
          <a:xfrm>
            <a:off x="649225" y="841514"/>
            <a:ext cx="3650278" cy="5063246"/>
          </a:xfrm>
        </p:spPr>
        <p:txBody>
          <a:bodyPr vert="horz" lIns="91440" tIns="45720" rIns="91440" bIns="45720" rtlCol="0" anchor="t">
            <a:normAutofit/>
          </a:bodyPr>
          <a:lstStyle/>
          <a:p>
            <a:pPr marL="0" indent="0">
              <a:lnSpc>
                <a:spcPct val="90000"/>
              </a:lnSpc>
              <a:buNone/>
            </a:pPr>
            <a:r>
              <a:rPr lang="en-GB" sz="1500" b="1" dirty="0"/>
              <a:t>Deep Learning Model</a:t>
            </a:r>
          </a:p>
          <a:p>
            <a:pPr>
              <a:lnSpc>
                <a:spcPct val="90000"/>
              </a:lnSpc>
              <a:buFont typeface="Wingdings 3"/>
              <a:buChar char=""/>
            </a:pPr>
            <a:r>
              <a:rPr lang="en-GB" sz="1500" dirty="0">
                <a:ea typeface="+mn-lt"/>
                <a:cs typeface="+mn-lt"/>
              </a:rPr>
              <a:t>We tried to build different deep learning models using LSTM, Bidirectional LSTM, CNN, and their various combinations.</a:t>
            </a:r>
            <a:endParaRPr lang="en-GB" sz="1500" dirty="0"/>
          </a:p>
          <a:p>
            <a:pPr>
              <a:lnSpc>
                <a:spcPct val="90000"/>
              </a:lnSpc>
              <a:buFont typeface="Wingdings 3"/>
              <a:buChar char=""/>
            </a:pPr>
            <a:r>
              <a:rPr lang="en-GB" sz="1500" dirty="0">
                <a:ea typeface="+mn-lt"/>
                <a:cs typeface="+mn-lt"/>
              </a:rPr>
              <a:t>We compared their performance metrics to determine the best model.</a:t>
            </a:r>
            <a:endParaRPr lang="en-GB" sz="1500" dirty="0"/>
          </a:p>
          <a:p>
            <a:pPr>
              <a:lnSpc>
                <a:spcPct val="90000"/>
              </a:lnSpc>
              <a:buFont typeface="Wingdings 3"/>
              <a:buChar char=""/>
            </a:pPr>
            <a:r>
              <a:rPr lang="en-GB" sz="1500" dirty="0">
                <a:ea typeface="+mn-lt"/>
                <a:cs typeface="+mn-lt"/>
              </a:rPr>
              <a:t>We also experimented with different optimizers and activation functions.</a:t>
            </a:r>
            <a:endParaRPr lang="en-GB" sz="1500" dirty="0"/>
          </a:p>
          <a:p>
            <a:pPr>
              <a:lnSpc>
                <a:spcPct val="90000"/>
              </a:lnSpc>
              <a:buFont typeface="Wingdings 3"/>
              <a:buChar char=""/>
            </a:pPr>
            <a:r>
              <a:rPr lang="en-GB" sz="1500" dirty="0">
                <a:ea typeface="+mn-lt"/>
                <a:cs typeface="+mn-lt"/>
              </a:rPr>
              <a:t>The best deep learning model chosen through this experimentation is shown below.</a:t>
            </a:r>
            <a:endParaRPr lang="en-GB" sz="1500" dirty="0"/>
          </a:p>
          <a:p>
            <a:pPr marL="0" indent="0">
              <a:lnSpc>
                <a:spcPct val="90000"/>
              </a:lnSpc>
              <a:buNone/>
            </a:pPr>
            <a:endParaRPr lang="en-GB" sz="1500"/>
          </a:p>
        </p:txBody>
      </p:sp>
      <p:pic>
        <p:nvPicPr>
          <p:cNvPr id="4" name="Picture 3" descr="A screenshot of a computer program&#10;&#10;Description automatically generated">
            <a:extLst>
              <a:ext uri="{FF2B5EF4-FFF2-40B4-BE49-F238E27FC236}">
                <a16:creationId xmlns:a16="http://schemas.microsoft.com/office/drawing/2014/main" id="{EAEAFA74-0D5F-99AB-66BD-5705A82CD8F8}"/>
              </a:ext>
            </a:extLst>
          </p:cNvPr>
          <p:cNvPicPr>
            <a:picLocks noChangeAspect="1"/>
          </p:cNvPicPr>
          <p:nvPr/>
        </p:nvPicPr>
        <p:blipFill>
          <a:blip r:embed="rId2"/>
          <a:stretch>
            <a:fillRect/>
          </a:stretch>
        </p:blipFill>
        <p:spPr>
          <a:xfrm>
            <a:off x="4678567" y="640080"/>
            <a:ext cx="6835529" cy="525277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11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C30F78-F6BB-5156-3CEB-779A0CBE147A}"/>
              </a:ext>
            </a:extLst>
          </p:cNvPr>
          <p:cNvSpPr>
            <a:spLocks noGrp="1"/>
          </p:cNvSpPr>
          <p:nvPr>
            <p:ph type="title"/>
          </p:nvPr>
        </p:nvSpPr>
        <p:spPr>
          <a:xfrm>
            <a:off x="1794897" y="624110"/>
            <a:ext cx="9712998" cy="1280890"/>
          </a:xfrm>
        </p:spPr>
        <p:txBody>
          <a:bodyPr>
            <a:normAutofit/>
          </a:bodyPr>
          <a:lstStyle/>
          <a:p>
            <a:r>
              <a:rPr lang="en-US" b="1"/>
              <a:t>Evaluation Metrics</a:t>
            </a:r>
            <a:endParaRPr lang="en-GB"/>
          </a:p>
          <a:p>
            <a:endParaRPr lang="en-GB"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DE98555-C4B6-6F66-E592-10A8C0FA87E2}"/>
              </a:ext>
            </a:extLst>
          </p:cNvPr>
          <p:cNvGraphicFramePr>
            <a:graphicFrameLocks noGrp="1"/>
          </p:cNvGraphicFramePr>
          <p:nvPr>
            <p:ph idx="1"/>
            <p:extLst>
              <p:ext uri="{D42A27DB-BD31-4B8C-83A1-F6EECF244321}">
                <p14:modId xmlns:p14="http://schemas.microsoft.com/office/powerpoint/2010/main" val="1465733921"/>
              </p:ext>
            </p:extLst>
          </p:nvPr>
        </p:nvGraphicFramePr>
        <p:xfrm>
          <a:off x="1580585" y="2175359"/>
          <a:ext cx="9916090" cy="370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52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5D7F9-CACC-A12E-311D-12448F8F3F7E}"/>
              </a:ext>
            </a:extLst>
          </p:cNvPr>
          <p:cNvSpPr>
            <a:spLocks noGrp="1"/>
          </p:cNvSpPr>
          <p:nvPr>
            <p:ph idx="1"/>
          </p:nvPr>
        </p:nvSpPr>
        <p:spPr>
          <a:xfrm>
            <a:off x="1683956" y="276226"/>
            <a:ext cx="9450959" cy="1134436"/>
          </a:xfrm>
        </p:spPr>
        <p:txBody>
          <a:bodyPr vert="horz" lIns="91440" tIns="45720" rIns="91440" bIns="45720" rtlCol="0" anchor="t">
            <a:normAutofit fontScale="92500" lnSpcReduction="20000"/>
          </a:bodyPr>
          <a:lstStyle/>
          <a:p>
            <a:pPr marL="0" indent="0">
              <a:buNone/>
            </a:pPr>
            <a:r>
              <a:rPr lang="en-GB" i="1" dirty="0">
                <a:solidFill>
                  <a:srgbClr val="FF0000"/>
                </a:solidFill>
              </a:rPr>
              <a:t>Best Model Evaluation Metrics:</a:t>
            </a:r>
            <a:endParaRPr lang="en-US" dirty="0">
              <a:solidFill>
                <a:srgbClr val="404040"/>
              </a:solidFill>
            </a:endParaRPr>
          </a:p>
          <a:p>
            <a:pPr marL="0" indent="0">
              <a:buNone/>
            </a:pPr>
            <a:endParaRPr lang="en-GB" sz="1600" b="1" dirty="0">
              <a:solidFill>
                <a:srgbClr val="000000"/>
              </a:solidFill>
            </a:endParaRPr>
          </a:p>
          <a:p>
            <a:pPr marL="0" indent="0">
              <a:buNone/>
            </a:pPr>
            <a:r>
              <a:rPr lang="en-GB" sz="2800" b="1" dirty="0">
                <a:solidFill>
                  <a:schemeClr val="tx1"/>
                </a:solidFill>
              </a:rPr>
              <a:t>           </a:t>
            </a:r>
            <a:r>
              <a:rPr lang="en-GB" sz="3000" b="1" dirty="0">
                <a:solidFill>
                  <a:schemeClr val="tx1"/>
                </a:solidFill>
              </a:rPr>
              <a:t>  Deep Learning Model Evaluation Metrics</a:t>
            </a:r>
          </a:p>
          <a:p>
            <a:pPr marL="0" indent="0">
              <a:buNone/>
            </a:pPr>
            <a:endParaRPr lang="en-GB" sz="2800" b="1" dirty="0">
              <a:solidFill>
                <a:schemeClr val="tx1"/>
              </a:solidFill>
            </a:endParaRPr>
          </a:p>
        </p:txBody>
      </p:sp>
      <p:graphicFrame>
        <p:nvGraphicFramePr>
          <p:cNvPr id="10" name="Table 9">
            <a:extLst>
              <a:ext uri="{FF2B5EF4-FFF2-40B4-BE49-F238E27FC236}">
                <a16:creationId xmlns:a16="http://schemas.microsoft.com/office/drawing/2014/main" id="{ECDFE5A2-1E2E-B194-E0FB-CF3D7D922C5F}"/>
              </a:ext>
            </a:extLst>
          </p:cNvPr>
          <p:cNvGraphicFramePr>
            <a:graphicFrameLocks noGrp="1"/>
          </p:cNvGraphicFramePr>
          <p:nvPr>
            <p:extLst>
              <p:ext uri="{D42A27DB-BD31-4B8C-83A1-F6EECF244321}">
                <p14:modId xmlns:p14="http://schemas.microsoft.com/office/powerpoint/2010/main" val="1976230796"/>
              </p:ext>
            </p:extLst>
          </p:nvPr>
        </p:nvGraphicFramePr>
        <p:xfrm>
          <a:off x="357187" y="1976437"/>
          <a:ext cx="5386166" cy="1950720"/>
        </p:xfrm>
        <a:graphic>
          <a:graphicData uri="http://schemas.openxmlformats.org/drawingml/2006/table">
            <a:tbl>
              <a:tblPr firstRow="1" bandRow="1">
                <a:tableStyleId>{5C22544A-7EE6-4342-B048-85BDC9FD1C3A}</a:tableStyleId>
              </a:tblPr>
              <a:tblGrid>
                <a:gridCol w="2693083">
                  <a:extLst>
                    <a:ext uri="{9D8B030D-6E8A-4147-A177-3AD203B41FA5}">
                      <a16:colId xmlns:a16="http://schemas.microsoft.com/office/drawing/2014/main" val="1964182580"/>
                    </a:ext>
                  </a:extLst>
                </a:gridCol>
                <a:gridCol w="2693083">
                  <a:extLst>
                    <a:ext uri="{9D8B030D-6E8A-4147-A177-3AD203B41FA5}">
                      <a16:colId xmlns:a16="http://schemas.microsoft.com/office/drawing/2014/main" val="616514859"/>
                    </a:ext>
                  </a:extLst>
                </a:gridCol>
              </a:tblGrid>
              <a:tr h="351980">
                <a:tc>
                  <a:txBody>
                    <a:bodyPr/>
                    <a:lstStyle/>
                    <a:p>
                      <a:r>
                        <a:rPr lang="en-GB" dirty="0"/>
                        <a:t>                       Metrics</a:t>
                      </a:r>
                    </a:p>
                  </a:txBody>
                  <a:tcPr/>
                </a:tc>
                <a:tc>
                  <a:txBody>
                    <a:bodyPr/>
                    <a:lstStyle/>
                    <a:p>
                      <a:r>
                        <a:rPr lang="en-GB" dirty="0"/>
                        <a:t>                     Score</a:t>
                      </a:r>
                    </a:p>
                  </a:txBody>
                  <a:tcPr/>
                </a:tc>
                <a:extLst>
                  <a:ext uri="{0D108BD9-81ED-4DB2-BD59-A6C34878D82A}">
                    <a16:rowId xmlns:a16="http://schemas.microsoft.com/office/drawing/2014/main" val="1285631825"/>
                  </a:ext>
                </a:extLst>
              </a:tr>
              <a:tr h="366059">
                <a:tc>
                  <a:txBody>
                    <a:bodyPr/>
                    <a:lstStyle/>
                    <a:p>
                      <a:pPr lvl="0">
                        <a:buNone/>
                      </a:pPr>
                      <a:r>
                        <a:rPr lang="en-GB" sz="2000" b="0" i="0" u="none" strike="noStrike" noProof="0" dirty="0">
                          <a:latin typeface="Consolas"/>
                        </a:rPr>
                        <a:t>Accuracy</a:t>
                      </a:r>
                      <a:endParaRPr lang="en-US" sz="2000" dirty="0"/>
                    </a:p>
                  </a:txBody>
                  <a:tcPr/>
                </a:tc>
                <a:tc>
                  <a:txBody>
                    <a:bodyPr/>
                    <a:lstStyle/>
                    <a:p>
                      <a:pPr lvl="0">
                        <a:buNone/>
                      </a:pPr>
                      <a:r>
                        <a:rPr lang="en-GB" sz="2000" b="0" i="0" u="none" strike="noStrike" noProof="0" dirty="0">
                          <a:latin typeface="Consolas"/>
                        </a:rPr>
                        <a:t>0.77604726100966</a:t>
                      </a:r>
                      <a:endParaRPr lang="en-US" sz="2000" dirty="0"/>
                    </a:p>
                  </a:txBody>
                  <a:tcPr/>
                </a:tc>
                <a:extLst>
                  <a:ext uri="{0D108BD9-81ED-4DB2-BD59-A6C34878D82A}">
                    <a16:rowId xmlns:a16="http://schemas.microsoft.com/office/drawing/2014/main" val="1790775139"/>
                  </a:ext>
                </a:extLst>
              </a:tr>
              <a:tr h="366059">
                <a:tc>
                  <a:txBody>
                    <a:bodyPr/>
                    <a:lstStyle/>
                    <a:p>
                      <a:pPr lvl="0">
                        <a:buNone/>
                      </a:pPr>
                      <a:r>
                        <a:rPr lang="en-GB" sz="2000" b="0" i="0" u="none" strike="noStrike" noProof="0" dirty="0">
                          <a:latin typeface="Consolas"/>
                        </a:rPr>
                        <a:t>F1 Score</a:t>
                      </a:r>
                      <a:endParaRPr lang="en-US" sz="2000"/>
                    </a:p>
                  </a:txBody>
                  <a:tcPr/>
                </a:tc>
                <a:tc>
                  <a:txBody>
                    <a:bodyPr/>
                    <a:lstStyle/>
                    <a:p>
                      <a:pPr lvl="0">
                        <a:buNone/>
                      </a:pPr>
                      <a:r>
                        <a:rPr lang="en-GB" sz="2000" b="0" i="0" u="none" strike="noStrike" noProof="0" dirty="0">
                          <a:latin typeface="Consolas"/>
                        </a:rPr>
                        <a:t>0.78928751894896</a:t>
                      </a:r>
                    </a:p>
                  </a:txBody>
                  <a:tcPr/>
                </a:tc>
                <a:extLst>
                  <a:ext uri="{0D108BD9-81ED-4DB2-BD59-A6C34878D82A}">
                    <a16:rowId xmlns:a16="http://schemas.microsoft.com/office/drawing/2014/main" val="1515395320"/>
                  </a:ext>
                </a:extLst>
              </a:tr>
              <a:tr h="366059">
                <a:tc>
                  <a:txBody>
                    <a:bodyPr/>
                    <a:lstStyle/>
                    <a:p>
                      <a:pPr lvl="0">
                        <a:buNone/>
                      </a:pPr>
                      <a:r>
                        <a:rPr lang="en-GB" sz="2000" b="0" i="0" u="none" strike="noStrike" noProof="0" dirty="0">
                          <a:latin typeface="Consolas"/>
                        </a:rPr>
                        <a:t>Precision</a:t>
                      </a:r>
                      <a:endParaRPr lang="en-US" sz="2000"/>
                    </a:p>
                  </a:txBody>
                  <a:tcPr/>
                </a:tc>
                <a:tc>
                  <a:txBody>
                    <a:bodyPr/>
                    <a:lstStyle/>
                    <a:p>
                      <a:pPr lvl="0">
                        <a:buNone/>
                      </a:pPr>
                      <a:r>
                        <a:rPr lang="en-GB" sz="2000" b="0" i="0" u="none" strike="noStrike" noProof="0" dirty="0">
                          <a:latin typeface="Consolas"/>
                        </a:rPr>
                        <a:t>0.74310180780209</a:t>
                      </a:r>
                    </a:p>
                  </a:txBody>
                  <a:tcPr/>
                </a:tc>
                <a:extLst>
                  <a:ext uri="{0D108BD9-81ED-4DB2-BD59-A6C34878D82A}">
                    <a16:rowId xmlns:a16="http://schemas.microsoft.com/office/drawing/2014/main" val="3397352461"/>
                  </a:ext>
                </a:extLst>
              </a:tr>
              <a:tr h="366059">
                <a:tc>
                  <a:txBody>
                    <a:bodyPr/>
                    <a:lstStyle/>
                    <a:p>
                      <a:pPr lvl="0">
                        <a:buNone/>
                      </a:pPr>
                      <a:r>
                        <a:rPr lang="en-GB" sz="2000" b="0" i="0" u="none" strike="noStrike" noProof="0" dirty="0">
                          <a:latin typeface="Consolas"/>
                        </a:rPr>
                        <a:t>Recall</a:t>
                      </a:r>
                      <a:endParaRPr lang="en-US" sz="2000"/>
                    </a:p>
                  </a:txBody>
                  <a:tcPr/>
                </a:tc>
                <a:tc>
                  <a:txBody>
                    <a:bodyPr/>
                    <a:lstStyle/>
                    <a:p>
                      <a:pPr lvl="0">
                        <a:buNone/>
                      </a:pPr>
                      <a:r>
                        <a:rPr lang="en-GB" sz="2000" b="0" i="0" u="none" strike="noStrike" noProof="0" dirty="0">
                          <a:solidFill>
                            <a:srgbClr val="000000"/>
                          </a:solidFill>
                          <a:latin typeface="Consolas"/>
                        </a:rPr>
                        <a:t>0.84159482758620</a:t>
                      </a:r>
                    </a:p>
                  </a:txBody>
                  <a:tcPr/>
                </a:tc>
                <a:extLst>
                  <a:ext uri="{0D108BD9-81ED-4DB2-BD59-A6C34878D82A}">
                    <a16:rowId xmlns:a16="http://schemas.microsoft.com/office/drawing/2014/main" val="3551425605"/>
                  </a:ext>
                </a:extLst>
              </a:tr>
            </a:tbl>
          </a:graphicData>
        </a:graphic>
      </p:graphicFrame>
      <p:pic>
        <p:nvPicPr>
          <p:cNvPr id="11" name="Picture 10" descr="A screenshot of a computer&#10;&#10;Description automatically generated">
            <a:extLst>
              <a:ext uri="{FF2B5EF4-FFF2-40B4-BE49-F238E27FC236}">
                <a16:creationId xmlns:a16="http://schemas.microsoft.com/office/drawing/2014/main" id="{A66ED7D3-E426-8340-A112-D049ACBD322B}"/>
              </a:ext>
            </a:extLst>
          </p:cNvPr>
          <p:cNvPicPr>
            <a:picLocks noChangeAspect="1"/>
          </p:cNvPicPr>
          <p:nvPr/>
        </p:nvPicPr>
        <p:blipFill>
          <a:blip r:embed="rId2"/>
          <a:stretch>
            <a:fillRect/>
          </a:stretch>
        </p:blipFill>
        <p:spPr>
          <a:xfrm>
            <a:off x="592931" y="4531519"/>
            <a:ext cx="4922043" cy="206930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Picture 12" descr="A blue squares with white text&#10;&#10;Description automatically generated">
            <a:extLst>
              <a:ext uri="{FF2B5EF4-FFF2-40B4-BE49-F238E27FC236}">
                <a16:creationId xmlns:a16="http://schemas.microsoft.com/office/drawing/2014/main" id="{20D2E73B-6775-387D-ACC5-81C4935606C0}"/>
              </a:ext>
            </a:extLst>
          </p:cNvPr>
          <p:cNvPicPr>
            <a:picLocks noChangeAspect="1"/>
          </p:cNvPicPr>
          <p:nvPr/>
        </p:nvPicPr>
        <p:blipFill>
          <a:blip r:embed="rId3"/>
          <a:stretch>
            <a:fillRect/>
          </a:stretch>
        </p:blipFill>
        <p:spPr>
          <a:xfrm>
            <a:off x="6407944" y="1971675"/>
            <a:ext cx="5662612" cy="4629149"/>
          </a:xfrm>
          <a:prstGeom prst="rect">
            <a:avLst/>
          </a:prstGeom>
        </p:spPr>
      </p:pic>
    </p:spTree>
    <p:extLst>
      <p:ext uri="{BB962C8B-B14F-4D97-AF65-F5344CB8AC3E}">
        <p14:creationId xmlns:p14="http://schemas.microsoft.com/office/powerpoint/2010/main" val="21579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3220991" y="2037713"/>
            <a:ext cx="7335487" cy="4127955"/>
          </a:xfrm>
          <a:prstGeom prst="rect">
            <a:avLst/>
          </a:prstGeom>
        </p:spPr>
      </p:pic>
    </p:spTree>
    <p:extLst>
      <p:ext uri="{BB962C8B-B14F-4D97-AF65-F5344CB8AC3E}">
        <p14:creationId xmlns:p14="http://schemas.microsoft.com/office/powerpoint/2010/main" val="4245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A489AC8-9CF2-D189-F19F-8D12F8CBB458}"/>
              </a:ext>
            </a:extLst>
          </p:cNvPr>
          <p:cNvGraphicFramePr>
            <a:graphicFrameLocks noGrp="1"/>
          </p:cNvGraphicFramePr>
          <p:nvPr>
            <p:ph idx="1"/>
            <p:extLst>
              <p:ext uri="{D42A27DB-BD31-4B8C-83A1-F6EECF244321}">
                <p14:modId xmlns:p14="http://schemas.microsoft.com/office/powerpoint/2010/main" val="742631725"/>
              </p:ext>
            </p:extLst>
          </p:nvPr>
        </p:nvGraphicFramePr>
        <p:xfrm>
          <a:off x="1987826" y="342347"/>
          <a:ext cx="8186333" cy="6428799"/>
        </p:xfrm>
        <a:graphic>
          <a:graphicData uri="http://schemas.openxmlformats.org/drawingml/2006/table">
            <a:tbl>
              <a:tblPr firstRow="1" bandRow="1">
                <a:tableStyleId>{5C22544A-7EE6-4342-B048-85BDC9FD1C3A}</a:tableStyleId>
              </a:tblPr>
              <a:tblGrid>
                <a:gridCol w="8186333">
                  <a:extLst>
                    <a:ext uri="{9D8B030D-6E8A-4147-A177-3AD203B41FA5}">
                      <a16:colId xmlns:a16="http://schemas.microsoft.com/office/drawing/2014/main" val="2175171019"/>
                    </a:ext>
                  </a:extLst>
                </a:gridCol>
              </a:tblGrid>
              <a:tr h="714311">
                <a:tc>
                  <a:txBody>
                    <a:bodyPr/>
                    <a:lstStyle/>
                    <a:p>
                      <a:pPr algn="ctr"/>
                      <a:r>
                        <a:rPr lang="en-GB" sz="3600" dirty="0"/>
                        <a:t>Content</a:t>
                      </a:r>
                    </a:p>
                  </a:txBody>
                  <a:tcPr/>
                </a:tc>
                <a:extLst>
                  <a:ext uri="{0D108BD9-81ED-4DB2-BD59-A6C34878D82A}">
                    <a16:rowId xmlns:a16="http://schemas.microsoft.com/office/drawing/2014/main" val="3420580861"/>
                  </a:ext>
                </a:extLst>
              </a:tr>
              <a:tr h="714311">
                <a:tc>
                  <a:txBody>
                    <a:bodyPr/>
                    <a:lstStyle/>
                    <a:p>
                      <a:pPr marL="0" indent="0" algn="just">
                        <a:buNone/>
                      </a:pPr>
                      <a:r>
                        <a:rPr lang="en-GB" sz="2400" b="1" dirty="0"/>
                        <a:t>1.</a:t>
                      </a:r>
                      <a:r>
                        <a:rPr lang="en-GB" sz="2400" b="1" i="0" u="none" strike="noStrike" noProof="0" dirty="0">
                          <a:latin typeface="Century Gothic"/>
                        </a:rPr>
                        <a:t>Business Problem</a:t>
                      </a:r>
                      <a:endParaRPr lang="en-GB" sz="2400" b="1" dirty="0"/>
                    </a:p>
                  </a:txBody>
                  <a:tcPr/>
                </a:tc>
                <a:extLst>
                  <a:ext uri="{0D108BD9-81ED-4DB2-BD59-A6C34878D82A}">
                    <a16:rowId xmlns:a16="http://schemas.microsoft.com/office/drawing/2014/main" val="631359644"/>
                  </a:ext>
                </a:extLst>
              </a:tr>
              <a:tr h="714311">
                <a:tc>
                  <a:txBody>
                    <a:bodyPr/>
                    <a:lstStyle/>
                    <a:p>
                      <a:pPr algn="just"/>
                      <a:r>
                        <a:rPr lang="en-GB" sz="2400" b="1" dirty="0"/>
                        <a:t>2.</a:t>
                      </a:r>
                      <a:r>
                        <a:rPr lang="en-GB" sz="2400" b="1" i="0" u="none" strike="noStrike" noProof="0" dirty="0">
                          <a:latin typeface="Century Gothic"/>
                        </a:rPr>
                        <a:t>Solution</a:t>
                      </a:r>
                      <a:endParaRPr lang="en-GB" sz="2400" b="1" dirty="0"/>
                    </a:p>
                  </a:txBody>
                  <a:tcPr/>
                </a:tc>
                <a:extLst>
                  <a:ext uri="{0D108BD9-81ED-4DB2-BD59-A6C34878D82A}">
                    <a16:rowId xmlns:a16="http://schemas.microsoft.com/office/drawing/2014/main" val="591013152"/>
                  </a:ext>
                </a:extLst>
              </a:tr>
              <a:tr h="714311">
                <a:tc>
                  <a:txBody>
                    <a:bodyPr/>
                    <a:lstStyle/>
                    <a:p>
                      <a:pPr lvl="0" algn="just">
                        <a:buNone/>
                      </a:pPr>
                      <a:r>
                        <a:rPr lang="en-GB" sz="2400" b="1" i="0" u="none" strike="noStrike" noProof="0" dirty="0">
                          <a:latin typeface="Century Gothic"/>
                        </a:rPr>
                        <a:t>3. Dataset Description</a:t>
                      </a:r>
                      <a:endParaRPr lang="en-US" sz="2400" b="1"/>
                    </a:p>
                  </a:txBody>
                  <a:tcPr/>
                </a:tc>
                <a:extLst>
                  <a:ext uri="{0D108BD9-81ED-4DB2-BD59-A6C34878D82A}">
                    <a16:rowId xmlns:a16="http://schemas.microsoft.com/office/drawing/2014/main" val="3443267747"/>
                  </a:ext>
                </a:extLst>
              </a:tr>
              <a:tr h="714311">
                <a:tc>
                  <a:txBody>
                    <a:bodyPr/>
                    <a:lstStyle/>
                    <a:p>
                      <a:pPr lvl="0" algn="just">
                        <a:buNone/>
                      </a:pPr>
                      <a:r>
                        <a:rPr lang="en-GB" sz="2400" b="1" i="0" u="none" strike="noStrike" noProof="0" dirty="0"/>
                        <a:t>4. Data Visualization</a:t>
                      </a:r>
                      <a:endParaRPr lang="en-US" sz="2400" b="1"/>
                    </a:p>
                  </a:txBody>
                  <a:tcPr/>
                </a:tc>
                <a:extLst>
                  <a:ext uri="{0D108BD9-81ED-4DB2-BD59-A6C34878D82A}">
                    <a16:rowId xmlns:a16="http://schemas.microsoft.com/office/drawing/2014/main" val="1179339743"/>
                  </a:ext>
                </a:extLst>
              </a:tr>
              <a:tr h="714311">
                <a:tc>
                  <a:txBody>
                    <a:bodyPr/>
                    <a:lstStyle/>
                    <a:p>
                      <a:pPr lvl="0" algn="just">
                        <a:buNone/>
                      </a:pPr>
                      <a:r>
                        <a:rPr lang="en-GB" sz="2400" b="1" i="0" u="none" strike="noStrike" noProof="0" dirty="0">
                          <a:latin typeface="Century Gothic"/>
                        </a:rPr>
                        <a:t>5. Data Preprocessing</a:t>
                      </a:r>
                      <a:endParaRPr lang="en-US" sz="2400" b="1"/>
                    </a:p>
                  </a:txBody>
                  <a:tcPr/>
                </a:tc>
                <a:extLst>
                  <a:ext uri="{0D108BD9-81ED-4DB2-BD59-A6C34878D82A}">
                    <a16:rowId xmlns:a16="http://schemas.microsoft.com/office/drawing/2014/main" val="3435893186"/>
                  </a:ext>
                </a:extLst>
              </a:tr>
              <a:tr h="714311">
                <a:tc>
                  <a:txBody>
                    <a:bodyPr/>
                    <a:lstStyle/>
                    <a:p>
                      <a:pPr lvl="0" algn="just">
                        <a:buNone/>
                      </a:pPr>
                      <a:r>
                        <a:rPr lang="en-GB" sz="2400" b="1" i="0" u="none" strike="noStrike" noProof="0" dirty="0">
                          <a:latin typeface="Century Gothic"/>
                        </a:rPr>
                        <a:t>6. Tokenization and Embedding Techniques</a:t>
                      </a:r>
                      <a:endParaRPr lang="en-US" sz="2400" b="1"/>
                    </a:p>
                  </a:txBody>
                  <a:tcPr/>
                </a:tc>
                <a:extLst>
                  <a:ext uri="{0D108BD9-81ED-4DB2-BD59-A6C34878D82A}">
                    <a16:rowId xmlns:a16="http://schemas.microsoft.com/office/drawing/2014/main" val="2168790755"/>
                  </a:ext>
                </a:extLst>
              </a:tr>
              <a:tr h="714311">
                <a:tc>
                  <a:txBody>
                    <a:bodyPr/>
                    <a:lstStyle/>
                    <a:p>
                      <a:pPr lvl="0" algn="just">
                        <a:buNone/>
                      </a:pPr>
                      <a:r>
                        <a:rPr lang="en-GB" sz="2400" b="1" i="0" u="none" strike="noStrike" noProof="0" dirty="0">
                          <a:latin typeface="Century Gothic"/>
                        </a:rPr>
                        <a:t>7. </a:t>
                      </a:r>
                      <a:r>
                        <a:rPr lang="en-GB" sz="2400" b="1" i="0" u="none" strike="noStrike" noProof="0" err="1">
                          <a:latin typeface="Century Gothic"/>
                        </a:rPr>
                        <a:t>Modeling</a:t>
                      </a:r>
                      <a:endParaRPr lang="en-GB" sz="2400" b="1" i="0" u="none" strike="noStrike" noProof="0" dirty="0" err="1">
                        <a:latin typeface="Century Gothic"/>
                      </a:endParaRPr>
                    </a:p>
                  </a:txBody>
                  <a:tcPr/>
                </a:tc>
                <a:extLst>
                  <a:ext uri="{0D108BD9-81ED-4DB2-BD59-A6C34878D82A}">
                    <a16:rowId xmlns:a16="http://schemas.microsoft.com/office/drawing/2014/main" val="2386772202"/>
                  </a:ext>
                </a:extLst>
              </a:tr>
              <a:tr h="714311">
                <a:tc>
                  <a:txBody>
                    <a:bodyPr/>
                    <a:lstStyle/>
                    <a:p>
                      <a:pPr lvl="0" algn="just">
                        <a:buNone/>
                      </a:pPr>
                      <a:r>
                        <a:rPr lang="en-GB" sz="2400" b="1" i="0" u="none" strike="noStrike" noProof="0" dirty="0"/>
                        <a:t>8. Evaluation metrics</a:t>
                      </a:r>
                      <a:endParaRPr lang="en-US" sz="2400" b="1"/>
                    </a:p>
                  </a:txBody>
                  <a:tcPr/>
                </a:tc>
                <a:extLst>
                  <a:ext uri="{0D108BD9-81ED-4DB2-BD59-A6C34878D82A}">
                    <a16:rowId xmlns:a16="http://schemas.microsoft.com/office/drawing/2014/main" val="4158770781"/>
                  </a:ext>
                </a:extLst>
              </a:tr>
            </a:tbl>
          </a:graphicData>
        </a:graphic>
      </p:graphicFrame>
    </p:spTree>
    <p:extLst>
      <p:ext uri="{BB962C8B-B14F-4D97-AF65-F5344CB8AC3E}">
        <p14:creationId xmlns:p14="http://schemas.microsoft.com/office/powerpoint/2010/main" val="141486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a:normAutofit/>
          </a:bodyPr>
          <a:lstStyle/>
          <a:p>
            <a:r>
              <a:rPr lang="en-US" b="1">
                <a:solidFill>
                  <a:srgbClr val="FFFFFF"/>
                </a:solidFill>
              </a:rPr>
              <a:t>Business Problem</a:t>
            </a:r>
            <a:endParaRPr lang="en-IN" b="1">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p:cNvSpPr>
            <a:spLocks noGrp="1"/>
          </p:cNvSpPr>
          <p:nvPr>
            <p:ph idx="1"/>
          </p:nvPr>
        </p:nvSpPr>
        <p:spPr>
          <a:xfrm>
            <a:off x="1843392" y="2623930"/>
            <a:ext cx="9383408" cy="3287292"/>
          </a:xfrm>
        </p:spPr>
        <p:txBody>
          <a:bodyPr vert="horz" lIns="91440" tIns="45720" rIns="91440" bIns="45720" rtlCol="0">
            <a:normAutofit/>
          </a:bodyPr>
          <a:lstStyle/>
          <a:p>
            <a:r>
              <a:rPr lang="en-IN"/>
              <a:t>The proliferation of online platforms has provided a space for people to connect, share ideas, and engage in discussions. </a:t>
            </a:r>
          </a:p>
          <a:p>
            <a:endParaRPr lang="en-IN"/>
          </a:p>
          <a:p>
            <a:r>
              <a:rPr lang="en-IN"/>
              <a:t>However, it has also led to the spread of hate speech, which can have serious social and psychological consequences. </a:t>
            </a:r>
          </a:p>
          <a:p>
            <a:endParaRPr lang="en-IN"/>
          </a:p>
          <a:p>
            <a:r>
              <a:rPr lang="en-IN"/>
              <a:t>This project aims to develop a deep learning model capable of detecting and classifying hate speech in textual content – comments from social media platforms. </a:t>
            </a:r>
          </a:p>
          <a:p>
            <a:pPr marL="0" indent="0">
              <a:buNone/>
            </a:pPr>
            <a:endParaRPr lang="en-IN" dirty="0"/>
          </a:p>
        </p:txBody>
      </p:sp>
    </p:spTree>
    <p:extLst>
      <p:ext uri="{BB962C8B-B14F-4D97-AF65-F5344CB8AC3E}">
        <p14:creationId xmlns:p14="http://schemas.microsoft.com/office/powerpoint/2010/main" val="59272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a:normAutofit/>
          </a:bodyPr>
          <a:lstStyle/>
          <a:p>
            <a:r>
              <a:rPr lang="en-US" b="1" dirty="0"/>
              <a:t>Solution</a:t>
            </a:r>
          </a:p>
        </p:txBody>
      </p:sp>
      <p:sp>
        <p:nvSpPr>
          <p:cNvPr id="33" name="Rectangle 3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Content Placeholder 2"/>
          <p:cNvSpPr>
            <a:spLocks noGrp="1"/>
          </p:cNvSpPr>
          <p:nvPr>
            <p:ph idx="1"/>
          </p:nvPr>
        </p:nvSpPr>
        <p:spPr>
          <a:xfrm>
            <a:off x="3373062" y="2133600"/>
            <a:ext cx="8131550" cy="3777622"/>
          </a:xfrm>
        </p:spPr>
        <p:txBody>
          <a:bodyPr vert="horz" lIns="91440" tIns="45720" rIns="91440" bIns="45720" rtlCol="0">
            <a:normAutofit/>
          </a:bodyPr>
          <a:lstStyle/>
          <a:p>
            <a:pPr marL="0" indent="0">
              <a:lnSpc>
                <a:spcPct val="90000"/>
              </a:lnSpc>
              <a:buNone/>
            </a:pPr>
            <a:r>
              <a:rPr lang="en-IN" sz="1500">
                <a:latin typeface="Bookman Old Style"/>
                <a:ea typeface="+mn-lt"/>
                <a:cs typeface="+mn-lt"/>
              </a:rPr>
              <a:t>To address the challenge of detecting hate speech on social media platforms, we developed a deep learning model capable of classifying comments into hate speech and non-hate speech categories. This model aids social media platforms in efficiently identifying and managing harmful content, ensuring that community guidelines are maintained and creating a safer online environment for users. </a:t>
            </a:r>
            <a:endParaRPr lang="en-IN" sz="1500">
              <a:latin typeface="Bookman Old Style"/>
            </a:endParaRPr>
          </a:p>
          <a:p>
            <a:pPr>
              <a:lnSpc>
                <a:spcPct val="90000"/>
              </a:lnSpc>
            </a:pPr>
            <a:r>
              <a:rPr lang="en-IN" sz="1500" b="1"/>
              <a:t>Develop a dataset</a:t>
            </a:r>
            <a:r>
              <a:rPr lang="en-IN" sz="1500"/>
              <a:t>: Curate a dataset consisting of text samples labelled as hate speech or not.</a:t>
            </a:r>
          </a:p>
          <a:p>
            <a:pPr lvl="0">
              <a:lnSpc>
                <a:spcPct val="90000"/>
              </a:lnSpc>
            </a:pPr>
            <a:r>
              <a:rPr lang="en-IN" sz="1500" b="1"/>
              <a:t>Pre-process data</a:t>
            </a:r>
            <a:r>
              <a:rPr lang="en-IN" sz="1500"/>
              <a:t>: Clean and pre-process the text data to make it suitable for training a deep learning model.</a:t>
            </a:r>
          </a:p>
          <a:p>
            <a:pPr lvl="0">
              <a:lnSpc>
                <a:spcPct val="90000"/>
              </a:lnSpc>
            </a:pPr>
            <a:r>
              <a:rPr lang="en-IN" sz="1500" b="1"/>
              <a:t>Build a deep learning model</a:t>
            </a:r>
            <a:r>
              <a:rPr lang="en-IN" sz="1500"/>
              <a:t>: Design and train a deep learning model to detect and classify hate speech.</a:t>
            </a:r>
          </a:p>
          <a:p>
            <a:pPr lvl="0">
              <a:lnSpc>
                <a:spcPct val="90000"/>
              </a:lnSpc>
            </a:pPr>
            <a:r>
              <a:rPr lang="en-IN" sz="1500" b="1"/>
              <a:t>Evaluate the model</a:t>
            </a:r>
            <a:r>
              <a:rPr lang="en-IN" sz="1500"/>
              <a:t>: Assess the performance of the model using standard metrics.</a:t>
            </a:r>
          </a:p>
          <a:p>
            <a:pPr lvl="0">
              <a:lnSpc>
                <a:spcPct val="90000"/>
              </a:lnSpc>
            </a:pPr>
            <a:r>
              <a:rPr lang="en-IN" sz="1500" b="1"/>
              <a:t>Deploy the model</a:t>
            </a:r>
            <a:r>
              <a:rPr lang="en-IN" sz="1500"/>
              <a:t>: Create a system that can be integrated into online platforms for real-time hate speech detection.</a:t>
            </a:r>
          </a:p>
          <a:p>
            <a:pPr marL="0" lvl="0" indent="0">
              <a:lnSpc>
                <a:spcPct val="90000"/>
              </a:lnSpc>
              <a:buNone/>
            </a:pPr>
            <a:endParaRPr lang="en-IN" sz="1500"/>
          </a:p>
          <a:p>
            <a:pPr>
              <a:lnSpc>
                <a:spcPct val="90000"/>
              </a:lnSpc>
            </a:pPr>
            <a:endParaRPr lang="en-IN" sz="1500"/>
          </a:p>
        </p:txBody>
      </p:sp>
    </p:spTree>
    <p:extLst>
      <p:ext uri="{BB962C8B-B14F-4D97-AF65-F5344CB8AC3E}">
        <p14:creationId xmlns:p14="http://schemas.microsoft.com/office/powerpoint/2010/main" val="132407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7632" y="624109"/>
            <a:ext cx="2487168" cy="5614951"/>
          </a:xfrm>
        </p:spPr>
        <p:txBody>
          <a:bodyPr>
            <a:normAutofit/>
          </a:bodyPr>
          <a:lstStyle/>
          <a:p>
            <a:r>
              <a:rPr lang="en-IN" sz="3200" b="1">
                <a:ea typeface="+mj-lt"/>
                <a:cs typeface="+mj-lt"/>
              </a:rPr>
              <a:t>Dataset Description</a:t>
            </a:r>
            <a:endParaRPr lang="en-IN" sz="3200"/>
          </a:p>
        </p:txBody>
      </p:sp>
      <p:sp>
        <p:nvSpPr>
          <p:cNvPr id="3" name="Content Placeholder 2"/>
          <p:cNvSpPr>
            <a:spLocks noGrp="1"/>
          </p:cNvSpPr>
          <p:nvPr>
            <p:ph idx="1"/>
          </p:nvPr>
        </p:nvSpPr>
        <p:spPr>
          <a:xfrm>
            <a:off x="4700016" y="624110"/>
            <a:ext cx="6804596" cy="4032590"/>
          </a:xfrm>
        </p:spPr>
        <p:txBody>
          <a:bodyPr vert="horz" lIns="91440" tIns="45720" rIns="91440" bIns="45720" rtlCol="0" anchor="t">
            <a:normAutofit/>
          </a:bodyPr>
          <a:lstStyle/>
          <a:p>
            <a:pPr marL="0" indent="0">
              <a:lnSpc>
                <a:spcPct val="90000"/>
              </a:lnSpc>
              <a:buNone/>
            </a:pPr>
            <a:r>
              <a:rPr lang="en-IN" sz="1600" dirty="0">
                <a:ea typeface="+mn-lt"/>
                <a:cs typeface="+mn-lt"/>
              </a:rPr>
              <a:t>Social media platforms frequently spread hate speech through textual content. Our dataset, sourced from the Hate Speech Curated Dataset on Kaggle is minimized and so includes 10,000 entries with an equal ratio of hate speech and non-hate speech comments. This balanced dataset contains text comments and labels indicating whether each comment is hate speech.</a:t>
            </a:r>
          </a:p>
          <a:p>
            <a:pPr marL="0" indent="0">
              <a:lnSpc>
                <a:spcPct val="90000"/>
              </a:lnSpc>
              <a:buNone/>
            </a:pPr>
            <a:r>
              <a:rPr lang="en-IN" sz="1600" dirty="0">
                <a:ea typeface="+mn-lt"/>
                <a:cs typeface="+mn-lt"/>
              </a:rPr>
              <a:t>The Content column contains the input text and the Label column contains the input label 0 and 1.</a:t>
            </a:r>
          </a:p>
          <a:p>
            <a:pPr>
              <a:lnSpc>
                <a:spcPct val="90000"/>
              </a:lnSpc>
            </a:pPr>
            <a:r>
              <a:rPr lang="en-IN" sz="1600" dirty="0">
                <a:ea typeface="+mn-lt"/>
                <a:cs typeface="+mn-lt"/>
              </a:rPr>
              <a:t>“0″ means non-hateful</a:t>
            </a:r>
          </a:p>
          <a:p>
            <a:pPr>
              <a:lnSpc>
                <a:spcPct val="90000"/>
              </a:lnSpc>
            </a:pPr>
            <a:r>
              <a:rPr lang="en-IN" sz="1600" dirty="0">
                <a:ea typeface="+mn-lt"/>
                <a:cs typeface="+mn-lt"/>
              </a:rPr>
              <a:t>“1″ means hateful</a:t>
            </a:r>
          </a:p>
          <a:p>
            <a:pPr>
              <a:lnSpc>
                <a:spcPct val="90000"/>
              </a:lnSpc>
            </a:pPr>
            <a:r>
              <a:rPr lang="en-IN" sz="1600" dirty="0">
                <a:ea typeface="+mn-lt"/>
                <a:cs typeface="+mn-lt"/>
              </a:rPr>
              <a:t>link: </a:t>
            </a:r>
            <a:r>
              <a:rPr lang="en-IN" sz="1600" dirty="0">
                <a:ea typeface="+mn-lt"/>
                <a:cs typeface="+mn-lt"/>
                <a:hlinkClick r:id="rId2"/>
              </a:rPr>
              <a:t>https://www.kaggle.com/datasets/waalbannyantudre/hate-speech-detection-curated-dataset</a:t>
            </a:r>
            <a:endParaRPr lang="en-IN" sz="1600" dirty="0"/>
          </a:p>
          <a:p>
            <a:pPr>
              <a:lnSpc>
                <a:spcPct val="90000"/>
              </a:lnSpc>
              <a:buNone/>
            </a:pPr>
            <a:endParaRPr lang="en-IN" sz="1600" dirty="0">
              <a:latin typeface="Century Gothic"/>
            </a:endParaRPr>
          </a:p>
        </p:txBody>
      </p:sp>
      <p:pic>
        <p:nvPicPr>
          <p:cNvPr id="4" name="Picture 3" descr="A black background with white text&#10;&#10;Description automatically generated">
            <a:extLst>
              <a:ext uri="{FF2B5EF4-FFF2-40B4-BE49-F238E27FC236}">
                <a16:creationId xmlns:a16="http://schemas.microsoft.com/office/drawing/2014/main" id="{F4EB9FF8-8EE5-C026-6D16-D6C5AC2363B6}"/>
              </a:ext>
            </a:extLst>
          </p:cNvPr>
          <p:cNvPicPr>
            <a:picLocks noChangeAspect="1"/>
          </p:cNvPicPr>
          <p:nvPr/>
        </p:nvPicPr>
        <p:blipFill>
          <a:blip r:embed="rId3"/>
          <a:stretch>
            <a:fillRect/>
          </a:stretch>
        </p:blipFill>
        <p:spPr>
          <a:xfrm>
            <a:off x="1076422" y="4899624"/>
            <a:ext cx="10544746" cy="160317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588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b="1"/>
              <a:t>Data Visualization </a:t>
            </a:r>
            <a:endParaRPr lang="en-US"/>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3650278" cy="3759253"/>
          </a:xfrm>
        </p:spPr>
        <p:txBody>
          <a:bodyPr vert="horz" lIns="91440" tIns="45720" rIns="91440" bIns="45720" rtlCol="0" anchor="t">
            <a:normAutofit/>
          </a:bodyPr>
          <a:lstStyle/>
          <a:p>
            <a:pPr marL="0" indent="0">
              <a:buNone/>
            </a:pPr>
            <a:endParaRPr lang="en-IN" b="1">
              <a:ea typeface="+mn-lt"/>
              <a:cs typeface="+mn-lt"/>
            </a:endParaRPr>
          </a:p>
          <a:p>
            <a:r>
              <a:rPr lang="en-IN" dirty="0">
                <a:ea typeface="+mn-lt"/>
                <a:cs typeface="+mn-lt"/>
              </a:rPr>
              <a:t>The data distribution is quite balanced, with half of the dataset labelled as hate speech and the other half as non-hate speech.</a:t>
            </a:r>
            <a:endParaRPr lang="en-IN" dirty="0"/>
          </a:p>
          <a:p>
            <a:r>
              <a:rPr lang="en-IN" dirty="0">
                <a:ea typeface="+mn-lt"/>
                <a:cs typeface="+mn-lt"/>
              </a:rPr>
              <a:t>The entire dataset contains approximately 10,000 rows, with about 5,000 labelled as 1 (hate speech) and 5,000 labelled as 0 (non-hate speech).</a:t>
            </a:r>
            <a:endParaRPr lang="en-IN" dirty="0"/>
          </a:p>
          <a:p>
            <a:endParaRPr lang="en-IN" dirty="0"/>
          </a:p>
          <a:p>
            <a:pPr marL="0" indent="0">
              <a:buNone/>
            </a:pPr>
            <a:endParaRPr lang="en-IN"/>
          </a:p>
          <a:p>
            <a:endParaRPr lang="en-IN" dirty="0"/>
          </a:p>
        </p:txBody>
      </p:sp>
      <p:pic>
        <p:nvPicPr>
          <p:cNvPr id="4" name="Picture 3" descr="image.png">
            <a:extLst>
              <a:ext uri="{FF2B5EF4-FFF2-40B4-BE49-F238E27FC236}">
                <a16:creationId xmlns:a16="http://schemas.microsoft.com/office/drawing/2014/main" id="{0CCB0270-A632-D8EE-5C29-161C9DDEEE36}"/>
              </a:ext>
            </a:extLst>
          </p:cNvPr>
          <p:cNvPicPr>
            <a:picLocks noChangeAspect="1"/>
          </p:cNvPicPr>
          <p:nvPr/>
        </p:nvPicPr>
        <p:blipFill>
          <a:blip r:embed="rId2"/>
          <a:stretch>
            <a:fillRect/>
          </a:stretch>
        </p:blipFill>
        <p:spPr>
          <a:xfrm>
            <a:off x="4619543" y="1050014"/>
            <a:ext cx="6953577" cy="4432905"/>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17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207391"/>
            <a:ext cx="8923593" cy="745109"/>
          </a:xfrm>
        </p:spPr>
        <p:txBody>
          <a:bodyPr>
            <a:normAutofit/>
          </a:bodyPr>
          <a:lstStyle/>
          <a:p>
            <a:pPr algn="ctr"/>
            <a:r>
              <a:rPr lang="en-US" sz="4000" b="1" dirty="0"/>
              <a:t>Data Preprocessing </a:t>
            </a:r>
            <a:endParaRPr lang="en-US" sz="4000"/>
          </a:p>
        </p:txBody>
      </p:sp>
      <p:sp>
        <p:nvSpPr>
          <p:cNvPr id="3" name="Content Placeholder 2"/>
          <p:cNvSpPr>
            <a:spLocks noGrp="1"/>
          </p:cNvSpPr>
          <p:nvPr>
            <p:ph idx="1"/>
          </p:nvPr>
        </p:nvSpPr>
        <p:spPr>
          <a:xfrm>
            <a:off x="1041400" y="1538288"/>
            <a:ext cx="10463212" cy="4372934"/>
          </a:xfrm>
        </p:spPr>
        <p:txBody>
          <a:bodyPr vert="horz" lIns="91440" tIns="45720" rIns="91440" bIns="45720" rtlCol="0" anchor="t">
            <a:normAutofit/>
          </a:bodyPr>
          <a:lstStyle/>
          <a:p>
            <a:pPr marL="0" indent="0">
              <a:buNone/>
            </a:pPr>
            <a:r>
              <a:rPr lang="en-IN" dirty="0">
                <a:solidFill>
                  <a:srgbClr val="404040"/>
                </a:solidFill>
                <a:ea typeface="+mn-lt"/>
                <a:cs typeface="+mn-lt"/>
              </a:rPr>
              <a:t>The Preprocessing Involves various data cleaning steps and EDA for getting insights about the quality of the data.</a:t>
            </a:r>
            <a:endParaRPr lang="en-US"/>
          </a:p>
          <a:p>
            <a:r>
              <a:rPr lang="en-IN" dirty="0">
                <a:solidFill>
                  <a:srgbClr val="404040"/>
                </a:solidFill>
                <a:ea typeface="+mn-lt"/>
                <a:cs typeface="+mn-lt"/>
              </a:rPr>
              <a:t>Removing punctuations</a:t>
            </a:r>
            <a:endParaRPr lang="en-IN" dirty="0"/>
          </a:p>
          <a:p>
            <a:r>
              <a:rPr lang="en-IN" dirty="0">
                <a:solidFill>
                  <a:srgbClr val="404040"/>
                </a:solidFill>
                <a:ea typeface="+mn-lt"/>
                <a:cs typeface="+mn-lt"/>
              </a:rPr>
              <a:t>Removing common </a:t>
            </a:r>
            <a:r>
              <a:rPr lang="en-IN" dirty="0" err="1">
                <a:solidFill>
                  <a:srgbClr val="404040"/>
                </a:solidFill>
                <a:ea typeface="+mn-lt"/>
                <a:cs typeface="+mn-lt"/>
              </a:rPr>
              <a:t>Stopwords</a:t>
            </a:r>
            <a:endParaRPr lang="en-IN" dirty="0" err="1"/>
          </a:p>
          <a:p>
            <a:r>
              <a:rPr lang="en-IN" dirty="0">
                <a:solidFill>
                  <a:srgbClr val="404040"/>
                </a:solidFill>
                <a:ea typeface="+mn-lt"/>
                <a:cs typeface="+mn-lt"/>
              </a:rPr>
              <a:t>Tokenization &amp; Lemmatization</a:t>
            </a:r>
            <a:endParaRPr lang="en-IN" dirty="0"/>
          </a:p>
          <a:p>
            <a:r>
              <a:rPr lang="en-IN" dirty="0">
                <a:solidFill>
                  <a:srgbClr val="404040"/>
                </a:solidFill>
                <a:ea typeface="+mn-lt"/>
                <a:cs typeface="+mn-lt"/>
              </a:rPr>
              <a:t>Reassembling tokens</a:t>
            </a:r>
            <a:endParaRPr lang="en-IN" dirty="0"/>
          </a:p>
          <a:p>
            <a:r>
              <a:rPr lang="en-IN" dirty="0">
                <a:solidFill>
                  <a:srgbClr val="404040"/>
                </a:solidFill>
                <a:ea typeface="+mn-lt"/>
                <a:cs typeface="+mn-lt"/>
              </a:rPr>
              <a:t>Removing special characters and emojis</a:t>
            </a:r>
            <a:endParaRPr lang="en-IN" dirty="0"/>
          </a:p>
          <a:p>
            <a:r>
              <a:rPr lang="en-IN" dirty="0">
                <a:solidFill>
                  <a:srgbClr val="404040"/>
                </a:solidFill>
                <a:ea typeface="+mn-lt"/>
                <a:cs typeface="+mn-lt"/>
              </a:rPr>
              <a:t>Removing URLs</a:t>
            </a:r>
            <a:endParaRPr lang="en-IN" dirty="0"/>
          </a:p>
          <a:p>
            <a:r>
              <a:rPr lang="en-IN" dirty="0">
                <a:ea typeface="+mn-lt"/>
                <a:cs typeface="+mn-lt"/>
              </a:rPr>
              <a:t>Creating a feature for text length</a:t>
            </a:r>
            <a:endParaRPr lang="en-IN" dirty="0"/>
          </a:p>
        </p:txBody>
      </p:sp>
    </p:spTree>
    <p:extLst>
      <p:ext uri="{BB962C8B-B14F-4D97-AF65-F5344CB8AC3E}">
        <p14:creationId xmlns:p14="http://schemas.microsoft.com/office/powerpoint/2010/main" val="394934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1" name="Group 5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2" name="Group 51">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title"/>
          </p:nvPr>
        </p:nvSpPr>
        <p:spPr>
          <a:xfrm>
            <a:off x="4659520" y="624110"/>
            <a:ext cx="6845092" cy="1280890"/>
          </a:xfrm>
        </p:spPr>
        <p:txBody>
          <a:bodyPr>
            <a:normAutofit/>
          </a:bodyPr>
          <a:lstStyle/>
          <a:p>
            <a:r>
              <a:rPr lang="en-US" b="1" dirty="0"/>
              <a:t>Tokenization and Embedding Techniques</a:t>
            </a:r>
            <a:endParaRPr lang="en-US" dirty="0"/>
          </a:p>
        </p:txBody>
      </p:sp>
      <p:sp>
        <p:nvSpPr>
          <p:cNvPr id="53" name="Rectangle 52">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5" name="Picture 54" descr="Wooden blocks stacked to create a bar graph">
            <a:extLst>
              <a:ext uri="{FF2B5EF4-FFF2-40B4-BE49-F238E27FC236}">
                <a16:creationId xmlns:a16="http://schemas.microsoft.com/office/drawing/2014/main" id="{CFA1FCD8-62FE-0141-81F0-B82CDE247C55}"/>
              </a:ext>
            </a:extLst>
          </p:cNvPr>
          <p:cNvPicPr>
            <a:picLocks noChangeAspect="1"/>
          </p:cNvPicPr>
          <p:nvPr/>
        </p:nvPicPr>
        <p:blipFill>
          <a:blip r:embed="rId2"/>
          <a:srcRect l="42106" r="31453" b="-3"/>
          <a:stretch/>
        </p:blipFill>
        <p:spPr>
          <a:xfrm>
            <a:off x="20" y="1730"/>
            <a:ext cx="2720524" cy="6858000"/>
          </a:xfrm>
          <a:prstGeom prst="rect">
            <a:avLst/>
          </a:prstGeom>
        </p:spPr>
      </p:pic>
      <p:sp>
        <p:nvSpPr>
          <p:cNvPr id="3" name="Content Placeholder 2"/>
          <p:cNvSpPr>
            <a:spLocks noGrp="1"/>
          </p:cNvSpPr>
          <p:nvPr>
            <p:ph idx="1"/>
          </p:nvPr>
        </p:nvSpPr>
        <p:spPr>
          <a:xfrm>
            <a:off x="3299355" y="2133600"/>
            <a:ext cx="8788662" cy="4515809"/>
          </a:xfrm>
        </p:spPr>
        <p:txBody>
          <a:bodyPr vert="horz" lIns="91440" tIns="45720" rIns="91440" bIns="45720" rtlCol="0" anchor="t">
            <a:normAutofit/>
          </a:bodyPr>
          <a:lstStyle/>
          <a:p>
            <a:pPr marL="0" indent="0">
              <a:lnSpc>
                <a:spcPct val="90000"/>
              </a:lnSpc>
              <a:buNone/>
            </a:pPr>
            <a:r>
              <a:rPr lang="en-IN" sz="1400" dirty="0">
                <a:ea typeface="+mn-lt"/>
                <a:cs typeface="+mn-lt"/>
              </a:rPr>
              <a:t>Tokenization Technique:</a:t>
            </a:r>
          </a:p>
          <a:p>
            <a:pPr marL="0" indent="0">
              <a:lnSpc>
                <a:spcPct val="90000"/>
              </a:lnSpc>
              <a:buNone/>
            </a:pPr>
            <a:endParaRPr lang="en-IN" sz="1400" dirty="0">
              <a:ea typeface="+mn-lt"/>
              <a:cs typeface="+mn-lt"/>
            </a:endParaRPr>
          </a:p>
          <a:p>
            <a:pPr>
              <a:lnSpc>
                <a:spcPct val="90000"/>
              </a:lnSpc>
              <a:buFont typeface="Wingdings 3"/>
              <a:buChar char=""/>
            </a:pPr>
            <a:r>
              <a:rPr lang="en-IN" sz="1400" dirty="0">
                <a:ea typeface="+mn-lt"/>
                <a:cs typeface="+mn-lt"/>
              </a:rPr>
              <a:t>By comparing various tokenization techniques, we determined that word tokenization would work best for our model.</a:t>
            </a:r>
            <a:endParaRPr lang="en-IN" sz="1400" dirty="0"/>
          </a:p>
          <a:p>
            <a:pPr>
              <a:lnSpc>
                <a:spcPct val="90000"/>
              </a:lnSpc>
              <a:buFont typeface="'Wingdings 3',Sans-Serif"/>
              <a:buChar char=""/>
            </a:pPr>
            <a:r>
              <a:rPr lang="en-IN" sz="1400" b="1" dirty="0">
                <a:ea typeface="+mn-lt"/>
                <a:cs typeface="+mn-lt"/>
              </a:rPr>
              <a:t>Word Tokenization:</a:t>
            </a:r>
            <a:r>
              <a:rPr lang="en-IN" sz="1400" dirty="0">
                <a:ea typeface="+mn-lt"/>
                <a:cs typeface="+mn-lt"/>
              </a:rPr>
              <a:t> Common for languages with clear separation (e.g., English).</a:t>
            </a:r>
            <a:endParaRPr lang="en-US" sz="1400">
              <a:ea typeface="+mn-lt"/>
              <a:cs typeface="+mn-lt"/>
            </a:endParaRPr>
          </a:p>
          <a:p>
            <a:pPr>
              <a:lnSpc>
                <a:spcPct val="90000"/>
              </a:lnSpc>
              <a:buFont typeface="Wingdings 3"/>
              <a:buChar char=""/>
            </a:pPr>
            <a:r>
              <a:rPr lang="en-IN" sz="1400" dirty="0">
                <a:ea typeface="+mn-lt"/>
                <a:cs typeface="+mn-lt"/>
              </a:rPr>
              <a:t>Thus, we used word tokenization for our model building.</a:t>
            </a:r>
            <a:endParaRPr lang="en-IN" sz="1400" dirty="0"/>
          </a:p>
          <a:p>
            <a:pPr>
              <a:lnSpc>
                <a:spcPct val="90000"/>
              </a:lnSpc>
              <a:buFont typeface="Wingdings 3"/>
              <a:buChar char=""/>
            </a:pPr>
            <a:endParaRPr lang="en-IN" sz="1400" dirty="0"/>
          </a:p>
          <a:p>
            <a:pPr marL="0" indent="0">
              <a:lnSpc>
                <a:spcPct val="90000"/>
              </a:lnSpc>
              <a:buNone/>
            </a:pPr>
            <a:r>
              <a:rPr lang="en-IN" sz="1400" dirty="0"/>
              <a:t>Embedding techniques:</a:t>
            </a:r>
          </a:p>
          <a:p>
            <a:pPr marL="0" indent="0">
              <a:lnSpc>
                <a:spcPct val="90000"/>
              </a:lnSpc>
              <a:buNone/>
            </a:pPr>
            <a:endParaRPr lang="en-IN" sz="1400" dirty="0">
              <a:ea typeface="+mn-lt"/>
              <a:cs typeface="+mn-lt"/>
            </a:endParaRPr>
          </a:p>
          <a:p>
            <a:pPr>
              <a:lnSpc>
                <a:spcPct val="90000"/>
              </a:lnSpc>
              <a:buFont typeface="Wingdings 3"/>
              <a:buChar char=""/>
            </a:pPr>
            <a:r>
              <a:rPr lang="en-IN" sz="1400" dirty="0">
                <a:ea typeface="+mn-lt"/>
                <a:cs typeface="+mn-lt"/>
              </a:rPr>
              <a:t>We tried various word embedding techniques such as word embedding, one-hot embedding, TF-IDF, Word2Vec, </a:t>
            </a:r>
            <a:r>
              <a:rPr lang="en-IN" sz="1400" err="1">
                <a:ea typeface="+mn-lt"/>
                <a:cs typeface="+mn-lt"/>
              </a:rPr>
              <a:t>GloVe</a:t>
            </a:r>
            <a:r>
              <a:rPr lang="en-IN" sz="1400" dirty="0">
                <a:ea typeface="+mn-lt"/>
                <a:cs typeface="+mn-lt"/>
              </a:rPr>
              <a:t>, and advanced pre-trained models like BERT and </a:t>
            </a:r>
            <a:r>
              <a:rPr lang="en-IN" sz="1400" err="1">
                <a:ea typeface="+mn-lt"/>
                <a:cs typeface="+mn-lt"/>
              </a:rPr>
              <a:t>RoBERTa</a:t>
            </a:r>
            <a:r>
              <a:rPr lang="en-IN" sz="1400" dirty="0">
                <a:ea typeface="+mn-lt"/>
                <a:cs typeface="+mn-lt"/>
              </a:rPr>
              <a:t>.</a:t>
            </a:r>
            <a:endParaRPr lang="en-IN" sz="1400" dirty="0"/>
          </a:p>
          <a:p>
            <a:pPr>
              <a:lnSpc>
                <a:spcPct val="90000"/>
              </a:lnSpc>
              <a:buFont typeface="Wingdings 3"/>
              <a:buChar char=""/>
            </a:pPr>
            <a:r>
              <a:rPr lang="en-IN" sz="1400" dirty="0">
                <a:ea typeface="+mn-lt"/>
                <a:cs typeface="+mn-lt"/>
              </a:rPr>
              <a:t>The pre-trained models were computationally heavy and provided similar results to TF-IDF.</a:t>
            </a:r>
            <a:endParaRPr lang="en-IN" sz="1400" dirty="0"/>
          </a:p>
          <a:p>
            <a:pPr>
              <a:lnSpc>
                <a:spcPct val="90000"/>
              </a:lnSpc>
              <a:buFont typeface="Wingdings 3"/>
              <a:buChar char=""/>
            </a:pPr>
            <a:r>
              <a:rPr lang="en-IN" sz="1400" dirty="0">
                <a:ea typeface="+mn-lt"/>
                <a:cs typeface="+mn-lt"/>
              </a:rPr>
              <a:t>Among all the techniques, TF-IDF was the best performing one.</a:t>
            </a:r>
            <a:endParaRPr lang="en-IN" sz="1400" dirty="0"/>
          </a:p>
          <a:p>
            <a:pPr>
              <a:lnSpc>
                <a:spcPct val="90000"/>
              </a:lnSpc>
              <a:buFont typeface="Wingdings 3"/>
              <a:buChar char=""/>
            </a:pPr>
            <a:endParaRPr lang="en-IN" sz="1100"/>
          </a:p>
        </p:txBody>
      </p:sp>
    </p:spTree>
    <p:extLst>
      <p:ext uri="{BB962C8B-B14F-4D97-AF65-F5344CB8AC3E}">
        <p14:creationId xmlns:p14="http://schemas.microsoft.com/office/powerpoint/2010/main" val="34440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207391"/>
            <a:ext cx="8923593" cy="745109"/>
          </a:xfrm>
        </p:spPr>
        <p:txBody>
          <a:bodyPr>
            <a:normAutofit/>
          </a:bodyPr>
          <a:lstStyle/>
          <a:p>
            <a:pPr algn="ctr"/>
            <a:r>
              <a:rPr lang="en-US" sz="4000" b="1" dirty="0">
                <a:ea typeface="+mj-lt"/>
                <a:cs typeface="+mj-lt"/>
              </a:rPr>
              <a:t>Modeling</a:t>
            </a:r>
            <a:endParaRPr lang="en-US" sz="4000" dirty="0"/>
          </a:p>
        </p:txBody>
      </p:sp>
      <p:sp>
        <p:nvSpPr>
          <p:cNvPr id="3" name="Content Placeholder 2"/>
          <p:cNvSpPr>
            <a:spLocks noGrp="1"/>
          </p:cNvSpPr>
          <p:nvPr>
            <p:ph idx="1"/>
          </p:nvPr>
        </p:nvSpPr>
        <p:spPr>
          <a:xfrm>
            <a:off x="1041400" y="1264445"/>
            <a:ext cx="10463212" cy="4646777"/>
          </a:xfrm>
        </p:spPr>
        <p:txBody>
          <a:bodyPr vert="horz" lIns="91440" tIns="45720" rIns="91440" bIns="45720" rtlCol="0" anchor="t">
            <a:normAutofit/>
          </a:bodyPr>
          <a:lstStyle/>
          <a:p>
            <a:pPr marL="0" indent="0">
              <a:buNone/>
            </a:pPr>
            <a:r>
              <a:rPr lang="en-IN" b="1" dirty="0"/>
              <a:t>Machine Learning Model:</a:t>
            </a:r>
          </a:p>
          <a:p>
            <a:r>
              <a:rPr lang="en-IN" dirty="0">
                <a:ea typeface="+mn-lt"/>
                <a:cs typeface="+mn-lt"/>
              </a:rPr>
              <a:t>We tried TF-IDF embedding and used it to train various machine learning models such as Random Forest, Logistic Regression, SVM, and Naive Bayes Classifier.</a:t>
            </a:r>
            <a:endParaRPr lang="en-IN" dirty="0"/>
          </a:p>
          <a:p>
            <a:r>
              <a:rPr lang="en-IN" dirty="0">
                <a:ea typeface="+mn-lt"/>
                <a:cs typeface="+mn-lt"/>
              </a:rPr>
              <a:t>We compared their evaluation metrics and found that the SVM model was the best performing one.</a:t>
            </a:r>
            <a:endParaRPr lang="en-IN"/>
          </a:p>
          <a:p>
            <a:r>
              <a:rPr lang="en-IN" dirty="0">
                <a:ea typeface="+mn-lt"/>
                <a:cs typeface="+mn-lt"/>
              </a:rPr>
              <a:t>To optimize its performance, we performed hyperparameter tuning on the SVM model to achieve the best possible score for the metrics.</a:t>
            </a:r>
            <a:endParaRPr lang="en-IN"/>
          </a:p>
          <a:p>
            <a:endParaRPr lang="en-IN" dirty="0"/>
          </a:p>
          <a:p>
            <a:pPr marL="0" indent="0">
              <a:buNone/>
            </a:pPr>
            <a:r>
              <a:rPr lang="en-GB" dirty="0">
                <a:solidFill>
                  <a:srgbClr val="404040"/>
                </a:solidFill>
                <a:ea typeface="+mn-lt"/>
                <a:cs typeface="+mn-lt"/>
              </a:rPr>
              <a:t>Support Vector Machine (SVM): It is a supervised machine learning algorithm used for classification and regression tasks. It works by finding the optimal hyperplane that maximally separates the classes in the feature space.</a:t>
            </a:r>
            <a:endParaRPr lang="en-GB" dirty="0"/>
          </a:p>
          <a:p>
            <a:pPr marL="0" indent="0">
              <a:buNone/>
            </a:pPr>
            <a:endParaRPr lang="en-GB" dirty="0">
              <a:solidFill>
                <a:srgbClr val="404040"/>
              </a:solidFill>
            </a:endParaRPr>
          </a:p>
          <a:p>
            <a:pPr marL="0" indent="0">
              <a:buNone/>
            </a:pPr>
            <a:endParaRPr lang="en-GB" dirty="0">
              <a:solidFill>
                <a:srgbClr val="000000"/>
              </a:solidFill>
            </a:endParaRP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468193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445</TotalTime>
  <Words>493</Words>
  <Application>Microsoft Office PowerPoint</Application>
  <PresentationFormat>Widescreen</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Hate Speech detection in the Comments of Social Media</vt:lpstr>
      <vt:lpstr>PowerPoint Presentation</vt:lpstr>
      <vt:lpstr>Business Problem</vt:lpstr>
      <vt:lpstr>Solution</vt:lpstr>
      <vt:lpstr>Dataset Description</vt:lpstr>
      <vt:lpstr>Data Visualization </vt:lpstr>
      <vt:lpstr>Data Preprocessing </vt:lpstr>
      <vt:lpstr>Tokenization and Embedding Techniques</vt:lpstr>
      <vt:lpstr>Modeling</vt:lpstr>
      <vt:lpstr>PowerPoint Presentation</vt:lpstr>
      <vt:lpstr>Evaluation Metrics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in the Comment Sections of Social Media</dc:title>
  <dc:creator>hp</dc:creator>
  <cp:lastModifiedBy>hp</cp:lastModifiedBy>
  <cp:revision>405</cp:revision>
  <dcterms:created xsi:type="dcterms:W3CDTF">2024-05-30T05:54:51Z</dcterms:created>
  <dcterms:modified xsi:type="dcterms:W3CDTF">2024-07-17T15:06:49Z</dcterms:modified>
</cp:coreProperties>
</file>