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3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3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41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50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4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0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71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5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3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1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2E89-2BFA-4227-A897-B289DDFCC89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A83163-9EFE-4956-85FB-BAFD68DC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9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waalbannyantudre/hate-speech-detection-curated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5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Hate Speech detection in the Comments of Social Media</a:t>
            </a:r>
            <a:endParaRPr lang="en-IN" dirty="0"/>
          </a:p>
        </p:txBody>
      </p:sp>
      <p:sp>
        <p:nvSpPr>
          <p:cNvPr id="8" name="AutoShape 10" descr="data:image/jpg;base64,/9j/4AAQSkZJRgABAQEAYABgAAD/2wBDAAUDBAQEAwUEBAQFBQUGBwwIBwcHBw8LCwkMEQ8SEhEPERETFhwXExQaFRERGCEYGh0dHx8fExciJCIeJBweHx7/2wBDAQUFBQcGBw4ICA4eFBEUHh4eHh4eHh4eHh4eHh4eHh4eHh4eHh4eHh4eHh4eHh4eHh4eHh4eHh4eHh4eHh4eHh7/wAARCADhAO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5g/aQ/aS8QfCz4kP4X0/w7peoQfY4rjzbiSQNl85Hy/SgD6for4W/wCG2vF3/Ql6F/3+lo/4ba8Xf9CXoX/f6WgD7por4W/4ba8Xf9CXoX/f6Wj/AIba8X/9CXof/f6WgD7por4W/wCG2vF3/Ql6F/3+lo/4ba8Xf9CXoX/f6WgD7por4W/4ba8Xf9CXoX/f6Wj/AIba8Xf9CXoX/f6WgD7por4W/wCG2vF3/Ql6F/3+lo/4ba8Xf9CXoX/f6WgD7por4W/4ba8Xf9CXoX/f6Wj/AIba8Xf9CXoX/f6WgD7por4W/wCG2vF3/Ql6F/3+lo/4ba8Xf9CXoX/f6WgD7por4W/4ba8Xf9CXoX/f6Wj/AIba8Xf9CXoX/f6WgD7por4W/wCG2vF3/Ql6F/3+lo/4ba8Xf9CXoX/f6WgD7por4W/4ba8X/wDQl6F/3+lo/wCG2vF//Ql6F/3+loA+6aK+Fv8Ahtrxd/0Jehf9/paP+G2vF3/Ql6F/3+loA+6aK534ea3N4k8CaH4guIkhn1LT4bp4o87VZ0DEDP1roqACiiigAooooAK/O39v/wD5L+//AGCLb/2av0Sr87f2/wD/AJL+/wD2CLb/ANmoA+hPhT+zv8HNc+GXhfWtU8GCfUNQ0a1uLqX+0btN0jwqXOBLgck9K6f/AIZd+BP/AEI3/lVvf/j1dj8Bv+SJeBv+xfsf/RCV21AHix/Ze+BfbwP/AOVW9/8Aj1c/4q+CX7NnhYRDWvDUVo0xOxG1S9LN74EvSvTvij4+03wTpJluG87UJVP2W1/iY+p9EHc18keJde1PxPrk2q6ndGa5lb5/7qr2QDtj0rkxWLVH3Y7n2vCvB9TOP39duFL8X6eXd/I9P/4V3+yX/wBAVP8AwY3/AP8AHaX/AIVz+yZ/0BYP/Bjf/wDx2vJY6njzXnSzSr/Kfby8Nst/5+T+9f8AyJ6h/wAK8/ZQ/wCheP8A4H6h/wDHaf8A8K6/ZQ/6F7/yf1D/AOO15mv1qZaylmtXyJl4dZZ/PP71/wDInov/AArn9lH/AKF0/wDgdqH/AMdp/wDwrb9lT/oXv/J6/wD/AI7XnkdTrWf9s1/5UYy8Pst/mn96/wDkTvf+Fa/sqf8AQun/AMD9Q/8AjtL/AMKz/ZU/6F0/+B1//wDHa4dakWs/7br+Rm+Asu/mn96/+ROzPw0/ZU7+Gyfpfah/8dpv/Ctf2Vf+hdf/AMDNQ/8AjtcitSqPpWMs9xPl+P8AmR/qJly+1P71/wDInV/8Ky/ZX/6Fmf8A8DNQ/wDjtH/Csf2XP+han/8AAvUP/jtcytOHWp/t7E+X3P8AzM/9Rsu/ml96/wAjpv8AhWP7Lf8A0LU//gZqH/x2hfhj+yx/0K8n/gdf/wDx2udxTlqf9YMT/Kvuf+ZD4Iy7+aX3r/I7LTPgv+zLfH9xoNoX/uvrF5H/ADmroIv2Y/gTMA6eCQwb/qK3v/x6vLQWPt9DWtoPiPWNDlD6ffSQp/zy/gb6qeK6aPEbv++h93+R5mM4Hjbmw9XXz/zX+R6B/wAMvfArj/ih/wDyq3v/AMer4z/a38H+GfAnxfm8PeE9M/s/TFsoJfK8+SX5mBycyEn9a+5fBXxOstSCWesbLK8bCpLn91If/Zfxr43/AG9sH9oG4bt/Ztr0/wB019Fh8VRxEealK58RjMBiMFU9nXjb9fQ+4/gh/wAka8H/APYEtP8A0StdnXGfBD/kjXg//sCWn/ola7Oug4wooooAKKKKACvzt/b/AP8Akv7/APYJtv8A2av0Sr87v2//APkv7/8AYJtv/Z6APtn4Ef8AJEvA/wD2L9j/AOiEo+J/jzSvBGh/arqQTXsoP2W0VgGc+p9FHc1x3hvxxp3gT9nfwTeX3767fw/ZLBbqMMz/AGdOvoB3NfN/i/xJq/ijV59W1S58yZ/4f4VXsAO2K5cRifZ+7Hc+54P4QnnE/rGI0or75eS8u7+7yw/ih8RrrV7vV9RutSjk1ePYRFKpxtLj5FzxgA9KpeHPEllqcNnbLcpLqE0RZlWPG1sc+3asbxpoc2sahZWtrp8EIdi819sHy/73rVzwFoj6W93aXmlwF4Zv3V4wGXHP3f8APf2riqRg6XN9o/QsPVzWlnH1eMFHDx91aPl097Rd+V2vtdfIteKPFljp2m38NjeJ/alsyKkTof74zjseCa0vDPiPTdUFvZx3iTXzW4kmVEIXdxn2rnPGnhy61zW7K2tdPgtoGy0+oqg6/wC0B1/+vV/4Z6LdaPBcR3+lwRXEcxVLrjdID1x7Vzzp0fYcy+L5en9IiGNzaWcyg4/utr2lbTXTzaaV9nbQr6Z4r1mb4iv4fkkg+xJczKP3I3YVWIGfwFWfif4r1bw7d6f/AGZImy4R2cOmehFc74eTd8cpyOQt1csf++Hqz8e13S6Q47JKPyK1p7Gl9YhHl0sfPVMyxiyfGVed80KrSd9leOiPUtHkluNNtbh/9ZPbRvIP9ogGsy+8YaVbXb6ZaJdapeL/AKyOziL7fYnpVHxPcX1n4R07TdPkFteah5NirD/lnn7x/LisvVtZl8L3ln4R8HaVHc374Z3YbvmPc+p7knpXn06CqdO/3Lq32/M+ix+azoJRvZK13a7be0Ypdeuuy6M3o/HNna3Cx6vpmraTGxA826tiI/xI6V1F7J5OnXNzFN9yB3R+q9MivObDxT4ju/FFn4S8QaRaQCfK3CldyyJgnI5wOmO9bnglXh0jX9BeQzRafPLBb7zu/dspIT8MfrWeIwqgubro97q1/wCvvOfB5pOu5Lm5lqtY8rUkr2a66PdJGf8AB/xlrXiXUb+HU5IHjt4FePYm3ktUWteNtetfirH4Yt5rf+z3vLaP5oRuw6ITz/wI1ifs3rjUtZc9PIQfmxqv4njf/hoC2J/jvbNh9Akf+Fdc8PRWLqR5fs/5HzNPH4p5ThanO+Z1Em+6vLT8D3UfNnnjtXMXPj7SjePZ6TZanrM0Q2ubCEuqn/e6VT+IslxfXuleFLO4e2/taST7VKg+byY1ywH1rH1LxRqWma9/whfgDRIJfsa/v2ZeFbv6fmT1NeTQwvNG8t997JLa7/Q+ix+ZunNxjok0trttq9kl5Wbb+46aw8d6a2ow6fq+m6nos0p2wm+hKqxPbNdBruq2WjaVNqWpSGK2hwHIG7qcDj8a820HxFrfjHxRc+DfEmm2trClq32qLaS28Yw4OeOoIrofh802rfD97HV7aPVZLKaa12T4Kz+Udy5z+Az7U8ThI07Sflezvo+qf9dDDCZjOvzRg+a97Nq1mrJprfrvZdUZkfxP0/8A4T2a3k1e0/4R9bUSRy7Du37R8uev3s8Yr0HRdTs9Z0iHULGUtBOu5HIwfyrwOL4beIo4ovEEmiI7te/NpHP+q3eufu5/TmvoDT7S1tbWGG3tY7OJF/1UaAKvtxxTzKhhqaj7H57dP18znyPE4+rOf1mNlutH1236eW/csjrXzp+0fPc3HxF/0iV5tllCqbudqgHAr6MH3hXzb+0Tz8RpP+vWH/0Gr4ff+1/JnPxnG+Av5r9T9GPgl/yRvwf/ANgS0/8ARK12TY7147+y74jOo/DbRNHvJc3dlp0IT/ai2jH5dPyr2E85FfYUK0aseaJ+Y4vCTwlV0p7r+kPooorU5wooooAK/O79v/8A5L+//YJtv/Z6/RGvzu/b/wD+S/v/ANgm2/8AZ6APVPih/wAkM+FH/YCg/wDREdeUjpXq3xR/5IZ8KP8AsBQf+iI68pHSvIxf8Rn9I8Af8k/Q/wC3v/SmTxVZjqtFVmOuCR9XULKVLFUEdTxdKwZyTOOtZ/B8fj10TeNYeU/vt77PNPBTHTNXPiM3hKJbP/hJorh2+byVhdvu8ZPBx6Vai8H6L/wkP/CQGK4+1GXzdvmDy9/rjGevPWrPiXwvpviQ2w1RbhWgB2NFIFO09Qcg1u61L2sJcz/X5HxFTAY14OvT9lS5nJtK3utX3l3ZT8czww+H9J16zUzW1hdxTjb/AM8zgZ/UVk69DrmkeM18Y+HbH+1bK+gB+QdioH4dAc/Wu/tbO2hs0sY44/syx+V5X3l29MVzyeFNS02Tb4V159Mt2bd9mnQTxf8AAc8isqVaMVy+q1vZp6626+ZjmmXVpvnV+j923MpLS65tGmnZp7W0OaWH4gR+LE8VT+H0up5YzGluJlHkL0AP8/xrufBWivpOiXDatJG95eSPdXjL91Sew9gKoHw/4ovZ1/trxg6wKA3lWMAizg55auydYpIXWQeYjKUf/dNYYvE3jGOnyv023M8ty105yqyUutuZx3e793v5vRaJHDfDG48B/wBo6hb+FvtEc+weZ52794oPVcn3o8QXHgCDx9bSal5413fH++Dt5cbYGwNzgdRWx4R8DaH4au7m+0wXDzSjZ+9cHy1znC8fzz0o1bwL4f1fxRF4gu47n7SjKzorgRyFem4Yz2HftSlWo+3lLmla3z26+RzLBY1YKEPZ0+dSva3upX6LuQePpTo/inw34jnOy0t5JbW5IH3BKvBPtwfyrmprLxd4N+IGpaloeif2xYar86beepz17YP4Yr1G+tba/tJbS8jSa2lXa6t/Etcpb+EvEGjMIfDPih4bNPuWt7AJxH7A9cVnh8VFU+WVtrO+zV79Nb/mTmOAqe19pG+/MnG107cu0tGmrX7HJaTp/wASNM8VajrMnh+K8v8AVIdvnecgS2Jxj/vnAG32r07wNon/AAjvh22015PPnTdLNL/edjkn/PpWTYeHPEk2oW99rfiyaZIJElS1tIBDGzD+93I9q7EDLAjp3rLHYp1I8qt52v00W/Y0yrL1RvUfN1tzNddX8Pd922OWpBUa1JXlnuCJ1NfNv7RH/JRpf+vSH/0GvpJOpr5t/aI/5KNL/wBekP8A6DXt8P8A+9v0Z8hxl/yL1/iX6n0p8D9Xk0S08L3i8J9kgWUf3kKAN/j+FfWYPAavjLwHz4M0P20+H/0EV9ZeB73+0PB+lXTfPI1rHv8AqBg/qDXoZHW/e1aXz/E8Li/Cx9lQxPlZ/mv1Ogooor6U+GCiiigAr87v2/8A/kv7/wDYJtv/AGev0Rr87v2//wDkv7/9gm2/9noA9V+KH/JDPhP/ANgKD/0nirycVueNPi34I1X4W+A/D9tfXn23RdKitL1Gtm2rIsSIcHvyprgR408Oj715cD6wtXl4mlOVR8qP3rgrPcuwmS0aVatGMlfRySfxPodVHViPNcmPHHhj/n6uP+/LVIPHfhkf8v1z/wB+GrklhqvZn0suJsof/MTD/wACR2UefWpY/rXGL8QPDH/Pzc/+A5qVfiJ4Y/5+rn/wHasJYar/ACM5pcR5V/0Ew/8AAkdqpGamUiuLX4keEv8An9uf+/LVIvxK8Jf8/tz/AN+GrnlhK/8AIznlxBlf/QRD/wACR2kQbu1WFrhR8TPCX/P9c/hA1bnhvxboGtSeTp+pRyTf88pEKN+APX8KwqYWtGPNKDM4ZzgK0+SnWi32TR0i9KkWo1qRa4jtkOUN61KpYds1EP8AZ61ga9468MeH7p7XUdT/ANJX78UMZkZf9k46fjRTo1KkrU48xw4rFUcPDnqyUV56HULn+9+lSLnPWuAX4teDP+f65/8AAVqcvxa8Ef8AP9c/+ArVX9nYn+R/cebLPMt/5/R+9HoPPrTlz6159/wt7wR/z+3P/gK1O/4W94H/AOf69/8AAVqz+oYv/n0/uMv7ay//AJ/R+9Hfrn1qTDf3q88/4W/4H/5/r3/wFanf8Lh8Ef8AP9ef+ArUf2fiv+fb+5i/trL/APn9H70egDqK+bv2h/8Ako0vp9khx9dteof8Lh8EZ5v7z/wFavG/i9r2m+I/GD6lpckkls0MabmQp8w68V6+R4OvSxPNUg1oz5firMcJicCoUqik7rZ+p9G+A/8AkS9E/wCvCH/0AV9SfCP/AJEHTf8Adf8A9DavlvwJ/wAiXon/AF4Q/wDoAr6h+EP/ACT7TP8Agf8A6MNLJP8AfKno/wAx8W/8iyl/iX/pLOxooor64/NQooooAK+cvj9+zXJ8VPiC/in/AISoaZm0it/INr5n3M853e9fRtFAH56/F/8AZtk+H8NhKfFH237U7J/x67duAP8Aa9685Hw4Rhzqzn/t3/8Asq+zf2xv+QXoA6/vZufwWvm9a82vXnGo4xP2nhDhPKcxymnicTSvN36v+ZrozhB8M4/+g0//AIDf/ZU9fhhH/wBBpv8AwG/+yrvo81ajrmljK38x9HLgPIo/8uP/ACaX+Z52vwrX/oNt/wCA3/2dPHwoX/oOH/wF/wDs69IjqePNYyzCv3OaXA2Sf8+f/Jpf5nmi/COL/oPH/wABf/s6kX4QD/oPH/wF/wDs69OXr0qVfpWUsxxH8xhLgrJf+fP/AJNL/M8tX4PDP/Ie/wDJb/7KuV8YeDNX8LzJcsfPs9w2XUIICntn+6a+gI/lGFXI+tSmOOSGSCeONkdSro3zKw9CKmGbV4SvP3jzcdwRl06TVCPJLo7t/emzy34efE8MU03xM/osd6P/AGp/jXryMskSSRyBo2/jX5q8d+IHwvkQSal4aiLr957P+Jf9z1+lcz4E8e6t4YmNlNvubDd89vIcGP1256fSrrYKnjI+0w3zX9f8MeThc7xeT1VhM01j0nv/AMP+a6o948U3b6b4b1W9gbEsFq7KfQ44r548B+HZfF3iJ9PN4IGMTTPKw3lv85r2/X9Y03Xvh3rF9pdxHMn2J9+fvK3oR2NeY/s9ceOpf+vOX8OlLAuVDC1pr4kZcQKlj8zwdNvmhL8fmvQ3P+FHf9TJ/wCSv/2VO/4Ub/1Mn/kr/wDZV7L+NSL1+9Xl/wBsYv8An/BHtPhPKf8An1+L/wAzxf8A4UT/ANTJ/wCSv/2VH/Cif+pk/wDJX/7Kva/xpy/Wl/bOL/n/AAX+Rn/qrlX/AD6/GX+Z4p/wof8A6mT/AMlf/sqd/wAKH/6mT/yV/wDsq9qWpPxo/trG/wA/4L/In/VbK/8An1+Mv8zxH/hQ/wD1Mn/kr/8AZUo+A3/Uyf8Akr/9lXti/WnVH9tY3+f8ES+FsrX/AC6/GX+ZR0Gx/svQrPTfM3/ZYFi3dN2BjNfSvwi/5J9pv/A//QzXzvjmvoj4R/8AJPtN/wCB/wDow13cPT58TKXl+p5vGcFDL6cY/wAy/JnY0UUV9gfmAUUUUAFFFFAHz7+2P/yDNA/66TfyWvm4dK+kf2x/+QZoH/XSb+S183DpXkYr+Iz+j/D7/kQ0f+3v/SmTxVZjqtFVmOuCR9bUJ46nSoI6nSueRyTLC9alWol61Ktc8jlkTR1MtQx1MKxkc8iUdK4/x54B0zxPC91biOz1P/nqPuyezD+vWuwTpUiAZpUa1ShLmpyPLx2CoY2k6VeN0fL19b674VvbnTrj7RZvNGYpFU/LMh/Qius/Z4wvjiUZ/wCXOQ/yr2TxBoOneItP+w6na70/5ZuvEkbeqntXD+APA+peFPHskn/Hzp0tvIsNwv1HDDsa9t5lTxGGnGXuzt95+eQ4Zr5fmVGpTfNSv81fv/merVIvWoxUi9a+Vkfokh1PWmU9azM2C1JUa06glijpS0g6UtIli+tfQ/wi/wCSfad/wP8A9DNfPHrX0J8G2/4oKy/3pP8A0I173Dn+8y9D43jb/cY/4l+TO0ooor7M/LQooooAKKKKAPn39sb/AJBugf8AXSb+S183Lnt+lfSf7Y3/ACC9A/66zfyWvk34gsR4Nu9pwdydP94V5VePNiOU/fuE8b9R4VWJ5b8im7d7OTOmj/z8hqxH/n5DXgWlabqmps62NvLcbMb9n8NaJ8JeKM8aVeH2FKWCh9qf9feeZS4/xuJj7SlgJSXdNtfhE9zjJ9P51PGT6V4N/wAIf4p/6Bd3/wB9D/Gnf8Ib4t/6BV5/30P8axlgKcvtr8P8xS42zD/oXz/8m/8AkT39evSpV+n/AI+K+ev+EM8Xf9Aq7/76H+NO/wCEJ8Zf9Aq8/wC+h/jWf9nUf+fq/D/Mxlxlj/8AoAn/AOTf/In0PG3t/wCPip1b2T/vsV85f8IR4y/6A15/30P8aX/hBvG3/QJvf++x/jWcsro/8/l/XzM5cX4//oAl/wCTf/In0gsn/XP/AL7FSrJ/00j/AEr5s/4QXxt/0CL3/vsf40v/AAg3jb/oD3//AH2P8azllVH/AJ/L+vmZS4ux3/QDL8f/AJE+llk/65/99ipVk/65/wDfYr5k/wCEE8b/APQG1D/vof407/hAvHn/AEBdQ/77H+NR/ZNH/n+v6+Zl/rZjf+gKX4//ACJ9OLJF/wA9Y/8AvsU9ZIv+ekf/AH2K+YP+EB8d/wDQF1D/AL7H+NL/AMID48/6Amo/99j/ABqP7Hw//P8AX9fMn/WrHf8AQFL8f/kT6h8yL/npH/32KcssX/PRP++xXy3/AMIB48/6Amof99j/ABp3/CvvH/8A0BNR/wC+x/jS/sfD/wDP9f18yf8AWnGf9AUvx/8AkT6kWSL/AJ6R/wDfYp3nRf8APSP/AL7FfLH/AAr74gf9ATUf++x/jR/wr74gf9ATUf8Avsf41P8AYtD/AKCF/XzJ/wBaMZ/0By/H/I+qfMi/56R/99ik86H/AJ6R/wDfYr5Y/wCFffED/oCaj/32P8aP+Fe+P/8AoA6j/wB9D/Gl/YuH/wCghf18xf60Yz/oEl+P+R9T+dHtz5kefTeK+gPg/dW6eArHzLm3zuk/5aD++a/No/D7x/20HUPqWH+NWdV8B/EbRPC7+ItQ0fVLPRkdUe6Mv7sMW2jo3rxXp5Zl9PD1eeNVS0/rqeDn+cYjGYaNOph3BXvd37PTVLv3P1Rhnin/ANXJG/8AuuGqevi//gm7cXNxqXjn7RLJN+5sf9Y5PeavtCvfPjgooooAKKKKAPn79sX/AJBWgf8AXWb+S18m/ED/AJE+9/3o/wD0Na+tf2wh/wASbQ/+u8n8hXyV8QP+RPvf96P/ANDWvMn/ALx8z9yyP/kiqn+Cp/7cYXwb4bVf92P+bV6arcCvMvg1y2qf7sf82r0dp4oP+PiSOH/ecCubGfxZfL8j0+A5KOQ0ebvL/wBKZfjFSxis+O/0z/n+s/8Av4Kljv8ATP8An+sv+/6158kz6WWIpfzI0161KtZ66lpn/P8AWX/f9akXUtM/5/rL/v8AisJQmc0q9PuaMYqdRWZHqemf9BOy/wC/61OuqaZ/0E7P/v8ArXPyTOeWIp/zI0lqRazl1TTP+gnZf9/1qRdU0f8A6Cdl/wB/1rHkmc8q9P8AmNBRUqis1dW0f/oJ2X/f9amXVtH/AOgnZ/8Af9az9lMxliKf8xpLTl61mLq2j/8AQTs/+/61IuraP/0FLP8A7/rUeyn/ACmXtqf8xpYpyis7+2NH/wCgpZ/9/wBacusaP/0FLL/v+tZ+yn/KR7an/MX1qTArO/tjR/8AoJ2X/f8AWnf2vo//AEE7L/v+tTyT/lI9tT/mL60tZ/8AbGj/APQTsv8Av+tL/bGj/wDQUs/+/wCtHsp/yk+2p/zF71rU/aD/AOTMtQ/6+4P/AEqSsOzvrG83/Y7q3m2/885A38q3P2g/+TMtQ/6+4P8A0qSvb4ej/tMr9j5LjSSll8bfzL8mch/wTR/5Cfjr/rhY/wA5q+1K+K/+CaP/ACE/HX/XCx/nNX2pX2Z+XBRRRQAUUUUAeB/thf8AIv6H/wBfEv8A6CK+SfiD/wAidff7yf8Aoa19ffteWvmeEtLu+0N20f8A30mf/ZK+QfiD/wAidff7yf8Aoa15dT/efmj9vyCcZcF1bdI1P1ML4Ngh9Uz12x/zauj+IOkXutaTbwafb+bIkxd/nUcYrnPg6WLamT12xfllq9LTpWOKnKnX5l5fkdfCmBp4/heGHqbT5k7f4mePH4f+K/8Anxj/APAqP/4ql/4V54s/6B8f/gXH/wDFV7THmpo81Esyqdv6+85peHOWfzz+9f5HiP8Awrvxd/0D4v8AwKj/AMaX/hXHjD/oHxf+BUf/AMVXuq9akXP+RWUs1rdl/XzMX4eZZ/PP71/keD/8K18Y/wDQPi/8C4/8ad/wrTxj/wBA+H/wKT/GvfY8/wCRUy1jLOK/Zf18zKXAGWr7c/vX+R8/f8Kx8af9A6H/AMCk/wAaT/hWHjX/AKBcf/gXH/8AFV9ELUi5qf7axHZf18zF8BZd/PP71/kfOv8Awq7xp/0C4/8AwLj/APiqf/wq3xr/ANAuL/wKT/4qvolKnWs/7cxHZf18zN8CZevtz+9f5Hzf/wAKr8a/9AuL/wACk/8AiqX/AIVT44/6BUX/AIFx/wDxVfSa05etQ8+xHZf18zP/AFGy/wDnn96/yPmv/hVHjj/oFxf+BSf/ABVH/CqPHH/QLi/8Ck/+Kr6X/wA9Kcv+eKn+38R2X9fMn/UjAfzz+9f5HzP/AMKk8b/9AtP/AAKSk/4VP44/6BsX/gQlfTK4qT5fWj/WDEdl/XzJ/wBSsD/PL8P8j5i/4VL45/6Bkf8A3/Sl/wCFSeOf+gZH/wB/0r6bApcGj/WDEeX9fMP9SsD/ADS/D/I8v+B/hHXPDF3q76xbpD56RiPDh92Cc9PrXsv7Qf8AyZrqH/X3B/6VLWWAMD2rT/aAY/8ADGmpf9fkH/pUlbZRiXisfKrPe3+RwcS4GGCyqnQp7KXX5s5H/gml/wAhPx1/1xsf5zV9qV8V/wDBNH/kJ+Ov+uNj/OavtSvrT86CiiigAooooA8++O2ijW/hlqkKRh3tl+0p/vJyf0zXwd8RR/xSd9/vR/8Aoa1+lU0UU0DRSDcjjo1fAv7UPhSTwjJrGn/vPs5kSa2dv+WkbPkflyPwrjrx/ewkfo3CeaRWT47L5PXklJf+A2f6HmXwcyH1TPXbF/Nq3/iRqN9puh2k+n3ctvI8xV9npisD4OZL6n/uxfllq9LhaWMny5Nn+7XHianLX5n/AFofY8L4SpjOFoUKc+Rvm1XT3n5r8zxL/hM/FX/QYuf0/wAKX/hM/FX/AEGLn8x/hXuiSN/z1k/7+VPGzf8APWT/AL+VEsdT/wCfS/r5HDLgrMf+hjP/AMm/+TPBv+E28Wf9Bm4/Mf4Uv/CbeLf+g5cfmP8ACvoBf+2v5mpV/wC2v5tWcsxpf8+l/XyMXwXmH/Qwn9z/APkz57/4Tnxh/wBBy4/L/wCtR/wnXjH/AKDlx+n+FfRUZHrL+Zqdcep/OsnmlD/nwv6+RnLg/H/9B8vuf/yR85f8LA8Zf9By8/8AHf8ACk/4WB40/wCg7d/+O/4V9JKo9T+dSKvufzqP7Wo/8+F/XyMnwjjv+g6X3P8A+SPmn/hYPjT/AKDl7/47/hTv+FheNf8AoO3f5L/8TX0wtSr+P51H9r0f+fC/D/Iz/wBU8d/0Gy/H/wCSPmL/AIWF41/6D13/AOO//E0f8LD8af8AQevv/Hf/AImvqBfx/Onr/wBclqP7Xw//AD4X4f5EPhTHf9Bsvx/+SPlz/hYvjb/oO33/AI7/APE0f8LF8bf9B2+/8d/+Jr6mUf7n505V+v51H9s4f/oHX4f5E/6q4z/oNl+P/wAkfLH/AAsfxz/0Hr7/AMd/+Jo/4WP45/6D99/47/8AE19UKIv+eafnUmP9386f9s4f/oHX4f5C/wBV8Z/0Gy/H/wCSPlP/AIWP44/6GC+/8d/+Jp3/AAsjxz/0MV9/47/hX1Vj/pmn50Y/3Pzqf7Zw/wD0Dr8P/kSf9V8Z/wBBsvx/+SPJ/gJ4k13XbrWf7W1K5vfKii8vzMfLktnpXs/x63f8Ma6kP+n6H/0pSqcUe+XZHEd7/LsC/M1bX7SelXukfsh6haXibJvtVtK6f3c3CHB963yqp9Zx8q0Y8sbf5enbscXEdL6nlVPD1KnPLm3e7383tfucR/wTR/5Cfjr/AK4WP85q+1K+K/8Agmj/AMhPx1/1wsf5zV9qV9UfnwUUUUAFFFFAETAlfmGfavAP27NJtrr4F3urMMXNlcQeW+OdrzICPp0P4V9BHuK8M/bmJ/4Zw1sHr9otP/R6U2OnUlTfNF+X3qz+9aHxL8GuW1Qn+7H/ADavS4+orwfQde1PQ/NbT7iOHzcK+6BX6fUVpj4g+KP+f+H/AMBYv/iK83EYOdafNE/U+GuN8BleXQwlaMnJX2Stq2+rXfse2x/Wp4/96vDv+Fh+Lv8An+h/8BIf/iaP+FieLv8AoIQ/+AsX/wATXJLLavl/XyPbl4j5X/JP7l/me8L1+9Uq/wC9Xgf/AAsbxf8A9BCL/wABIv8A4mn/APCyvGf/AEE4f/ASH/4ispZVW7oyl4h5Z/JP7l/me/x/71TL/vV89f8ACy/Gf/QQi/8AASL/AOJp3/C0PG3/AEFIv/AWL/4msnk9fuv6+RlLxAy7+Sf3L/M+iBjt1qVM4+avGvAvxPvJdWjsfEWx4JnCrcBAjRE9M44xXshDMxXp715uKwtTDy5ah7mWZvhs0pc9B7b33RIvzVMuKiTpWV4j1/SfDOn/AGzVLnaf+WcK8ySH0ArjhCU5csDqxNenQpupUdkjcG3tUq8d6+etW+L/AIjmvHbTBb6dbZ+RPJEjbfct/Ss0fFbxx21SP8LSL/4mvSjkOKlHVr+vkfHVONsvjKyUpfJfq0z6ap6mvmT/AIWv45/6CsX/AICRf/E07/hbPjv/AKC0X/gFF/8AE0v7AxPdfj/kZ/675f8AyT+5f5n0wuKk+X0r5j/4W749/wCgtF/4BRf/ABNJ/wALc8e/9BmP/wAAYf8A4mn/AKu4r+Zfe/8AIl8a4H+SX4f5n04GC9RinKom+SPLu38C8s1fMJ+Lvj3/AKDCfjYw/wDxNXtH+NnxE0q/W+stXt1nXOxmsYH2+4BSnDh3Ec3vSX4/5GNXjXCKN6cJc3y/zZ9+fDLwHFpITVtUj337L+5ib/liv/xX8q5j9uX/AJNx1zPH+k2n/o9K+Tf+GqPjZ/0M1tx/1C7f/wCIrC8e/Hj4l+O/C8/h3xPrkF1plwytJEtlDHkowYcooPUCvqcLhaeHp8kD89x2NrY6s6taWv5eSPb/APgml/yE/HX/AFxsf5zV9qV8V/8ABNH/AJCfjr/rjY/zmr7UroOMKKKKACiiigArP1XTrDVLN7PULK2vbZ8b4biESRtjkcHitCigDnP+EI8F/wDQoeHv/BbD/wDE1S1T4c+A9QtHguPBmgsjD+HTog34ELkV19FA4ylGXMjwLxP+zb4buHabQ2t7Ru0M9qkij6EDP55rhNR/Z/8AFFmdlvoGjXy+sQjH/oYFfWw5HBoIJ7CuOeBpSPqsHxlmWGXLLlmv7y/VWZ8eD4JeKP8AoR7P/viA/wBaenwT8Vf9CPY/98QD+tfYVFc/9lwf2n+H+R3/AOv2M/58U/uf+Z8ir8D/ABT/ANCVp35W3+NOX4I+KM8+B9Mx9bf/ABr64oo/sml/M/w/yI/17xv/AD5p/wDgL/8Akj8nvitpMuh/EnWNLuLRbSe2udr26hcIcA4+Tjv2r6/j+Gfjlik50LhlH/L1F6f71fL/AO1N/wAnHeMP+wiP/QEr1/8AaA/anudSs5fCvw0klsrMxiGfWMbJpOMEQj/lmP8Ab+96betbYrAU8RGMZN6en6pnkZbxJisuq1alKCfO7u99N9rNd+tzH+K3jCLwLeTaKIbe41yLh7eOdXjhY/3zGSN3+xnP0ryXwp4W8d/FvxTNDo9jcatfD5p5OEihTtljgIPQV3XwA/Z78VfE+7j1zWvtOk+HGffJeyofOvc8kRBuuf8AnoeOf4ulfevgPwb4b8C+HodC8M6ZFYWcXXb96Vv7zt1Y+5p4TAUcKrU9+5jmmf4vM5R9tsuiul+bf4ny34I/Zv1nw/ZYm8OwX943+sluJoWH0UZOB+tdR/wpPWMceEdGz9LevqHNNJI9BXNWymFaXNOcvvX+R3UOK8Rh4KFKlTSXk/8A5I+Y/wDhSer/APQn6R/3zBTv+FKan/0KGkf98wV9O0VH9iUf55fh/ka/65Yz/n3D7n/mfMf/AApbU/8AoUNI/wC+IKd/wpfU/wDoT9I/74gr6apKn+wqP80vvX+Qv9ccX/z7h9z/AMzyD4cfB/w/pg/tDXPDujzXjfciNpE0ca+p+Xk13g8E+CyP+RQ8Pgf9g2H/AOJroMfKMD86cOQPSvUoUIUIckD53GY2rjKzq1d/wXkjn/8AhCPBf/QoeHv/AAWw/wDxNH/CEeC/+hQ8Pf8Agth/+Jro6K3OUx9H8P6Ho5kk0fRNO09pceZ9ltUh3Y6Z2DnqfzrYoooAKKKKACiiigAooooAKKKKACiiigAooooAKKKKAPzC/actLu9/aU8WWdnbyXNzLqQSGGFC8kjFEAAA5Jr3/wDZz/ZUisxD4l+KFrHPdcPa6JvykXobhh94/wCwPl9c9B9AeGfhj4W8P+PNc8bw2P2rXNXnMsl3cAM0K4A2Rf3Bx9T69q76gCvBDHDEkccaJGqhUVRhVA6ACrFFFABRRRQAUUUUAFFFFABRRRQAUUUUAFFFFABRRRQAUUUUAFFFFABRRRQAUUUUAFFFFABRRRQAUUUUAFFFFABRRRQAUUUUAFFFFABRRRQAUUUUAFFFFABRRRQB/9k=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510937" y="2793637"/>
            <a:ext cx="9144000" cy="406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b="1" dirty="0" smtClean="0"/>
              <a:t>Presented to,</a:t>
            </a:r>
          </a:p>
          <a:p>
            <a:pPr algn="ctr"/>
            <a:r>
              <a:rPr lang="en-US" b="1" dirty="0" err="1" smtClean="0"/>
              <a:t>SpringBoard</a:t>
            </a:r>
            <a:r>
              <a:rPr lang="en-US" b="1" dirty="0" smtClean="0"/>
              <a:t> Mentor</a:t>
            </a:r>
          </a:p>
          <a:p>
            <a:pPr algn="ctr"/>
            <a:r>
              <a:rPr lang="en-US" b="1" dirty="0" smtClean="0"/>
              <a:t>Presented By,</a:t>
            </a:r>
          </a:p>
          <a:p>
            <a:pPr algn="ctr"/>
            <a:r>
              <a:rPr lang="en-US" b="1" dirty="0" err="1" smtClean="0"/>
              <a:t>Nikitha</a:t>
            </a:r>
            <a:r>
              <a:rPr lang="en-US" b="1" dirty="0" smtClean="0"/>
              <a:t> S</a:t>
            </a:r>
            <a:endParaRPr lang="en-IN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74" y="24504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Deep Learning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21429"/>
            <a:ext cx="8915400" cy="3777622"/>
          </a:xfrm>
        </p:spPr>
        <p:txBody>
          <a:bodyPr/>
          <a:lstStyle/>
          <a:p>
            <a:pPr fontAlgn="base"/>
            <a:r>
              <a:rPr lang="en-GB" dirty="0"/>
              <a:t>We tried to build different deep learning models using LSTM, Bidirectional LSTM, CNN, and their various combinations.​</a:t>
            </a:r>
          </a:p>
          <a:p>
            <a:pPr fontAlgn="base"/>
            <a:r>
              <a:rPr lang="en-GB" dirty="0"/>
              <a:t>We compared their performance metrics to determine the best model.​</a:t>
            </a:r>
          </a:p>
          <a:p>
            <a:pPr fontAlgn="base"/>
            <a:r>
              <a:rPr lang="en-GB" dirty="0"/>
              <a:t>We also experimented with different optimizers and activation functions.​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60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 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b="1" dirty="0"/>
              <a:t>Accuracy</a:t>
            </a:r>
            <a:r>
              <a:rPr lang="en-GB" dirty="0"/>
              <a:t> measures the proportion of correctly classified instances out of the total instances and gives an overall effectiveness of the model.</a:t>
            </a:r>
            <a:r>
              <a:rPr lang="en-US" dirty="0"/>
              <a:t>​</a:t>
            </a:r>
          </a:p>
          <a:p>
            <a:pPr fontAlgn="base"/>
            <a:r>
              <a:rPr lang="en-GB" b="1" dirty="0"/>
              <a:t>F1 Score </a:t>
            </a:r>
            <a:r>
              <a:rPr lang="en-GB" dirty="0"/>
              <a:t>is the harmonic mean of precision and recall, providing a single metric that balances both the false positives and false negatives.</a:t>
            </a:r>
            <a:r>
              <a:rPr lang="en-US" dirty="0"/>
              <a:t>​</a:t>
            </a:r>
          </a:p>
          <a:p>
            <a:pPr fontAlgn="base"/>
            <a:r>
              <a:rPr lang="en-GB" b="1" dirty="0"/>
              <a:t>Precision</a:t>
            </a:r>
            <a:r>
              <a:rPr lang="en-GB" dirty="0"/>
              <a:t> is the ratio of true positive predictions to the sum of true positive and false positive predictions, indicating the accuracy of positive predictions.</a:t>
            </a:r>
            <a:r>
              <a:rPr lang="en-US" dirty="0"/>
              <a:t>​</a:t>
            </a:r>
          </a:p>
          <a:p>
            <a:pPr fontAlgn="base"/>
            <a:r>
              <a:rPr lang="en-GB" b="1" dirty="0"/>
              <a:t>Recall</a:t>
            </a:r>
            <a:r>
              <a:rPr lang="en-GB" dirty="0"/>
              <a:t> (or Sensitivity) is the ratio of true positive predictions to the sum of true positive and false negative predictions, measuring the model's ability to identify positive instances.</a:t>
            </a:r>
            <a:r>
              <a:rPr lang="en-US" dirty="0"/>
              <a:t>​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6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 Deep Learning Model Evaluation Metrics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5" y="2219142"/>
            <a:ext cx="5079463" cy="34590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47" y="1787433"/>
            <a:ext cx="5770808" cy="45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4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Contents</a:t>
            </a:r>
            <a:endParaRPr lang="en-IN" sz="54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97383"/>
          </a:xfrm>
        </p:spPr>
        <p:txBody>
          <a:bodyPr>
            <a:noAutofit/>
          </a:bodyPr>
          <a:lstStyle/>
          <a:p>
            <a:r>
              <a:rPr lang="en-GB" sz="2400" b="1" dirty="0"/>
              <a:t>1.Business </a:t>
            </a:r>
            <a:r>
              <a:rPr lang="en-GB" sz="2400" b="1" dirty="0" smtClean="0"/>
              <a:t>Problem</a:t>
            </a:r>
          </a:p>
          <a:p>
            <a:r>
              <a:rPr lang="en-GB" sz="2400" b="1" dirty="0" smtClean="0"/>
              <a:t>2.Solution</a:t>
            </a:r>
          </a:p>
          <a:p>
            <a:r>
              <a:rPr lang="en-GB" sz="2400" b="1" dirty="0"/>
              <a:t>3. Dataset </a:t>
            </a:r>
            <a:r>
              <a:rPr lang="en-GB" sz="2400" b="1" dirty="0" smtClean="0"/>
              <a:t>Description</a:t>
            </a:r>
          </a:p>
          <a:p>
            <a:r>
              <a:rPr lang="en-GB" sz="2400" b="1" dirty="0"/>
              <a:t>4. Data </a:t>
            </a:r>
            <a:r>
              <a:rPr lang="en-GB" sz="2400" b="1" dirty="0" smtClean="0"/>
              <a:t>Visualization</a:t>
            </a:r>
          </a:p>
          <a:p>
            <a:r>
              <a:rPr lang="en-GB" sz="2400" b="1" dirty="0"/>
              <a:t>5. Data </a:t>
            </a:r>
            <a:r>
              <a:rPr lang="en-GB" sz="2400" b="1" dirty="0" smtClean="0"/>
              <a:t>Pre-processing</a:t>
            </a:r>
          </a:p>
          <a:p>
            <a:r>
              <a:rPr lang="en-GB" sz="2400" b="1" dirty="0"/>
              <a:t>6. Tokenization and Embedding </a:t>
            </a:r>
            <a:r>
              <a:rPr lang="en-GB" sz="2400" b="1" dirty="0" smtClean="0"/>
              <a:t>Techniques</a:t>
            </a:r>
          </a:p>
          <a:p>
            <a:r>
              <a:rPr lang="en-GB" sz="2400" b="1" dirty="0"/>
              <a:t>7. </a:t>
            </a:r>
            <a:r>
              <a:rPr lang="en-GB" sz="2400" b="1" dirty="0" smtClean="0"/>
              <a:t>Modelling</a:t>
            </a:r>
          </a:p>
          <a:p>
            <a:r>
              <a:rPr lang="en-GB" sz="2400" b="1" dirty="0"/>
              <a:t>8. Evaluation metrics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92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Business Problem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29" y="2211977"/>
            <a:ext cx="8915400" cy="3777622"/>
          </a:xfrm>
        </p:spPr>
        <p:txBody>
          <a:bodyPr/>
          <a:lstStyle/>
          <a:p>
            <a:pPr algn="just" fontAlgn="base"/>
            <a:r>
              <a:rPr lang="en-IN" dirty="0"/>
              <a:t>The proliferation of online platforms has provided a space for people to connect, share ideas, and engage in discussions. </a:t>
            </a:r>
            <a:r>
              <a:rPr lang="en-US" dirty="0"/>
              <a:t>​</a:t>
            </a:r>
          </a:p>
          <a:p>
            <a:pPr marL="0" indent="0" algn="just" fontAlgn="base">
              <a:buNone/>
            </a:pPr>
            <a:endParaRPr lang="en-IN" dirty="0"/>
          </a:p>
          <a:p>
            <a:pPr algn="just" fontAlgn="base"/>
            <a:r>
              <a:rPr lang="en-IN" dirty="0"/>
              <a:t>However, it has also led to the spread of hate speech, which can have serious social and psychological consequences. </a:t>
            </a:r>
            <a:r>
              <a:rPr lang="en-US" dirty="0"/>
              <a:t>​</a:t>
            </a:r>
          </a:p>
          <a:p>
            <a:pPr marL="0" indent="0" algn="just" fontAlgn="base">
              <a:buNone/>
            </a:pPr>
            <a:r>
              <a:rPr lang="en-IN" dirty="0"/>
              <a:t>​</a:t>
            </a:r>
          </a:p>
          <a:p>
            <a:pPr algn="just" fontAlgn="base"/>
            <a:r>
              <a:rPr lang="en-IN" dirty="0"/>
              <a:t>This project aims to develop a deep learning model capable of detecting and classifying hate speech in textual content – comments from social media platforms. 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6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556" y="1905000"/>
            <a:ext cx="9641387" cy="4619896"/>
          </a:xfrm>
        </p:spPr>
        <p:txBody>
          <a:bodyPr>
            <a:normAutofit fontScale="55000" lnSpcReduction="20000"/>
          </a:bodyPr>
          <a:lstStyle/>
          <a:p>
            <a:pPr algn="just" fontAlgn="base"/>
            <a:r>
              <a:rPr lang="en-IN" sz="3200" dirty="0"/>
              <a:t>To address the challenge of detecting hate speech on social media platforms, we developed a deep learning model capable of classifying comments into hate speech and non-hate speech categories. This model aids social media platforms in efficiently identifying and managing harmful content, ensuring that community guidelines are maintained and creating a safer online environment for users</a:t>
            </a:r>
            <a:r>
              <a:rPr lang="en-IN" sz="3200" dirty="0" smtClean="0"/>
              <a:t>.</a:t>
            </a:r>
          </a:p>
          <a:p>
            <a:pPr marL="0" indent="0" algn="just" fontAlgn="base">
              <a:buNone/>
            </a:pPr>
            <a:r>
              <a:rPr lang="en-IN" sz="3200" dirty="0"/>
              <a:t> ​</a:t>
            </a:r>
          </a:p>
          <a:p>
            <a:pPr algn="just" fontAlgn="base"/>
            <a:r>
              <a:rPr lang="en-IN" sz="3200" b="1" dirty="0"/>
              <a:t>Develop a dataset</a:t>
            </a:r>
            <a:r>
              <a:rPr lang="en-IN" sz="3200" dirty="0"/>
              <a:t>: Curate a dataset consisting of text samples labelled as hate speech or not.</a:t>
            </a:r>
            <a:r>
              <a:rPr lang="en-US" sz="3200" dirty="0"/>
              <a:t>​</a:t>
            </a:r>
          </a:p>
          <a:p>
            <a:pPr algn="just" fontAlgn="base"/>
            <a:r>
              <a:rPr lang="en-IN" sz="3200" b="1" dirty="0"/>
              <a:t>Pre-process data</a:t>
            </a:r>
            <a:r>
              <a:rPr lang="en-IN" sz="3200" dirty="0"/>
              <a:t>: Clean and pre-process the text data to make it suitable for training a deep learning model.</a:t>
            </a:r>
            <a:r>
              <a:rPr lang="en-US" sz="3200" dirty="0"/>
              <a:t>​</a:t>
            </a:r>
          </a:p>
          <a:p>
            <a:pPr algn="just" fontAlgn="base"/>
            <a:r>
              <a:rPr lang="en-IN" sz="3200" b="1" dirty="0"/>
              <a:t>Build a deep learning model</a:t>
            </a:r>
            <a:r>
              <a:rPr lang="en-IN" sz="3200" dirty="0"/>
              <a:t>: Design and train a deep learning model to detect and classify hate speech.</a:t>
            </a:r>
            <a:r>
              <a:rPr lang="en-US" sz="3200" dirty="0"/>
              <a:t>​</a:t>
            </a:r>
          </a:p>
          <a:p>
            <a:pPr algn="just" fontAlgn="base"/>
            <a:r>
              <a:rPr lang="en-IN" sz="3200" b="1" dirty="0"/>
              <a:t>Evaluate the model</a:t>
            </a:r>
            <a:r>
              <a:rPr lang="en-IN" sz="3200" dirty="0"/>
              <a:t>: Assess the performance of the model using standard metrics.</a:t>
            </a:r>
            <a:r>
              <a:rPr lang="en-US" sz="3200" dirty="0"/>
              <a:t>​</a:t>
            </a:r>
          </a:p>
          <a:p>
            <a:pPr algn="just" fontAlgn="base"/>
            <a:r>
              <a:rPr lang="en-IN" sz="3200" b="1" dirty="0"/>
              <a:t>Deploy the model</a:t>
            </a:r>
            <a:r>
              <a:rPr lang="en-IN" sz="3200" dirty="0"/>
              <a:t>: Create a system that can be integrated into online platforms for real-time hate speech detection</a:t>
            </a:r>
            <a:r>
              <a:rPr lang="en-IN" dirty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4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955" y="1728652"/>
            <a:ext cx="8915400" cy="512934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Social media platforms frequently spread hate speech through textual content. Our dataset, sourced from the Hate Speech Curated Dataset on </a:t>
            </a:r>
            <a:r>
              <a:rPr lang="en-IN" dirty="0" err="1"/>
              <a:t>Kaggle</a:t>
            </a:r>
            <a:r>
              <a:rPr lang="en-IN" dirty="0"/>
              <a:t> is minimized and so includes 10,000 entries with an equal ratio of hate speech and non-hate speech comments. This balanced dataset contains text comments and labels indicating whether each comment is hate speech.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The Content column contains the input text and the Label column contains the input label 0 and 1.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“0″ means non-hateful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“1″ means hateful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link: </a:t>
            </a:r>
            <a:r>
              <a:rPr lang="en-IN" u="sng" dirty="0">
                <a:hlinkClick r:id="rId2"/>
              </a:rPr>
              <a:t>https://</a:t>
            </a:r>
            <a:r>
              <a:rPr lang="en-IN" u="sng" dirty="0" smtClean="0">
                <a:hlinkClick r:id="rId2"/>
              </a:rPr>
              <a:t>www.kaggle.com/datasets/waalbannyantudre/hate-speech-detection-curated-dataset</a:t>
            </a:r>
            <a:endParaRPr lang="en-IN" u="sng" dirty="0" smtClean="0"/>
          </a:p>
          <a:p>
            <a:pPr fontAlgn="base"/>
            <a:endParaRPr lang="en-IN" u="sng" dirty="0" smtClean="0"/>
          </a:p>
          <a:p>
            <a:pPr fontAlgn="base"/>
            <a:endParaRPr lang="en-US" u="sng" dirty="0"/>
          </a:p>
          <a:p>
            <a:pPr fontAlgn="base"/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9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 data distribution is quite balanced, with half of the dataset labelled as hate speech and the other half as non-hate speech.​</a:t>
            </a:r>
          </a:p>
          <a:p>
            <a:pPr fontAlgn="base"/>
            <a:r>
              <a:rPr lang="en-IN" dirty="0"/>
              <a:t>The entire dataset contains approximately 10,000 rows, with about 5,000 labelled as 1 (hate speech) and 5,000 labelled as 0 (non-hate speech).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87" y="3645488"/>
            <a:ext cx="4526416" cy="28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 </a:t>
            </a:r>
            <a:r>
              <a:rPr lang="en-IN" dirty="0" smtClean="0"/>
              <a:t>Pre-processing </a:t>
            </a:r>
            <a:r>
              <a:rPr lang="en-IN" dirty="0"/>
              <a:t>Involves various data cleaning steps and EDA for getting insights about the quality of the data.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Removing punctuations​</a:t>
            </a:r>
          </a:p>
          <a:p>
            <a:pPr fontAlgn="base"/>
            <a:r>
              <a:rPr lang="en-IN" dirty="0"/>
              <a:t>Removing common </a:t>
            </a:r>
            <a:r>
              <a:rPr lang="en-IN" dirty="0" smtClean="0"/>
              <a:t>Stop words​</a:t>
            </a:r>
            <a:endParaRPr lang="en-IN" dirty="0"/>
          </a:p>
          <a:p>
            <a:pPr fontAlgn="base"/>
            <a:r>
              <a:rPr lang="en-IN" dirty="0"/>
              <a:t>Tokenization &amp; Lemmatization​</a:t>
            </a:r>
          </a:p>
          <a:p>
            <a:pPr fontAlgn="base"/>
            <a:r>
              <a:rPr lang="en-IN" dirty="0"/>
              <a:t>Reassembling tokens​</a:t>
            </a:r>
          </a:p>
          <a:p>
            <a:pPr fontAlgn="base"/>
            <a:r>
              <a:rPr lang="en-IN" dirty="0"/>
              <a:t>Removing special characters and </a:t>
            </a:r>
            <a:r>
              <a:rPr lang="en-IN" dirty="0" err="1"/>
              <a:t>emojis</a:t>
            </a:r>
            <a:r>
              <a:rPr lang="en-IN" dirty="0"/>
              <a:t>​</a:t>
            </a:r>
          </a:p>
          <a:p>
            <a:pPr fontAlgn="base"/>
            <a:r>
              <a:rPr lang="en-IN" dirty="0"/>
              <a:t>Removing URLs​</a:t>
            </a:r>
          </a:p>
          <a:p>
            <a:pPr fontAlgn="base"/>
            <a:r>
              <a:rPr lang="en-IN" dirty="0"/>
              <a:t>Creating a feature for text length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8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Tokenization and Embedding 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13" y="1905000"/>
            <a:ext cx="9732827" cy="4953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b="1" dirty="0"/>
              <a:t>Tokenization Technique:</a:t>
            </a:r>
            <a:r>
              <a:rPr lang="en-US" dirty="0" smtClean="0"/>
              <a:t>​</a:t>
            </a:r>
            <a:r>
              <a:rPr lang="en-IN" dirty="0" smtClean="0"/>
              <a:t>​</a:t>
            </a:r>
            <a:endParaRPr lang="en-IN" dirty="0"/>
          </a:p>
          <a:p>
            <a:pPr fontAlgn="base"/>
            <a:r>
              <a:rPr lang="en-IN" dirty="0"/>
              <a:t>By comparing various tokenization techniques, we determined that word tokenization would work best for our model.​</a:t>
            </a:r>
          </a:p>
          <a:p>
            <a:pPr fontAlgn="base"/>
            <a:r>
              <a:rPr lang="en-IN" b="1" dirty="0"/>
              <a:t>Word Tokenization:</a:t>
            </a:r>
            <a:r>
              <a:rPr lang="en-IN" dirty="0"/>
              <a:t> Common for languages with clear separation (e.g., English).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Thus, we used word tokenization for our model building.​</a:t>
            </a:r>
          </a:p>
          <a:p>
            <a:pPr marL="0" indent="0" fontAlgn="base">
              <a:buNone/>
            </a:pPr>
            <a:r>
              <a:rPr lang="en-IN" dirty="0"/>
              <a:t>​</a:t>
            </a:r>
          </a:p>
          <a:p>
            <a:pPr marL="0" indent="0" fontAlgn="base">
              <a:buNone/>
            </a:pPr>
            <a:r>
              <a:rPr lang="en-IN" b="1" dirty="0"/>
              <a:t>Embedding techniques:</a:t>
            </a:r>
            <a:r>
              <a:rPr lang="en-US" b="1" dirty="0" smtClean="0"/>
              <a:t>​</a:t>
            </a:r>
            <a:r>
              <a:rPr lang="en-IN" b="1" dirty="0" smtClean="0"/>
              <a:t>​</a:t>
            </a:r>
            <a:endParaRPr lang="en-IN" b="1" dirty="0"/>
          </a:p>
          <a:p>
            <a:pPr fontAlgn="base"/>
            <a:r>
              <a:rPr lang="en-IN" dirty="0"/>
              <a:t>We tried various word embedding techniques such as word embedding, one-hot embedding, TF-IDF, Word2Vec, </a:t>
            </a:r>
            <a:r>
              <a:rPr lang="en-IN" dirty="0" err="1"/>
              <a:t>GloVe</a:t>
            </a:r>
            <a:r>
              <a:rPr lang="en-IN" dirty="0"/>
              <a:t>, and advanced pre-trained models like BERT and </a:t>
            </a:r>
            <a:r>
              <a:rPr lang="en-IN" dirty="0" err="1"/>
              <a:t>RoBERTa</a:t>
            </a:r>
            <a:r>
              <a:rPr lang="en-IN" dirty="0"/>
              <a:t>.​</a:t>
            </a:r>
          </a:p>
          <a:p>
            <a:pPr fontAlgn="base"/>
            <a:r>
              <a:rPr lang="en-IN" dirty="0"/>
              <a:t>The pre-trained models were computationally heavy and provided similar results to TF-IDF.​</a:t>
            </a:r>
          </a:p>
          <a:p>
            <a:pPr fontAlgn="base"/>
            <a:r>
              <a:rPr lang="en-IN" dirty="0"/>
              <a:t>Among all the techniques, TF-IDF was the best performing 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8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b="1" dirty="0"/>
              <a:t>Machine Learning Model:</a:t>
            </a:r>
            <a:r>
              <a:rPr lang="en-US" dirty="0"/>
              <a:t>​</a:t>
            </a:r>
          </a:p>
          <a:p>
            <a:pPr algn="just" fontAlgn="base"/>
            <a:r>
              <a:rPr lang="en-IN" dirty="0"/>
              <a:t>We tried TF-IDF embedding and used it to train various machine learning models such as Random Forest, Logistic Regression, SVM, and Naive Bayes Classifier.​</a:t>
            </a:r>
          </a:p>
          <a:p>
            <a:pPr algn="just" fontAlgn="base"/>
            <a:r>
              <a:rPr lang="en-IN" dirty="0"/>
              <a:t>We compared their evaluation metrics and found that the SVM model was the best performing one.​</a:t>
            </a:r>
          </a:p>
          <a:p>
            <a:pPr algn="just" fontAlgn="base"/>
            <a:r>
              <a:rPr lang="en-IN" dirty="0"/>
              <a:t>To optimize its performance, we performed </a:t>
            </a:r>
            <a:r>
              <a:rPr lang="en-IN" dirty="0" err="1"/>
              <a:t>hyperparameter</a:t>
            </a:r>
            <a:r>
              <a:rPr lang="en-IN" dirty="0"/>
              <a:t> tuning on the SVM model to achieve the best possible score for the metrics.</a:t>
            </a:r>
            <a:r>
              <a:rPr lang="en-IN" dirty="0" smtClean="0"/>
              <a:t>​​</a:t>
            </a:r>
            <a:endParaRPr lang="en-IN" dirty="0"/>
          </a:p>
          <a:p>
            <a:pPr algn="just" fontAlgn="base"/>
            <a:r>
              <a:rPr lang="en-GB" dirty="0"/>
              <a:t>Support Vector Machine (SVM): It is a supervised machine learning algorithm used for classification and regression tasks. It works by finding the optimal hyperplane that maximally separates the classes in the feature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7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636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Hate Speech detection in the Comments of Social Media</vt:lpstr>
      <vt:lpstr>Contents</vt:lpstr>
      <vt:lpstr>Business Problem</vt:lpstr>
      <vt:lpstr>Solution</vt:lpstr>
      <vt:lpstr>Dataset Description</vt:lpstr>
      <vt:lpstr>Data Visualization</vt:lpstr>
      <vt:lpstr>Data Preprocessing </vt:lpstr>
      <vt:lpstr>Tokenization and Embedding Techniques</vt:lpstr>
      <vt:lpstr>Modeling</vt:lpstr>
      <vt:lpstr>Deep Learning Model</vt:lpstr>
      <vt:lpstr>Evaluation Metrics</vt:lpstr>
      <vt:lpstr> Deep Learning Model Evaluation Metrics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detection in the Comments of Social Media</dc:title>
  <dc:creator>hp</dc:creator>
  <cp:lastModifiedBy>hp</cp:lastModifiedBy>
  <cp:revision>4</cp:revision>
  <dcterms:created xsi:type="dcterms:W3CDTF">2024-07-17T15:16:12Z</dcterms:created>
  <dcterms:modified xsi:type="dcterms:W3CDTF">2024-07-17T16:41:23Z</dcterms:modified>
</cp:coreProperties>
</file>