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Classic Bold" charset="1" panose="00000800000000000000"/>
      <p:regular r:id="rId19"/>
    </p:embeddedFont>
    <p:embeddedFont>
      <p:font typeface="Montserrat Classic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64525"/>
            <a:ext cx="8544752" cy="106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HATESPEECH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78010"/>
            <a:ext cx="8544752" cy="106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8000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21800"/>
            <a:ext cx="5909681" cy="101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GROUP 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959725"/>
            <a:ext cx="485187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Shreyansh Kahate</a:t>
            </a:r>
          </a:p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Nikitha S</a:t>
            </a:r>
          </a:p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Madhuri 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624037"/>
            <a:ext cx="9702596" cy="79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6000">
                <a:solidFill>
                  <a:srgbClr val="61959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 YOUTUBE COMMENTS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450448" y="-6110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09472"/>
            <a:ext cx="8949221" cy="602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Deep Learning Model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tried to build different deep learning models using LSTM, Bidirectional LSTM, CNN, and their various combinations.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compared their performance metrics to determine the best model.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also experimented with different optimizers and activation functions.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best deep learning model chosen through this experimentation is shown.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905814">
            <a:off x="-6626595" y="7720893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37993" y="2017164"/>
            <a:ext cx="7427087" cy="5706015"/>
          </a:xfrm>
          <a:custGeom>
            <a:avLst/>
            <a:gdLst/>
            <a:ahLst/>
            <a:cxnLst/>
            <a:rect r="r" b="b" t="t" l="l"/>
            <a:pathLst>
              <a:path h="5706015" w="7427087">
                <a:moveTo>
                  <a:pt x="0" y="0"/>
                </a:moveTo>
                <a:lnTo>
                  <a:pt x="7427088" y="0"/>
                </a:lnTo>
                <a:lnTo>
                  <a:pt x="7427088" y="5706015"/>
                </a:lnTo>
                <a:lnTo>
                  <a:pt x="0" y="57060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3994" y="1953724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6044" y="4779036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8171" y="1413972"/>
            <a:ext cx="9955823" cy="182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EVALUATION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63604"/>
            <a:ext cx="6299387" cy="350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Metrics used: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Accuracy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Precision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Recall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F1 Score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AUC-ROC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28094" y="7604348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51472" y="7547198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Recall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51472" y="8074249"/>
            <a:ext cx="7434019" cy="19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2" indent="-215901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Measures the proportion of true positive predictions among all actual positive instances.</a:t>
            </a:r>
          </a:p>
          <a:p>
            <a:pPr algn="just" marL="431802" indent="-215901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Indicates how well the model captures positive instances.</a:t>
            </a:r>
          </a:p>
          <a:p>
            <a:pPr algn="l">
              <a:lnSpc>
                <a:spcPts val="3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007372" y="1896574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Accuracy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07372" y="2423625"/>
            <a:ext cx="5073798" cy="1584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Measures the overall correctness of the model by calculating the ratio of correctly predicted instances to the total instances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29422" y="4721886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F1 Score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29422" y="5245762"/>
            <a:ext cx="6795720" cy="19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harmonic mean of precision and recall.</a:t>
            </a:r>
          </a:p>
          <a:p>
            <a:pPr algn="l" marL="431802" indent="-215901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Provides a single metric that balances precision and recall, especially useful for imbalanced datasets.</a:t>
            </a:r>
          </a:p>
          <a:p>
            <a:pPr algn="l">
              <a:lnSpc>
                <a:spcPts val="3200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66837" y="5328696"/>
            <a:ext cx="5354326" cy="3841729"/>
          </a:xfrm>
          <a:custGeom>
            <a:avLst/>
            <a:gdLst/>
            <a:ahLst/>
            <a:cxnLst/>
            <a:rect r="r" b="b" t="t" l="l"/>
            <a:pathLst>
              <a:path h="3841729" w="5354326">
                <a:moveTo>
                  <a:pt x="0" y="0"/>
                </a:moveTo>
                <a:lnTo>
                  <a:pt x="5354326" y="0"/>
                </a:lnTo>
                <a:lnTo>
                  <a:pt x="5354326" y="3841729"/>
                </a:lnTo>
                <a:lnTo>
                  <a:pt x="0" y="384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76033" y="3515855"/>
            <a:ext cx="6911967" cy="5654570"/>
          </a:xfrm>
          <a:custGeom>
            <a:avLst/>
            <a:gdLst/>
            <a:ahLst/>
            <a:cxnLst/>
            <a:rect r="r" b="b" t="t" l="l"/>
            <a:pathLst>
              <a:path h="5654570" w="6911967">
                <a:moveTo>
                  <a:pt x="0" y="0"/>
                </a:moveTo>
                <a:lnTo>
                  <a:pt x="6911967" y="0"/>
                </a:lnTo>
                <a:lnTo>
                  <a:pt x="6911967" y="5654570"/>
                </a:lnTo>
                <a:lnTo>
                  <a:pt x="0" y="56545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4054052"/>
          <a:ext cx="5248817" cy="5116373"/>
        </p:xfrm>
        <a:graphic>
          <a:graphicData uri="http://schemas.openxmlformats.org/drawingml/2006/table">
            <a:tbl>
              <a:tblPr/>
              <a:tblGrid>
                <a:gridCol w="1877224"/>
                <a:gridCol w="3371593"/>
              </a:tblGrid>
              <a:tr h="7677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06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06A"/>
                    </a:solidFill>
                  </a:tcPr>
                </a:tc>
              </a:tr>
              <a:tr h="1084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0.77604726100966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</a:tr>
              <a:tr h="10954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0.78928751894896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</a:tr>
              <a:tr h="1084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0.74310180780209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</a:tr>
              <a:tr h="1084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0.84159482758620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0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834828"/>
            <a:ext cx="17259300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BEST MODEL EVALUATION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8323" y="1982477"/>
            <a:ext cx="13116630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61959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DEEP LEARNING MODEL EVALUATION METRICS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337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014315"/>
            <a:ext cx="4794862" cy="124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Shreyansh Kahate</a:t>
            </a:r>
          </a:p>
          <a:p>
            <a:pPr algn="l"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Nikitha S</a:t>
            </a:r>
          </a:p>
          <a:p>
            <a:pPr algn="l"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Madhuri 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71575"/>
            <a:ext cx="8414808" cy="106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609" y="2919916"/>
            <a:ext cx="982593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Business Problem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Solution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Dataset Description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Visualization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Preprocessing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Tokenization and Embedding Techniques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Modeling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99">
                <a:solidFill>
                  <a:srgbClr val="0830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Evaluation metrics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5895" y="1701759"/>
            <a:ext cx="12230230" cy="9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PROBLEM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335510"/>
            <a:ext cx="15713858" cy="58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proliferation of online platforms has provided a space for people to connect, share ideas, and engage in discussions. </a:t>
            </a:r>
          </a:p>
          <a:p>
            <a:pPr algn="l">
              <a:lnSpc>
                <a:spcPts val="4799"/>
              </a:lnSpc>
            </a:pPr>
          </a:p>
          <a:p>
            <a:pPr algn="l" marL="647697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However, it has also led to the spread of hate speech, which can have serious social and psychological consequences. </a:t>
            </a:r>
          </a:p>
          <a:p>
            <a:pPr algn="l">
              <a:lnSpc>
                <a:spcPts val="4799"/>
              </a:lnSpc>
            </a:pPr>
          </a:p>
          <a:p>
            <a:pPr algn="l" marL="647697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project aims to develop a deep learning model capable of detecting and classifying hate speech in textual content – comments from social media platforms. </a:t>
            </a: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0387610" y="2701639"/>
            <a:ext cx="8253033" cy="6707465"/>
          </a:xfrm>
          <a:custGeom>
            <a:avLst/>
            <a:gdLst/>
            <a:ahLst/>
            <a:cxnLst/>
            <a:rect r="r" b="b" t="t" l="l"/>
            <a:pathLst>
              <a:path h="6707465" w="8253033">
                <a:moveTo>
                  <a:pt x="0" y="0"/>
                </a:moveTo>
                <a:lnTo>
                  <a:pt x="8253034" y="0"/>
                </a:lnTo>
                <a:lnTo>
                  <a:pt x="8253034" y="6707465"/>
                </a:lnTo>
                <a:lnTo>
                  <a:pt x="0" y="6707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13997"/>
            <a:ext cx="11339643" cy="9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94671"/>
            <a:ext cx="9173505" cy="552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Development of a deep learning model to detect hate speech in YouTube comments.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model aids social media platforms in efficiently identifying and managing harmful content, ensuring that community guidelines are maintained and creating a safer online environment for users. 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Benefits include improved content moderation, better user experience, and enhanced brand reputation.</a:t>
            </a:r>
          </a:p>
          <a:p>
            <a:pPr algn="l">
              <a:lnSpc>
                <a:spcPts val="399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664423" y="4108005"/>
            <a:ext cx="5594877" cy="3364631"/>
            <a:chOff x="0" y="0"/>
            <a:chExt cx="7459835" cy="448617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7322" t="0" r="9534" b="0"/>
            <a:stretch>
              <a:fillRect/>
            </a:stretch>
          </p:blipFill>
          <p:spPr>
            <a:xfrm flipH="false" flipV="false">
              <a:off x="0" y="0"/>
              <a:ext cx="7459835" cy="4486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52525"/>
            <a:ext cx="9327559" cy="182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22626"/>
            <a:ext cx="11827144" cy="603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Dataset is sourced from Kaggle.</a:t>
            </a:r>
          </a:p>
          <a:p>
            <a:pPr algn="l" marL="539753" indent="-269876" lvl="1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Columns: Content, Label, Content_int, IsHatepeech.</a:t>
            </a:r>
          </a:p>
          <a:p>
            <a:pPr algn="l" marL="539753" indent="-269876" lvl="1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Content column contains the input text and the Label column contains the input label 0 and 1.</a:t>
            </a: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“0” - non-hateful</a:t>
            </a: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</a:t>
            </a: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“1” - hateful</a:t>
            </a:r>
          </a:p>
          <a:p>
            <a:pPr algn="l">
              <a:lnSpc>
                <a:spcPts val="4000"/>
              </a:lnSpc>
            </a:pP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Examples:</a:t>
            </a:r>
          </a:p>
          <a:p>
            <a:pPr algn="l" marL="539753" indent="-269876" lvl="1">
              <a:lnSpc>
                <a:spcPts val="4000"/>
              </a:lnSpc>
              <a:buAutoNum type="arabicPeriod" startAt="1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"You are an idiot" - IsHatespeech: 1</a:t>
            </a:r>
          </a:p>
          <a:p>
            <a:pPr algn="l" marL="539753" indent="-269876" lvl="1">
              <a:lnSpc>
                <a:spcPts val="4000"/>
              </a:lnSpc>
              <a:buAutoNum type="arabicPeriod" startAt="1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"I love this video!" - IsHatespeech: 0</a:t>
            </a:r>
          </a:p>
          <a:p>
            <a:pPr algn="l" marL="539753" indent="-269876" lvl="1">
              <a:lnSpc>
                <a:spcPts val="4000"/>
              </a:lnSpc>
              <a:buAutoNum type="arabicPeriod" startAt="1"/>
            </a:pPr>
            <a:r>
              <a:rPr lang="en-US" sz="2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"This is the worst" - IsHatespeech: 1</a:t>
            </a:r>
          </a:p>
          <a:p>
            <a:pPr algn="l">
              <a:lnSpc>
                <a:spcPts val="4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2273" y="3009265"/>
            <a:ext cx="8366174" cy="5335271"/>
          </a:xfrm>
          <a:custGeom>
            <a:avLst/>
            <a:gdLst/>
            <a:ahLst/>
            <a:cxnLst/>
            <a:rect r="r" b="b" t="t" l="l"/>
            <a:pathLst>
              <a:path h="5335271" w="8366174">
                <a:moveTo>
                  <a:pt x="0" y="0"/>
                </a:moveTo>
                <a:lnTo>
                  <a:pt x="8366174" y="0"/>
                </a:lnTo>
                <a:lnTo>
                  <a:pt x="8366174" y="5335270"/>
                </a:lnTo>
                <a:lnTo>
                  <a:pt x="0" y="53352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8604" y="964784"/>
            <a:ext cx="11472704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VISUALIZATION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85440"/>
            <a:ext cx="8477766" cy="606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data distribution is quite balanced, with half of the dataset labelled as hate speech and the other half as non-hate speech.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entire dataset contains approximately 10,000 rows, with about 5,000 labelled as 1 (hate speech) and 5,000 labelled as 0 (non-hate speech).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2391679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249767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2089374"/>
            <a:ext cx="4906787" cy="11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Remove unnecessary elements such as punctuation, special characters, and URLs from the text data.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810880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916879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4308624"/>
            <a:ext cx="4906787" cy="1584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Split sentences into individual words (tokens) and remove common words (stopwords) that do not contribute to the meaning of the text.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23008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336080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6927776"/>
            <a:ext cx="4906787" cy="11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Convert words to their base or root form (lemmas) and normalize them to maintain consistency in the dataset.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31284"/>
            <a:ext cx="8936374" cy="182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PREPROCESSING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83646"/>
            <a:ext cx="6543675" cy="451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Removing punctuations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Removing common stopwords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Tokenization &amp; </a:t>
            </a: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Lemmatization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Reassembling tokens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Removing special characters and emojis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Removing URLs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Creating a feature for text length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08728">
            <a:off x="6535445" y="-4824287"/>
            <a:ext cx="15887340" cy="15887340"/>
          </a:xfrm>
          <a:custGeom>
            <a:avLst/>
            <a:gdLst/>
            <a:ahLst/>
            <a:cxnLst/>
            <a:rect r="r" b="b" t="t" l="l"/>
            <a:pathLst>
              <a:path h="15887340" w="15887340">
                <a:moveTo>
                  <a:pt x="0" y="0"/>
                </a:moveTo>
                <a:lnTo>
                  <a:pt x="15887340" y="0"/>
                </a:lnTo>
                <a:lnTo>
                  <a:pt x="15887340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8401">
            <a:off x="15297701" y="384797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33766"/>
            <a:ext cx="15871996" cy="804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Tokenization Techniques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comparing various tokenization techniques, we determined that word tokenization would work best for our model.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Word Tokenization: Common for languages with clear separation (e.g., English).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Thus, we used word tokenization for our model building.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Embedding Techniques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tried various word embedding techniques such as word embedding, one-hot embedding, TF-IDF, Word2Vec, GloVe, and advanced pre-trained models like BERT and RoBERTa.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pre-trained models were computationally heavy and provided similar results to TF-IDF.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Among all the techniques, TF-IDF was the best performing one.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1082301">
            <a:off x="-5072607" y="6650746"/>
            <a:ext cx="11928886" cy="8231043"/>
          </a:xfrm>
          <a:custGeom>
            <a:avLst/>
            <a:gdLst/>
            <a:ahLst/>
            <a:cxnLst/>
            <a:rect r="r" b="b" t="t" l="l"/>
            <a:pathLst>
              <a:path h="8231043" w="11928886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52525"/>
            <a:ext cx="15871996" cy="9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TOKENIZATION AND EMBEDDING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450448" y="-6110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96554"/>
            <a:ext cx="16413630" cy="743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Machine Learning Model: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tried TF-IDF embedding and used it to train various machine learning models such as Random Forest, Logistic Regression, SVM, and Naive Bayes Classifier.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compared their evaluation metrics and found that the SVM model was the best performing one.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optimize its performance, we performed hyperparameter tuning on the SVM model to achieve the best possible score for the metrics.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Support Vector Machine (SVM): </a:t>
            </a:r>
          </a:p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It is a supervised machine learning algorithm used for classification and regression tasks. It works by finding the optimal hyperplane that maximally separates the classes in the feature space.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Findings: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SVM with TF-IDF embeddings provided the best performance.</a:t>
            </a:r>
          </a:p>
          <a:p>
            <a:pPr algn="l">
              <a:lnSpc>
                <a:spcPts val="3200"/>
              </a:lnSpc>
            </a:pP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905814">
            <a:off x="-6626595" y="7720893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5779"/>
            <a:ext cx="14259564" cy="9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DAGLNxGyasA</dc:identifier>
  <dcterms:modified xsi:type="dcterms:W3CDTF">2011-08-01T06:04:30Z</dcterms:modified>
  <cp:revision>1</cp:revision>
  <dc:title>Copy of HateSpeech</dc:title>
</cp:coreProperties>
</file>