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9" r:id="rId5"/>
    <p:sldId id="262" r:id="rId6"/>
    <p:sldId id="258" r:id="rId7"/>
    <p:sldId id="268" r:id="rId9"/>
    <p:sldId id="269" r:id="rId10"/>
    <p:sldId id="270" r:id="rId11"/>
    <p:sldId id="271" r:id="rId12"/>
    <p:sldId id="272" r:id="rId13"/>
    <p:sldId id="273" r:id="rId14"/>
    <p:sldId id="274" r:id="rId15"/>
    <p:sldId id="277" r:id="rId16"/>
    <p:sldId id="276"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Hate Speech Detection in Movie Reviews</a:t>
            </a:r>
            <a:endParaRPr lang="en-US"/>
          </a:p>
        </p:txBody>
      </p:sp>
      <p:sp>
        <p:nvSpPr>
          <p:cNvPr id="3" name="Subtitle 2"/>
          <p:cNvSpPr>
            <a:spLocks noGrp="1"/>
          </p:cNvSpPr>
          <p:nvPr>
            <p:ph type="subTitle" idx="1"/>
          </p:nvPr>
        </p:nvSpPr>
        <p:spPr>
          <a:xfrm>
            <a:off x="8353425" y="4091940"/>
            <a:ext cx="4415790" cy="682625"/>
          </a:xfrm>
        </p:spPr>
        <p:txBody>
          <a:bodyPr/>
          <a:p>
            <a:pPr algn="l"/>
            <a:r>
              <a:rPr lang="en-IN" altLang="en-US">
                <a:solidFill>
                  <a:schemeClr val="tx2">
                    <a:lumMod val="95000"/>
                    <a:lumOff val="5000"/>
                  </a:schemeClr>
                </a:solidFill>
              </a:rPr>
              <a:t>Group 1:</a:t>
            </a:r>
            <a:endParaRPr lang="en-IN" altLang="en-US">
              <a:solidFill>
                <a:schemeClr val="tx2">
                  <a:lumMod val="95000"/>
                  <a:lumOff val="5000"/>
                </a:schemeClr>
              </a:solidFill>
            </a:endParaRPr>
          </a:p>
          <a:p>
            <a:pPr algn="l"/>
            <a:r>
              <a:rPr lang="en-IN" altLang="en-US">
                <a:solidFill>
                  <a:schemeClr val="tx2">
                    <a:lumMod val="95000"/>
                    <a:lumOff val="5000"/>
                  </a:schemeClr>
                </a:solidFill>
              </a:rPr>
              <a:t>B.Veda Prabhas</a:t>
            </a:r>
            <a:endParaRPr lang="en-IN" altLang="en-US">
              <a:solidFill>
                <a:schemeClr val="tx2">
                  <a:lumMod val="95000"/>
                  <a:lumOff val="5000"/>
                </a:schemeClr>
              </a:solidFill>
            </a:endParaRPr>
          </a:p>
          <a:p>
            <a:pPr algn="l"/>
            <a:r>
              <a:rPr lang="en-IN" altLang="en-US">
                <a:solidFill>
                  <a:schemeClr val="tx2">
                    <a:lumMod val="95000"/>
                    <a:lumOff val="5000"/>
                  </a:schemeClr>
                </a:solidFill>
              </a:rPr>
              <a:t>Daniel Suresh</a:t>
            </a:r>
            <a:endParaRPr lang="en-IN" altLang="en-US">
              <a:solidFill>
                <a:schemeClr val="tx2">
                  <a:lumMod val="95000"/>
                  <a:lumOff val="5000"/>
                </a:schemeClr>
              </a:solidFill>
            </a:endParaRPr>
          </a:p>
          <a:p>
            <a:pPr algn="l"/>
            <a:r>
              <a:rPr lang="en-IN" altLang="en-US">
                <a:solidFill>
                  <a:schemeClr val="tx2">
                    <a:lumMod val="95000"/>
                    <a:lumOff val="5000"/>
                  </a:schemeClr>
                </a:solidFill>
              </a:rPr>
              <a:t>Peram Bharathi</a:t>
            </a:r>
            <a:endParaRPr lang="en-IN" altLang="en-US">
              <a:solidFill>
                <a:schemeClr val="tx2">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 Models:</a:t>
            </a:r>
            <a:endParaRPr lang="en-US"/>
          </a:p>
        </p:txBody>
      </p:sp>
      <p:sp>
        <p:nvSpPr>
          <p:cNvPr id="3" name="Content Placeholder 2"/>
          <p:cNvSpPr>
            <a:spLocks noGrp="1"/>
          </p:cNvSpPr>
          <p:nvPr>
            <p:ph idx="1"/>
          </p:nvPr>
        </p:nvSpPr>
        <p:spPr/>
        <p:txBody>
          <a:bodyPr/>
          <a:p>
            <a:r>
              <a:rPr lang="en-US" sz="2200"/>
              <a:t>Random Forest: Robust for high-dimensional data, minimal preprocessing, effective hate speech categorization.</a:t>
            </a:r>
            <a:endParaRPr lang="en-US" sz="2200"/>
          </a:p>
          <a:p>
            <a:r>
              <a:rPr lang="en-US" sz="2200"/>
              <a:t>Support Vector Machines (SVMs): Efficient in delineating complex class boundaries via kernel functions, adept at identifying subtle hate speech patterns.</a:t>
            </a:r>
            <a:endParaRPr lang="en-US" sz="2200"/>
          </a:p>
          <a:p>
            <a:r>
              <a:rPr lang="en-US" sz="2200"/>
              <a:t>Naive Bayes: Simple, quick, handles sparse data well, offers foundational insights into hate speech detection.</a:t>
            </a:r>
            <a:endParaRPr lang="en-US" sz="2200"/>
          </a:p>
          <a:p>
            <a:r>
              <a:rPr lang="en-US" sz="2200"/>
              <a:t>Logistic Regression: Interpretable, reveals feature importance, useful for probabilistic outputs in hate speech classification.</a:t>
            </a:r>
            <a:endParaRPr lang="en-US" sz="2200"/>
          </a:p>
          <a:p>
            <a:r>
              <a:rPr lang="en-US" sz="2200"/>
              <a:t>Decision Tree: Intuitive, captures non-linear relationships, identifies intricate linguistic patterns indicative of hate speech.</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Deep Learning Models:</a:t>
            </a:r>
            <a:endParaRPr lang="en-US"/>
          </a:p>
        </p:txBody>
      </p:sp>
      <p:sp>
        <p:nvSpPr>
          <p:cNvPr id="3" name="Content Placeholder 2"/>
          <p:cNvSpPr>
            <a:spLocks noGrp="1"/>
          </p:cNvSpPr>
          <p:nvPr>
            <p:ph idx="1"/>
          </p:nvPr>
        </p:nvSpPr>
        <p:spPr/>
        <p:txBody>
          <a:bodyPr/>
          <a:p>
            <a:r>
              <a:rPr lang="en-US" sz="2200"/>
              <a:t>LSTM (Long Short-Term Memory): Captures temporal dynamics, adept at identifying nuanced linguistic patterns in hate speech detection.</a:t>
            </a:r>
            <a:endParaRPr lang="en-US" sz="2200"/>
          </a:p>
          <a:p>
            <a:r>
              <a:rPr lang="en-US" sz="2200"/>
              <a:t>Bidirectional LSTM: Enhances LSTM by considering context from both past and future, improves hate speech classification accuracy.</a:t>
            </a:r>
            <a:endParaRPr lang="en-US" sz="2200"/>
          </a:p>
          <a:p>
            <a:r>
              <a:rPr lang="en-US" sz="2200"/>
              <a:t>CNNs (Convolutional Neural Networks): Extracts hierarchical features from text, identifies local and global hate speech patterns effectively.</a:t>
            </a: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Evaluation Metrics:</a:t>
            </a:r>
            <a:endParaRPr lang="en-IN" altLang="en-US"/>
          </a:p>
        </p:txBody>
      </p:sp>
      <p:sp>
        <p:nvSpPr>
          <p:cNvPr id="3" name="Content Placeholder 2"/>
          <p:cNvSpPr>
            <a:spLocks noGrp="1"/>
          </p:cNvSpPr>
          <p:nvPr>
            <p:ph idx="1"/>
          </p:nvPr>
        </p:nvSpPr>
        <p:spPr/>
        <p:txBody>
          <a:bodyPr/>
          <a:p>
            <a:r>
              <a:rPr lang="en-IN" altLang="en-US" sz="2200"/>
              <a:t>We have used the F1 score as an evaluation metric due to its ability to balance precision and recall effectively, ensuring comprehensive evaluation of model performance. </a:t>
            </a:r>
            <a:endParaRPr lang="en-IN" altLang="en-US" sz="2200"/>
          </a:p>
          <a:p>
            <a:r>
              <a:rPr lang="en-IN" altLang="en-US" sz="2200"/>
              <a:t>Precision measures the accuracy of positive predictions, while recall measures the completeness of positive predictions.</a:t>
            </a:r>
            <a:endParaRPr lang="en-IN" altLang="en-US" sz="2200"/>
          </a:p>
          <a:p>
            <a:r>
              <a:rPr lang="en-IN" altLang="en-US" sz="2200"/>
              <a:t>The bidirectional LSTM model achieved an F1 score of 0.9239, highlighting its robustness in capturing contextual dependencies for accurate identification of hate speech.</a:t>
            </a:r>
            <a:endParaRPr lang="en-IN" altLang="en-US" sz="2200"/>
          </a:p>
        </p:txBody>
      </p:sp>
      <p:sp>
        <p:nvSpPr>
          <p:cNvPr id="4" name="Text Box 3"/>
          <p:cNvSpPr txBox="1"/>
          <p:nvPr/>
        </p:nvSpPr>
        <p:spPr>
          <a:xfrm>
            <a:off x="4920615" y="340360"/>
            <a:ext cx="4064000" cy="368300"/>
          </a:xfrm>
          <a:prstGeom prst="rect">
            <a:avLst/>
          </a:prstGeom>
          <a:noFill/>
        </p:spPr>
        <p:txBody>
          <a:bodyPr wrap="squar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Confusion Matrix</a:t>
            </a:r>
            <a:endParaRPr lang="en-IN" altLang="en-US"/>
          </a:p>
        </p:txBody>
      </p:sp>
      <p:pic>
        <p:nvPicPr>
          <p:cNvPr id="4" name="Content Placeholder 3" descr="confusion"/>
          <p:cNvPicPr>
            <a:picLocks noChangeAspect="1"/>
          </p:cNvPicPr>
          <p:nvPr>
            <p:ph idx="1"/>
          </p:nvPr>
        </p:nvPicPr>
        <p:blipFill>
          <a:blip r:embed="rId1"/>
          <a:stretch>
            <a:fillRect/>
          </a:stretch>
        </p:blipFill>
        <p:spPr>
          <a:xfrm>
            <a:off x="2753360" y="1001395"/>
            <a:ext cx="6478905" cy="57238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Classification report</a:t>
            </a:r>
            <a:endParaRPr lang="en-IN" altLang="en-US"/>
          </a:p>
        </p:txBody>
      </p:sp>
      <p:pic>
        <p:nvPicPr>
          <p:cNvPr id="5" name="Content Placeholder 4" descr="Screenshot 2024-07-17 153857"/>
          <p:cNvPicPr>
            <a:picLocks noChangeAspect="1"/>
          </p:cNvPicPr>
          <p:nvPr>
            <p:ph idx="1"/>
          </p:nvPr>
        </p:nvPicPr>
        <p:blipFill>
          <a:blip r:embed="rId1"/>
          <a:stretch>
            <a:fillRect/>
          </a:stretch>
        </p:blipFill>
        <p:spPr>
          <a:xfrm>
            <a:off x="1010920" y="1707515"/>
            <a:ext cx="10412730" cy="4502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pic>
        <p:nvPicPr>
          <p:cNvPr id="4" name="Content Placeholder 3" descr="Screenshot 2024-07-17 153850"/>
          <p:cNvPicPr>
            <a:picLocks noChangeAspect="1"/>
          </p:cNvPicPr>
          <p:nvPr>
            <p:ph idx="1"/>
          </p:nvPr>
        </p:nvPicPr>
        <p:blipFill>
          <a:blip r:embed="rId1"/>
          <a:stretch>
            <a:fillRect/>
          </a:stretch>
        </p:blipFill>
        <p:spPr>
          <a:xfrm>
            <a:off x="1942465" y="1922145"/>
            <a:ext cx="8305800" cy="3457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01390" y="2557145"/>
            <a:ext cx="6753860" cy="1437005"/>
          </a:xfrm>
        </p:spPr>
        <p:txBody>
          <a:bodyPr/>
          <a:p>
            <a:r>
              <a:rPr lang="en-IN" altLang="en-US" sz="6000"/>
              <a:t>THANK YOU</a:t>
            </a:r>
            <a:endParaRPr lang="en-IN"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pPr algn="just"/>
            <a:r>
              <a:rPr sz="2200"/>
              <a:t>Online movie reviews affect the reputations of films, yet widespread hate speech on digital platforms can harm actors, directors, studios, and platforms. Hate speech not only discourages participation but also poses moral and legal questions, affecting user confidence. It's critical to identify and eliminate hate speech from reviews in order to protect consumer satisfaction, maintain legal compliance and preserve reputations.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system:</a:t>
            </a:r>
            <a:endParaRPr lang="en-IN" altLang="en-US"/>
          </a:p>
        </p:txBody>
      </p:sp>
      <p:sp>
        <p:nvSpPr>
          <p:cNvPr id="3" name="Content Placeholder 2"/>
          <p:cNvSpPr>
            <a:spLocks noGrp="1"/>
          </p:cNvSpPr>
          <p:nvPr>
            <p:ph idx="1"/>
          </p:nvPr>
        </p:nvSpPr>
        <p:spPr/>
        <p:txBody>
          <a:bodyPr/>
          <a:p>
            <a:pPr algn="just"/>
            <a:r>
              <a:rPr sz="2200"/>
              <a:t>Th</a:t>
            </a:r>
            <a:r>
              <a:rPr lang="en-IN" sz="2200"/>
              <a:t>is</a:t>
            </a:r>
            <a:r>
              <a:rPr sz="2200"/>
              <a:t> project </a:t>
            </a:r>
            <a:r>
              <a:rPr lang="en-IN" sz="2200"/>
              <a:t>aims </a:t>
            </a:r>
            <a:r>
              <a:rPr sz="2200"/>
              <a:t>detects hate speech in movie reviews using advanced machine learning models.</a:t>
            </a:r>
            <a:endParaRPr sz="2200"/>
          </a:p>
          <a:p>
            <a:pPr algn="just"/>
            <a:r>
              <a:rPr sz="2200"/>
              <a:t>Accurately identifying offensive content enhances user experience, protects the platform's reputation, and ensures compliance with legal standards.</a:t>
            </a:r>
            <a:endParaRPr sz="2200"/>
          </a:p>
          <a:p>
            <a:pPr algn="just"/>
            <a:r>
              <a:rPr sz="2200"/>
              <a:t>By leveraging a high-quality dataset with labeled movie reviews, the models are trained to recognize and filter out hate speech effectively.</a:t>
            </a:r>
            <a:endParaRPr sz="2200"/>
          </a:p>
          <a:p>
            <a:pPr algn="just"/>
            <a:r>
              <a:rPr sz="2200"/>
              <a:t>The project ensures precise detection of hate speech, making online movie reviews safer and more welcoming for all users.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41325" y="401955"/>
            <a:ext cx="4121785" cy="584200"/>
          </a:xfrm>
          <a:prstGeom prst="rect">
            <a:avLst/>
          </a:prstGeom>
          <a:noFill/>
        </p:spPr>
        <p:txBody>
          <a:bodyPr wrap="square" rtlCol="0">
            <a:noAutofit/>
          </a:bodyPr>
          <a:p>
            <a:r>
              <a:rPr lang="en-IN" altLang="en-US" sz="3600"/>
              <a:t>Dataset selected</a:t>
            </a:r>
            <a:endParaRPr lang="en-IN" altLang="en-US" sz="3600"/>
          </a:p>
        </p:txBody>
      </p:sp>
      <p:sp>
        <p:nvSpPr>
          <p:cNvPr id="2" name="Text Box 1"/>
          <p:cNvSpPr txBox="1"/>
          <p:nvPr/>
        </p:nvSpPr>
        <p:spPr>
          <a:xfrm>
            <a:off x="589915" y="1154430"/>
            <a:ext cx="10151110" cy="5595620"/>
          </a:xfrm>
          <a:prstGeom prst="rect">
            <a:avLst/>
          </a:prstGeom>
          <a:noFill/>
        </p:spPr>
        <p:txBody>
          <a:bodyPr wrap="square" rtlCol="0">
            <a:noAutofit/>
          </a:bodyPr>
          <a:p>
            <a:r>
              <a:rPr lang="en-US"/>
              <a:t>We used the Davidson dataset, which includes over 24,000 annotated tweets classified as hate speech, offensive language, or neither, for our hate speech detection project. This well-balanced and carefully labeled dataset helps us develop robust algorithms to accurately identify offensive material in movie reviews.</a:t>
            </a:r>
            <a:endParaRPr lang="en-US"/>
          </a:p>
          <a:p>
            <a:endParaRPr lang="en-US"/>
          </a:p>
          <a:p>
            <a:r>
              <a:rPr lang="en-US"/>
              <a:t>Examples:</a:t>
            </a:r>
            <a:endParaRPr lang="en-US"/>
          </a:p>
          <a:p>
            <a:pPr marL="285750" indent="-285750">
              <a:buFont typeface="Arial" panose="020B0604020202020204" pitchFamily="34" charset="0"/>
              <a:buChar char="•"/>
            </a:pPr>
            <a:r>
              <a:rPr lang="en-US" b="1"/>
              <a:t>Tweet:</a:t>
            </a:r>
            <a:r>
              <a:rPr lang="en-US"/>
              <a:t> "@RTNBA: Drakes new shoes... dudes a fag"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t>
            </a:r>
            <a:r>
              <a:rPr lang="en-US" b="1"/>
              <a:t>Class 0</a:t>
            </a:r>
            <a:r>
              <a:rPr lang="en-IN" altLang="en-US" b="1"/>
              <a:t>:</a:t>
            </a:r>
            <a:r>
              <a:rPr lang="en-US"/>
              <a:t> - Non-offensive and no hate speech</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Tweet: "</a:t>
            </a:r>
            <a:r>
              <a:rPr lang="en-US"/>
              <a:t>&amp; you might not get ya bitch back &amp; thats that"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t>
            </a:r>
            <a:r>
              <a:rPr lang="en-US" b="1"/>
              <a:t>Class 1</a:t>
            </a:r>
            <a:r>
              <a:rPr lang="en-IN" altLang="en-US" b="1"/>
              <a:t>:</a:t>
            </a:r>
            <a:r>
              <a:rPr lang="en-US"/>
              <a:t> - Offensive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Tweet:</a:t>
            </a:r>
            <a:r>
              <a:rPr lang="en-US"/>
              <a:t> ""@OSAY_it_aint_so: &amp;#8220;@IgnoreAllLaws: Fosters home for imaginary trash&amp;L"#8221; WHOA CHIL”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t>
            </a:r>
            <a:r>
              <a:rPr lang="en-US" b="1"/>
              <a:t>Class</a:t>
            </a:r>
            <a:r>
              <a:rPr lang="en-IN" altLang="en-US" b="1"/>
              <a:t> 2: </a:t>
            </a:r>
            <a:r>
              <a:rPr lang="en-US"/>
              <a:t> - Hate speech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Visualization:-</a:t>
            </a:r>
            <a:endParaRPr lang="en-IN" altLang="en-US"/>
          </a:p>
        </p:txBody>
      </p:sp>
      <p:sp>
        <p:nvSpPr>
          <p:cNvPr id="3" name="Content Placeholder 2"/>
          <p:cNvSpPr>
            <a:spLocks noGrp="1"/>
          </p:cNvSpPr>
          <p:nvPr>
            <p:ph idx="1"/>
          </p:nvPr>
        </p:nvSpPr>
        <p:spPr/>
        <p:txBody>
          <a:bodyPr/>
          <a:p>
            <a:r>
              <a:rPr sz="2200"/>
              <a:t>The Davidson dataset categorizes tweets into three classes: non-offensive, offensive, and hate speech.</a:t>
            </a:r>
            <a:endParaRPr sz="2200"/>
          </a:p>
          <a:p>
            <a:r>
              <a:rPr sz="2200"/>
              <a:t>Ensures models are trained on a diverse and representative sample.</a:t>
            </a:r>
            <a:endParaRPr sz="2200"/>
          </a:p>
          <a:p>
            <a:r>
              <a:rPr sz="2200"/>
              <a:t>Helps distinguish between harmless content and offensive or harmful language.</a:t>
            </a:r>
            <a:endParaRPr sz="2200"/>
          </a:p>
          <a:p>
            <a:r>
              <a:rPr lang="en-IN" sz="2200">
                <a:sym typeface="+mn-ea"/>
              </a:rPr>
              <a:t>We have mapped offensive to hate speech to further improve the performance.</a:t>
            </a:r>
            <a:endParaRPr sz="2200"/>
          </a:p>
          <a:p>
            <a:r>
              <a:rPr sz="2200"/>
              <a:t>A pie chart shows the dataset's balance, guiding model training and evaluation strategies effectively.</a:t>
            </a:r>
            <a:endParaRPr sz="2200"/>
          </a:p>
          <a:p>
            <a:endParaRPr lang="en-IN" sz="2200"/>
          </a:p>
        </p:txBody>
      </p:sp>
      <p:graphicFrame>
        <p:nvGraphicFramePr>
          <p:cNvPr id="5" name="Table 4"/>
          <p:cNvGraphicFramePr/>
          <p:nvPr/>
        </p:nvGraphicFramePr>
        <p:xfrm>
          <a:off x="3556000" y="1446213"/>
          <a:ext cx="0" cy="0"/>
        </p:xfrm>
        <a:graphic>
          <a:graphicData uri="http://schemas.openxmlformats.org/drawingml/2006/table">
            <a:tbl>
              <a:tblPr/>
              <a:tblGrid>
                <a:gridCol w="0"/>
                <a:gridCol w="0"/>
              </a:tblGrid>
              <a:tr h="0">
                <a:tc>
                  <a:txBody>
                    <a:bodyPr/>
                    <a:p>
                      <a:pPr indent="0" algn="ctr">
                        <a:buNone/>
                      </a:pPr>
                      <a:r>
                        <a:rPr lang="en-US" sz="1200" b="1">
                          <a:latin typeface="Times New Roman" panose="02020603050405020304" charset="0"/>
                          <a:cs typeface="Times New Roman" panose="02020603050405020304" charset="0"/>
                        </a:rPr>
                        <a:t>Class</a:t>
                      </a:r>
                      <a:endParaRPr lang="en-US" sz="1200" b="1">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lgn="ctr">
                        <a:buNone/>
                      </a:pPr>
                      <a:r>
                        <a:rPr lang="en-US" sz="1200" b="1">
                          <a:latin typeface="Times New Roman" panose="02020603050405020304" charset="0"/>
                          <a:cs typeface="Times New Roman" panose="02020603050405020304" charset="0"/>
                        </a:rPr>
                        <a:t>Count</a:t>
                      </a:r>
                      <a:endParaRPr lang="en-US" sz="1200" b="1">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0">
                <a:tc>
                  <a:txBody>
                    <a:bodyPr/>
                    <a:p>
                      <a:pPr indent="0">
                        <a:buNone/>
                      </a:pPr>
                      <a:r>
                        <a:rPr lang="en-US" sz="1200" b="0">
                          <a:latin typeface="Times New Roman" panose="02020603050405020304" charset="0"/>
                          <a:cs typeface="Times New Roman" panose="02020603050405020304" charset="0"/>
                        </a:rPr>
                        <a:t>Class 0 - Non-Offensive</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12,000</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0">
                <a:tc>
                  <a:txBody>
                    <a:bodyPr/>
                    <a:p>
                      <a:pPr indent="0">
                        <a:buNone/>
                      </a:pPr>
                      <a:r>
                        <a:rPr lang="en-US" sz="1200" b="0">
                          <a:latin typeface="Times New Roman" panose="02020603050405020304" charset="0"/>
                          <a:cs typeface="Times New Roman" panose="02020603050405020304" charset="0"/>
                        </a:rPr>
                        <a:t>Class 1 - Offensive</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7,000</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0">
                <a:tc>
                  <a:txBody>
                    <a:bodyPr/>
                    <a:p>
                      <a:pPr indent="0">
                        <a:buNone/>
                      </a:pPr>
                      <a:r>
                        <a:rPr lang="en-US" sz="1200" b="0">
                          <a:latin typeface="Times New Roman" panose="02020603050405020304" charset="0"/>
                          <a:cs typeface="Times New Roman" panose="02020603050405020304" charset="0"/>
                        </a:rPr>
                        <a:t>Class 2 - Hate Speech</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5,000</a:t>
                      </a:r>
                      <a:endParaRPr lang="en-US" sz="1200" b="0">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bl>
          </a:graphicData>
        </a:graphic>
      </p:graphicFrame>
      <p:sp>
        <p:nvSpPr>
          <p:cNvPr id="6" name="Text Box 5"/>
          <p:cNvSpPr txBox="1"/>
          <p:nvPr/>
        </p:nvSpPr>
        <p:spPr>
          <a:xfrm>
            <a:off x="3556000" y="12129453"/>
            <a:ext cx="5080000" cy="645160"/>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The pie chart would show these proportions visually, with each slice representing one of the three classes.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IN" altLang="en-US"/>
              <a:t>Data visualization</a:t>
            </a:r>
            <a:endParaRPr lang="en-IN" altLang="en-US"/>
          </a:p>
        </p:txBody>
      </p:sp>
      <p:pic>
        <p:nvPicPr>
          <p:cNvPr id="4" name="Picture 1" descr="visual-1"/>
          <p:cNvPicPr>
            <a:picLocks noChangeAspect="1"/>
          </p:cNvPicPr>
          <p:nvPr>
            <p:ph sz="half" idx="1"/>
          </p:nvPr>
        </p:nvPicPr>
        <p:blipFill>
          <a:blip r:embed="rId1"/>
          <a:stretch>
            <a:fillRect/>
          </a:stretch>
        </p:blipFill>
        <p:spPr>
          <a:xfrm>
            <a:off x="1522730" y="1871980"/>
            <a:ext cx="3557270" cy="3557270"/>
          </a:xfrm>
          <a:prstGeom prst="rect">
            <a:avLst/>
          </a:prstGeom>
        </p:spPr>
      </p:pic>
      <p:pic>
        <p:nvPicPr>
          <p:cNvPr id="11" name="Content Placeholder 10"/>
          <p:cNvPicPr>
            <a:picLocks noChangeAspect="1"/>
          </p:cNvPicPr>
          <p:nvPr>
            <p:ph sz="half" idx="2"/>
          </p:nvPr>
        </p:nvPicPr>
        <p:blipFill>
          <a:blip r:embed="rId2"/>
          <a:stretch>
            <a:fillRect/>
          </a:stretch>
        </p:blipFill>
        <p:spPr>
          <a:xfrm>
            <a:off x="6640195" y="1784350"/>
            <a:ext cx="3644900" cy="3644900"/>
          </a:xfrm>
          <a:prstGeom prst="rect">
            <a:avLst/>
          </a:prstGeom>
        </p:spPr>
      </p:pic>
      <p:sp>
        <p:nvSpPr>
          <p:cNvPr id="12" name="Text Box 11"/>
          <p:cNvSpPr txBox="1"/>
          <p:nvPr/>
        </p:nvSpPr>
        <p:spPr>
          <a:xfrm>
            <a:off x="1715135" y="5489575"/>
            <a:ext cx="4064000" cy="368300"/>
          </a:xfrm>
          <a:prstGeom prst="rect">
            <a:avLst/>
          </a:prstGeom>
          <a:noFill/>
        </p:spPr>
        <p:txBody>
          <a:bodyPr wrap="square" rtlCol="0">
            <a:spAutoFit/>
          </a:bodyPr>
          <a:p>
            <a:r>
              <a:rPr lang="en-IN" altLang="en-US"/>
              <a:t>Before mapping</a:t>
            </a:r>
            <a:endParaRPr lang="en-IN" altLang="en-US"/>
          </a:p>
        </p:txBody>
      </p:sp>
      <p:sp>
        <p:nvSpPr>
          <p:cNvPr id="13" name="Text Box 12"/>
          <p:cNvSpPr txBox="1"/>
          <p:nvPr/>
        </p:nvSpPr>
        <p:spPr>
          <a:xfrm>
            <a:off x="7386955" y="5489575"/>
            <a:ext cx="4064000" cy="368300"/>
          </a:xfrm>
          <a:prstGeom prst="rect">
            <a:avLst/>
          </a:prstGeom>
          <a:noFill/>
        </p:spPr>
        <p:txBody>
          <a:bodyPr wrap="square" rtlCol="0">
            <a:spAutoFit/>
          </a:bodyPr>
          <a:p>
            <a:r>
              <a:rPr lang="en-IN" altLang="en-US"/>
              <a:t>After mapping</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p:txBody>
          <a:bodyPr/>
          <a:p>
            <a:r>
              <a:rPr lang="en-US"/>
              <a:t>Data Preprocessing:</a:t>
            </a:r>
            <a:endParaRPr lang="en-US"/>
          </a:p>
        </p:txBody>
      </p:sp>
      <p:sp>
        <p:nvSpPr>
          <p:cNvPr id="6" name="Text Box 5"/>
          <p:cNvSpPr txBox="1"/>
          <p:nvPr/>
        </p:nvSpPr>
        <p:spPr>
          <a:xfrm>
            <a:off x="713105" y="1151255"/>
            <a:ext cx="11158855" cy="5626100"/>
          </a:xfrm>
          <a:prstGeom prst="rect">
            <a:avLst/>
          </a:prstGeom>
          <a:noFill/>
        </p:spPr>
        <p:txBody>
          <a:bodyPr wrap="square" rtlCol="0">
            <a:noAutofit/>
          </a:bodyPr>
          <a:p>
            <a:br>
              <a:rPr lang="en-US" sz="2200">
                <a:sym typeface="+mn-ea"/>
              </a:rPr>
            </a:br>
            <a:r>
              <a:rPr lang="en-US" sz="2200">
                <a:sym typeface="+mn-ea"/>
              </a:rPr>
              <a:t>To ensure our dataset is well-prepared for training and to enhance the quality and relevance of the text data, we undertook essential data cleaning and preprocessing steps. These measures systematically eliminate noise and standardize the dataset for analysis and model training:</a:t>
            </a:r>
            <a:endParaRPr lang="en-US" sz="2200">
              <a:sym typeface="+mn-ea"/>
            </a:endParaRPr>
          </a:p>
          <a:p>
            <a:endParaRPr lang="en-US" sz="2200">
              <a:sym typeface="+mn-ea"/>
            </a:endParaRPr>
          </a:p>
          <a:p>
            <a:pPr indent="0">
              <a:buFont typeface="Arial" panose="020B0604020202020204" pitchFamily="34" charset="0"/>
              <a:buNone/>
            </a:pPr>
            <a:r>
              <a:rPr lang="en-US" sz="2200"/>
              <a:t>Data Preprocessing Steps</a:t>
            </a:r>
            <a:endParaRPr lang="en-US" sz="2200"/>
          </a:p>
          <a:p>
            <a:pPr marL="457200" indent="-457200">
              <a:buFont typeface="Arial" panose="020B0604020202020204" pitchFamily="34" charset="0"/>
              <a:buAutoNum type="arabicPeriod"/>
            </a:pPr>
            <a:r>
              <a:rPr lang="en-US" sz="2200"/>
              <a:t>Loaded and inspected dataset for structure and size.</a:t>
            </a:r>
            <a:endParaRPr lang="en-US" sz="2200"/>
          </a:p>
          <a:p>
            <a:pPr marL="457200" indent="-457200">
              <a:buFont typeface="Arial" panose="020B0604020202020204" pitchFamily="34" charset="0"/>
              <a:buAutoNum type="arabicPeriod"/>
            </a:pPr>
            <a:r>
              <a:rPr lang="en-US" sz="2200"/>
              <a:t>Removed usernames, numeric sequences, and URLs.</a:t>
            </a:r>
            <a:endParaRPr lang="en-US" sz="2200"/>
          </a:p>
          <a:p>
            <a:pPr marL="457200" indent="-457200">
              <a:buFont typeface="Arial" panose="020B0604020202020204" pitchFamily="34" charset="0"/>
              <a:buAutoNum type="arabicPeriod"/>
            </a:pPr>
            <a:r>
              <a:rPr lang="en-US" sz="2200"/>
              <a:t>Lowercased all text for consistency.</a:t>
            </a:r>
            <a:endParaRPr lang="en-US" sz="2200"/>
          </a:p>
          <a:p>
            <a:pPr marL="457200" indent="-457200">
              <a:buFont typeface="Arial" panose="020B0604020202020204" pitchFamily="34" charset="0"/>
              <a:buAutoNum type="arabicPeriod"/>
            </a:pPr>
            <a:r>
              <a:rPr lang="en-US" sz="2200"/>
              <a:t>Removed punctuation for simplification.</a:t>
            </a:r>
            <a:endParaRPr lang="en-US" sz="2200"/>
          </a:p>
          <a:p>
            <a:pPr marL="457200" indent="-457200">
              <a:buFont typeface="Arial" panose="020B0604020202020204" pitchFamily="34" charset="0"/>
              <a:buAutoNum type="arabicPeriod"/>
            </a:pPr>
            <a:r>
              <a:rPr lang="en-US" sz="2200"/>
              <a:t>Standardized abbreviations and slang.</a:t>
            </a:r>
            <a:endParaRPr lang="en-US" sz="2200"/>
          </a:p>
          <a:p>
            <a:pPr marL="457200" indent="-457200">
              <a:buFont typeface="Arial" panose="020B0604020202020204" pitchFamily="34" charset="0"/>
              <a:buAutoNum type="arabicPeriod"/>
            </a:pPr>
            <a:r>
              <a:rPr lang="en-US" sz="2200"/>
              <a:t>Removed stopwords and lemmatized words for clarity.</a:t>
            </a: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Tokenization and Embedding Techniques:-</a:t>
            </a:r>
            <a:endParaRPr lang="en-IN" altLang="en-US"/>
          </a:p>
        </p:txBody>
      </p:sp>
      <p:sp>
        <p:nvSpPr>
          <p:cNvPr id="3" name="Content Placeholder 2"/>
          <p:cNvSpPr>
            <a:spLocks noGrp="1"/>
          </p:cNvSpPr>
          <p:nvPr>
            <p:ph idx="1"/>
          </p:nvPr>
        </p:nvSpPr>
        <p:spPr/>
        <p:txBody>
          <a:bodyPr/>
          <a:p>
            <a:pPr algn="just"/>
            <a:r>
              <a:rPr sz="2200"/>
              <a:t>In our project, we employed TF-IDF (Term Frequency-Inverse Document Frequency) and tokenization techniques for text processing. </a:t>
            </a:r>
            <a:endParaRPr sz="2200"/>
          </a:p>
          <a:p>
            <a:pPr algn="just"/>
            <a:r>
              <a:rPr lang="en-IN" sz="2200"/>
              <a:t>T</a:t>
            </a:r>
            <a:r>
              <a:rPr sz="2200"/>
              <a:t>F-IDF highlights important terms by weighing their frequency in documents against their rarity across the corpus, reducing noise and enhancing text classification accuracy.</a:t>
            </a:r>
            <a:endParaRPr sz="2200"/>
          </a:p>
          <a:p>
            <a:pPr algn="just"/>
            <a:r>
              <a:rPr sz="2200"/>
              <a:t>Tokenization breaks text into tokens, aiding in numerical representation and embedding, which helps deep learning models understand the semantic context.</a:t>
            </a:r>
            <a:endParaRPr sz="2200"/>
          </a:p>
          <a:p>
            <a:pPr algn="just"/>
            <a:r>
              <a:rPr sz="2200"/>
              <a:t> Together, these methods enable our models to extract nuanced patterns and semantic meanings, improving prediction accuracy. We used a word tokenizer to segment text into individual words, enhancing our hate speech detection model's effectiveness.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Modeling:-</a:t>
            </a:r>
            <a:endParaRPr lang="en-US"/>
          </a:p>
        </p:txBody>
      </p:sp>
      <p:sp>
        <p:nvSpPr>
          <p:cNvPr id="3" name="Content Placeholder 2"/>
          <p:cNvSpPr>
            <a:spLocks noGrp="1"/>
          </p:cNvSpPr>
          <p:nvPr>
            <p:ph idx="1"/>
          </p:nvPr>
        </p:nvSpPr>
        <p:spPr/>
        <p:txBody>
          <a:bodyPr/>
          <a:p>
            <a:r>
              <a:rPr lang="en-US" sz="2200"/>
              <a:t>Our approach to hate speech detection integrates a variety of machine learning and deep learning models selected for their unique strengths in analyzing textual data, spanning from traditional classifiers to advanced architectures.</a:t>
            </a:r>
            <a:endParaRPr lang="en-US" sz="2200"/>
          </a:p>
          <a:p>
            <a:r>
              <a:rPr lang="en-US" sz="2200"/>
              <a:t>The tested models include a variety of machine learning and deep learning architectures tailored for hate speech detection.</a:t>
            </a:r>
            <a:endParaRPr lang="en-US" sz="22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5666</Words>
  <Application>WPS Presentation</Application>
  <PresentationFormat>Widescreen</PresentationFormat>
  <Paragraphs>118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Times New Roman</vt:lpstr>
      <vt:lpstr>Microsoft YaHei</vt:lpstr>
      <vt:lpstr>Arial Unicode MS</vt:lpstr>
      <vt:lpstr>Calibri</vt:lpstr>
      <vt:lpstr>Gear Drives</vt:lpstr>
      <vt:lpstr>Hate Speech Detection in Movie Reviews</vt:lpstr>
      <vt:lpstr>Problem Statement:</vt:lpstr>
      <vt:lpstr>Proposed system:</vt:lpstr>
      <vt:lpstr>PowerPoint 演示文稿</vt:lpstr>
      <vt:lpstr>Data Visualization:-</vt:lpstr>
      <vt:lpstr>Data visualization</vt:lpstr>
      <vt:lpstr>Data Preprocessing:</vt:lpstr>
      <vt:lpstr>Tokenization and Embedding Techniques:-</vt:lpstr>
      <vt:lpstr>Modeling:-</vt:lpstr>
      <vt:lpstr>Machine Learning Models:</vt:lpstr>
      <vt:lpstr>Deep Learning Models:</vt:lpstr>
      <vt:lpstr>Evaluation Metrics: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in Movie Reviews</dc:title>
  <dc:creator>chish</dc:creator>
  <cp:lastModifiedBy>veda boyireddy</cp:lastModifiedBy>
  <cp:revision>9</cp:revision>
  <dcterms:created xsi:type="dcterms:W3CDTF">2024-05-29T13:44:00Z</dcterms:created>
  <dcterms:modified xsi:type="dcterms:W3CDTF">2024-07-17T18:27:17Z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3780E0137B99471FAF886FDC147001F3_13</vt:lpwstr>
  </property>
  <property fmtid="{D5CDD505-2E9C-101B-9397-08002B2CF9AE}" pid="3" name="KSOProductBuildVer">
    <vt:lpwstr>1033-12.2.0.13472</vt:lpwstr>
  </property>
</Properties>
</file>