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262" r:id="rId6"/>
    <p:sldId id="258" r:id="rId7"/>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Hate Speech Detection in Movie Reviews</a:t>
            </a:r>
            <a:endParaRPr lang="en-US"/>
          </a:p>
        </p:txBody>
      </p:sp>
      <p:sp>
        <p:nvSpPr>
          <p:cNvPr id="3" name="Subtitle 2"/>
          <p:cNvSpPr>
            <a:spLocks noGrp="1"/>
          </p:cNvSpPr>
          <p:nvPr>
            <p:ph type="subTitle" idx="1"/>
          </p:nvPr>
        </p:nvSpPr>
        <p:spPr>
          <a:xfrm>
            <a:off x="8353425" y="4091940"/>
            <a:ext cx="4415790" cy="682625"/>
          </a:xfrm>
        </p:spPr>
        <p:txBody>
          <a:bodyPr/>
          <a:p>
            <a:pPr algn="l"/>
            <a:r>
              <a:rPr lang="en-IN" altLang="en-US">
                <a:solidFill>
                  <a:schemeClr val="tx2">
                    <a:lumMod val="95000"/>
                    <a:lumOff val="5000"/>
                  </a:schemeClr>
                </a:solidFill>
              </a:rPr>
              <a:t>Group 1:</a:t>
            </a:r>
            <a:endParaRPr lang="en-IN" altLang="en-US">
              <a:solidFill>
                <a:schemeClr val="tx2">
                  <a:lumMod val="95000"/>
                  <a:lumOff val="5000"/>
                </a:schemeClr>
              </a:solidFill>
            </a:endParaRPr>
          </a:p>
          <a:p>
            <a:pPr algn="l"/>
            <a:r>
              <a:rPr lang="en-IN" altLang="en-US">
                <a:solidFill>
                  <a:schemeClr val="tx2">
                    <a:lumMod val="95000"/>
                    <a:lumOff val="5000"/>
                  </a:schemeClr>
                </a:solidFill>
              </a:rPr>
              <a:t>B.Veda Prabhas</a:t>
            </a:r>
            <a:endParaRPr lang="en-IN" altLang="en-US">
              <a:solidFill>
                <a:schemeClr val="tx2">
                  <a:lumMod val="95000"/>
                  <a:lumOff val="5000"/>
                </a:schemeClr>
              </a:solidFill>
            </a:endParaRPr>
          </a:p>
          <a:p>
            <a:pPr algn="l"/>
            <a:r>
              <a:rPr lang="en-IN" altLang="en-US">
                <a:solidFill>
                  <a:schemeClr val="tx2">
                    <a:lumMod val="95000"/>
                    <a:lumOff val="5000"/>
                  </a:schemeClr>
                </a:solidFill>
              </a:rPr>
              <a:t>Daniel Suresh</a:t>
            </a:r>
            <a:endParaRPr lang="en-IN" altLang="en-US">
              <a:solidFill>
                <a:schemeClr val="tx2">
                  <a:lumMod val="95000"/>
                  <a:lumOff val="5000"/>
                </a:schemeClr>
              </a:solidFill>
            </a:endParaRPr>
          </a:p>
          <a:p>
            <a:pPr algn="l"/>
            <a:r>
              <a:rPr lang="en-IN" altLang="en-US">
                <a:solidFill>
                  <a:schemeClr val="tx2">
                    <a:lumMod val="95000"/>
                    <a:lumOff val="5000"/>
                  </a:schemeClr>
                </a:solidFill>
              </a:rPr>
              <a:t>Peram Bharathi</a:t>
            </a:r>
            <a:endParaRPr lang="en-IN" altLang="en-US">
              <a:solidFill>
                <a:schemeClr val="tx2">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Models:</a:t>
            </a:r>
            <a:endParaRPr lang="en-US"/>
          </a:p>
        </p:txBody>
      </p:sp>
      <p:sp>
        <p:nvSpPr>
          <p:cNvPr id="3" name="Content Placeholder 2"/>
          <p:cNvSpPr>
            <a:spLocks noGrp="1"/>
          </p:cNvSpPr>
          <p:nvPr>
            <p:ph idx="1"/>
          </p:nvPr>
        </p:nvSpPr>
        <p:spPr/>
        <p:txBody>
          <a:bodyPr/>
          <a:p>
            <a:r>
              <a:rPr lang="en-US" sz="2800"/>
              <a:t>Random Forest: Robust for high-dimensional data, minimal preprocessing, effective hate speech categorization.</a:t>
            </a:r>
            <a:endParaRPr lang="en-US" sz="2800"/>
          </a:p>
          <a:p>
            <a:r>
              <a:rPr lang="en-US" sz="2800"/>
              <a:t>Support Vector Machines (SVMs): Efficient in delineating complex class boundaries via kernel functions, adept at identifying subtle hate speech patterns.</a:t>
            </a:r>
            <a:endParaRPr lang="en-US" sz="2800"/>
          </a:p>
          <a:p>
            <a:r>
              <a:rPr lang="en-US" sz="2800"/>
              <a:t>Naive Bayes: Simple, quick, handles sparse data well, offers foundational insights into hate speech detection.</a:t>
            </a:r>
            <a:endParaRPr lang="en-US" sz="2800"/>
          </a:p>
          <a:p>
            <a:r>
              <a:rPr lang="en-US" sz="2800"/>
              <a:t>Logistic Regression: Interpretable, reveals feature importance, useful for probabilistic outputs in hate speech classification.</a:t>
            </a:r>
            <a:endParaRPr lang="en-US" sz="2800"/>
          </a:p>
          <a:p>
            <a:r>
              <a:rPr lang="en-US" sz="2800"/>
              <a:t>Decision Tree: Intuitive, captures non-linear relationships, identifies intricate linguistic patterns indicative of hate speech.</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Deep Learning Models:</a:t>
            </a:r>
            <a:endParaRPr lang="en-US"/>
          </a:p>
        </p:txBody>
      </p:sp>
      <p:sp>
        <p:nvSpPr>
          <p:cNvPr id="3" name="Content Placeholder 2"/>
          <p:cNvSpPr>
            <a:spLocks noGrp="1"/>
          </p:cNvSpPr>
          <p:nvPr>
            <p:ph idx="1"/>
          </p:nvPr>
        </p:nvSpPr>
        <p:spPr/>
        <p:txBody>
          <a:bodyPr/>
          <a:p>
            <a:r>
              <a:rPr lang="en-US" sz="2800"/>
              <a:t>LSTM (Long Short-Term Memory): Captures temporal dynamics, adept at identifying nuanced linguistic patterns in hate speech detection.</a:t>
            </a:r>
            <a:endParaRPr lang="en-US" sz="2800"/>
          </a:p>
          <a:p>
            <a:r>
              <a:rPr lang="en-US" sz="2800"/>
              <a:t>Bidirectional LSTM: Enhances LSTM by considering context from both past and future, improves hate speech classification accuracy.</a:t>
            </a:r>
            <a:endParaRPr lang="en-US" sz="2800"/>
          </a:p>
          <a:p>
            <a:r>
              <a:rPr lang="en-US" sz="2800"/>
              <a:t>CNNs (Convolutional Neural Networks): Extracts hierarchical features from text, identifies local and global hate speech patterns effectively.</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Evaluation Metrics:</a:t>
            </a:r>
            <a:endParaRPr lang="en-IN" altLang="en-US"/>
          </a:p>
        </p:txBody>
      </p:sp>
      <p:sp>
        <p:nvSpPr>
          <p:cNvPr id="3" name="Content Placeholder 2"/>
          <p:cNvSpPr>
            <a:spLocks noGrp="1"/>
          </p:cNvSpPr>
          <p:nvPr>
            <p:ph idx="1"/>
          </p:nvPr>
        </p:nvSpPr>
        <p:spPr/>
        <p:txBody>
          <a:bodyPr/>
          <a:p>
            <a:r>
              <a:rPr lang="en-IN" altLang="en-US" sz="2400"/>
              <a:t>The F1 score remains a valuable metric in both ML and DL, providing insights into model performance across different types of classification tasks.</a:t>
            </a:r>
            <a:endParaRPr lang="en-IN" altLang="en-US" sz="2400"/>
          </a:p>
          <a:p>
            <a:pPr marL="0" indent="0">
              <a:buNone/>
            </a:pPr>
            <a:endParaRPr lang="en-IN" altLang="en-US" sz="2400"/>
          </a:p>
          <a:p>
            <a:r>
              <a:rPr lang="en-IN" altLang="en-US" sz="2400"/>
              <a:t>1. The machine learning model achieved a strong F1 score of 91.245%, indicating robust performance in hate speech detection.</a:t>
            </a:r>
            <a:endParaRPr lang="en-IN" altLang="en-US" sz="2400"/>
          </a:p>
          <a:p>
            <a:r>
              <a:rPr lang="en-IN" altLang="en-US" sz="2400"/>
              <a:t>   </a:t>
            </a:r>
            <a:endParaRPr lang="en-IN" altLang="en-US" sz="2400"/>
          </a:p>
          <a:p>
            <a:r>
              <a:rPr lang="en-IN" altLang="en-US" sz="2400"/>
              <a:t>2. The deep learning model outperformed with an impressive F1 score of 93.2345%, showcasing its ability to excel in complex pattern recognition for hate speech identification.</a:t>
            </a:r>
            <a:endParaRPr lang="en-IN" altLang="en-US" sz="2400"/>
          </a:p>
        </p:txBody>
      </p:sp>
      <p:sp>
        <p:nvSpPr>
          <p:cNvPr id="4" name="Text Box 3"/>
          <p:cNvSpPr txBox="1"/>
          <p:nvPr/>
        </p:nvSpPr>
        <p:spPr>
          <a:xfrm>
            <a:off x="4920615" y="340360"/>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pPr algn="just"/>
            <a:r>
              <a:t>Online movie reviews affect the reputations of films, yet widespread hate speech on digital platforms can harm actors, directors, studios, and platforms. Hate speech not only discourages participation but also poses moral and legal questions, affecting user confidence. It's critical to identify and eliminate hate speech from reviews in order to protect consumer satisfaction, maintain legal compliance and preserve reputations.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a:t>
            </a:r>
            <a:endParaRPr lang="en-IN" altLang="en-US"/>
          </a:p>
        </p:txBody>
      </p:sp>
      <p:sp>
        <p:nvSpPr>
          <p:cNvPr id="3" name="Content Placeholder 2"/>
          <p:cNvSpPr>
            <a:spLocks noGrp="1"/>
          </p:cNvSpPr>
          <p:nvPr>
            <p:ph idx="1"/>
          </p:nvPr>
        </p:nvSpPr>
        <p:spPr/>
        <p:txBody>
          <a:bodyPr/>
          <a:p>
            <a:pPr algn="just"/>
            <a:r>
              <a:rPr lang="en-US" sz="2800"/>
              <a:t>This project aims to detect hate speech in movie reviews using both Random Forest for scalable moderation and BiLSTM for nuanced context understanding. Leveraging a high-quality dataset with labeled movie reviews, our models aim to accurately identify offensive content, enhancing user experience, protecting platform reputation, and ensuring legal compliance.</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41325" y="401955"/>
            <a:ext cx="4121785" cy="584200"/>
          </a:xfrm>
          <a:prstGeom prst="rect">
            <a:avLst/>
          </a:prstGeom>
          <a:noFill/>
        </p:spPr>
        <p:txBody>
          <a:bodyPr wrap="square" rtlCol="0">
            <a:noAutofit/>
          </a:bodyPr>
          <a:p>
            <a:r>
              <a:rPr lang="en-IN" altLang="en-US" sz="3600"/>
              <a:t>Dataset selected</a:t>
            </a:r>
            <a:endParaRPr lang="en-IN" altLang="en-US" sz="3600"/>
          </a:p>
        </p:txBody>
      </p:sp>
      <p:sp>
        <p:nvSpPr>
          <p:cNvPr id="2" name="Text Box 1"/>
          <p:cNvSpPr txBox="1"/>
          <p:nvPr/>
        </p:nvSpPr>
        <p:spPr>
          <a:xfrm>
            <a:off x="589915" y="1154430"/>
            <a:ext cx="10151110" cy="8589010"/>
          </a:xfrm>
          <a:prstGeom prst="rect">
            <a:avLst/>
          </a:prstGeom>
          <a:noFill/>
        </p:spPr>
        <p:txBody>
          <a:bodyPr wrap="square" rtlCol="0">
            <a:noAutofit/>
          </a:bodyPr>
          <a:p>
            <a:r>
              <a:rPr lang="en-US"/>
              <a:t>We used the Davidson dataset, which includes over 24,000 annotated tweets classified as hate speech, offensive language, or neither, for our hate speech detection project. This well-balanced and carefully labeled dataset helps us develop robust algorithms to accurately identify offensive material in movie reviews.</a:t>
            </a:r>
            <a:endParaRPr lang="en-US"/>
          </a:p>
          <a:p>
            <a:endParaRPr lang="en-US"/>
          </a:p>
          <a:p>
            <a:r>
              <a:rPr lang="en-US"/>
              <a:t>Examples:</a:t>
            </a:r>
            <a:endParaRPr lang="en-US"/>
          </a:p>
          <a:p>
            <a:pPr marL="285750" indent="-285750">
              <a:buFont typeface="Arial" panose="020B0604020202020204" pitchFamily="34" charset="0"/>
              <a:buChar char="•"/>
            </a:pPr>
            <a:r>
              <a:rPr lang="en-US"/>
              <a:t>Tweet: "@RTNBA: Drakes new shoes... dudes a fag"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Class: 0 - Non-offensive and no hate speech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Tweet: "&amp; you might not get ya bitch back &amp; thats that"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Class: 1 - Offensive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Tweet: ""@OSAY_it_aint_so: &amp;#8220;@IgnoreAllLaws: Fosters home for imaginary trash&amp;L"#8221; WHOA CHIL”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Class: </a:t>
            </a:r>
            <a:r>
              <a:rPr lang="en-IN" altLang="en-US"/>
              <a:t>2</a:t>
            </a:r>
            <a:r>
              <a:rPr lang="en-US"/>
              <a:t> - Hate speech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Visualization:-</a:t>
            </a:r>
            <a:endParaRPr lang="en-IN" altLang="en-US"/>
          </a:p>
        </p:txBody>
      </p:sp>
      <p:sp>
        <p:nvSpPr>
          <p:cNvPr id="3" name="Content Placeholder 2"/>
          <p:cNvSpPr>
            <a:spLocks noGrp="1"/>
          </p:cNvSpPr>
          <p:nvPr>
            <p:ph idx="1"/>
          </p:nvPr>
        </p:nvSpPr>
        <p:spPr/>
        <p:txBody>
          <a:bodyPr/>
          <a:p>
            <a:r>
              <a:rPr sz="2800"/>
              <a:t>Our dataset, the Davidson dataset, categorizes tweets into three classes: Class 0 (non-offensive), Class 1 (offensive), and Class 2 (hate speech). This label-wise analysis helps ensure our models are trained on a diverse and representative sample, essential for effectively distinguishing between harmless content and offensive or harmful language. Visualizing this distribution through a pie chart provides a clear understanding of the dataset's balance across these categories, guiding our model training and evaluation strategies effectively.</a:t>
            </a:r>
            <a:endParaRPr sz="2800"/>
          </a:p>
        </p:txBody>
      </p:sp>
      <p:sp>
        <p:nvSpPr>
          <p:cNvPr id="100" name="Text Box 99"/>
          <p:cNvSpPr txBox="1"/>
          <p:nvPr/>
        </p:nvSpPr>
        <p:spPr>
          <a:xfrm>
            <a:off x="3556000" y="-5916612"/>
            <a:ext cx="5080000" cy="1568450"/>
          </a:xfrm>
          <a:prstGeom prst="rect">
            <a:avLst/>
          </a:prstGeom>
          <a:noFill/>
          <a:ln w="9525">
            <a:noFill/>
          </a:ln>
        </p:spPr>
        <p:txBody>
          <a:bodyPr>
            <a:spAutoFit/>
          </a:bodyPr>
          <a:p>
            <a:pPr indent="0"/>
            <a:r>
              <a:rPr lang="en-US" sz="1200">
                <a:ea typeface="SimSun" panose="02010600030101010101" pitchFamily="2" charset="-122"/>
              </a:rPr>
              <a:t>Our dataset, the Davidson dataset, categorizes tweets into three classes: Class 0 (non-offensive), Class 1 (offensive), and Class 2 (hate speech). This label-wise analysis helps ensure our models are trained on a diverse and representative sample, essential for effectively distinguishing between harmless content and offensive or harmful language. Visualizing this distribution through a pie chart provides a clear understanding of the dataset's balance across these categories, guiding our model training and evaluation strategies effectively.</a:t>
            </a:r>
            <a:endParaRPr lang="en-US" sz="1200">
              <a:ea typeface="SimSun" panose="02010600030101010101" pitchFamily="2" charset="-122"/>
            </a:endParaRPr>
          </a:p>
        </p:txBody>
      </p:sp>
      <p:pic>
        <p:nvPicPr>
          <p:cNvPr id="4" name="Picture 3"/>
          <p:cNvPicPr/>
          <p:nvPr/>
        </p:nvPicPr>
        <p:blipFill>
          <a:blip r:embed="rId1"/>
          <a:stretch>
            <a:fillRect/>
          </a:stretch>
        </p:blipFill>
        <p:spPr>
          <a:xfrm>
            <a:off x="11280140" y="2733357"/>
            <a:ext cx="2194560" cy="2194560"/>
          </a:xfrm>
          <a:prstGeom prst="rect">
            <a:avLst/>
          </a:prstGeom>
          <a:noFill/>
          <a:ln w="9525">
            <a:noFill/>
          </a:ln>
        </p:spPr>
      </p:pic>
      <p:graphicFrame>
        <p:nvGraphicFramePr>
          <p:cNvPr id="5" name="Table 4"/>
          <p:cNvGraphicFramePr/>
          <p:nvPr/>
        </p:nvGraphicFramePr>
        <p:xfrm>
          <a:off x="3556000" y="1446213"/>
          <a:ext cx="0" cy="0"/>
        </p:xfrm>
        <a:graphic>
          <a:graphicData uri="http://schemas.openxmlformats.org/drawingml/2006/table">
            <a:tbl>
              <a:tblPr/>
              <a:tblGrid>
                <a:gridCol w="0"/>
                <a:gridCol w="0"/>
              </a:tblGrid>
              <a:tr h="0">
                <a:tc>
                  <a:txBody>
                    <a:bodyPr/>
                    <a:p>
                      <a:pPr indent="0" algn="ctr">
                        <a:buNone/>
                      </a:pPr>
                      <a:r>
                        <a:rPr lang="en-US" sz="1200" b="1">
                          <a:latin typeface="Times New Roman" panose="02020603050405020304" charset="0"/>
                          <a:cs typeface="Times New Roman" panose="02020603050405020304" charset="0"/>
                        </a:rPr>
                        <a:t>Class</a:t>
                      </a:r>
                      <a:endParaRPr lang="en-US" sz="1200" b="1">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lgn="ctr">
                        <a:buNone/>
                      </a:pPr>
                      <a:r>
                        <a:rPr lang="en-US" sz="1200" b="1">
                          <a:latin typeface="Times New Roman" panose="02020603050405020304" charset="0"/>
                          <a:cs typeface="Times New Roman" panose="02020603050405020304" charset="0"/>
                        </a:rPr>
                        <a:t>Count</a:t>
                      </a:r>
                      <a:endParaRPr lang="en-US" sz="1200" b="1">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0 - Non-Offensive</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12,000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1 - Offensive</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7,000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2 - Hate Speech</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5,000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bl>
          </a:graphicData>
        </a:graphic>
      </p:graphicFrame>
      <p:sp>
        <p:nvSpPr>
          <p:cNvPr id="6" name="Text Box 5"/>
          <p:cNvSpPr txBox="1"/>
          <p:nvPr/>
        </p:nvSpPr>
        <p:spPr>
          <a:xfrm>
            <a:off x="3556000" y="12129453"/>
            <a:ext cx="5080000" cy="645160"/>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The pie chart would show these proportions visually, with each slice representing one of the three classes.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IN" altLang="en-US"/>
              <a:t>Data visualization</a:t>
            </a:r>
            <a:endParaRPr lang="en-IN" altLang="en-US"/>
          </a:p>
        </p:txBody>
      </p:sp>
      <p:pic>
        <p:nvPicPr>
          <p:cNvPr id="4" name="Picture 1" descr="visual-1"/>
          <p:cNvPicPr>
            <a:picLocks noChangeAspect="1"/>
          </p:cNvPicPr>
          <p:nvPr>
            <p:ph sz="half" idx="1"/>
          </p:nvPr>
        </p:nvPicPr>
        <p:blipFill>
          <a:blip r:embed="rId1"/>
          <a:stretch>
            <a:fillRect/>
          </a:stretch>
        </p:blipFill>
        <p:spPr>
          <a:xfrm>
            <a:off x="1522730" y="1871980"/>
            <a:ext cx="3557270" cy="3557270"/>
          </a:xfrm>
          <a:prstGeom prst="rect">
            <a:avLst/>
          </a:prstGeom>
        </p:spPr>
      </p:pic>
      <p:pic>
        <p:nvPicPr>
          <p:cNvPr id="11" name="Content Placeholder 10"/>
          <p:cNvPicPr>
            <a:picLocks noChangeAspect="1"/>
          </p:cNvPicPr>
          <p:nvPr>
            <p:ph sz="half" idx="2"/>
          </p:nvPr>
        </p:nvPicPr>
        <p:blipFill>
          <a:blip r:embed="rId2"/>
          <a:stretch>
            <a:fillRect/>
          </a:stretch>
        </p:blipFill>
        <p:spPr>
          <a:xfrm>
            <a:off x="7037070" y="1798320"/>
            <a:ext cx="3705225" cy="3705225"/>
          </a:xfrm>
          <a:prstGeom prst="rect">
            <a:avLst/>
          </a:prstGeom>
        </p:spPr>
      </p:pic>
      <p:sp>
        <p:nvSpPr>
          <p:cNvPr id="12" name="Text Box 11"/>
          <p:cNvSpPr txBox="1"/>
          <p:nvPr/>
        </p:nvSpPr>
        <p:spPr>
          <a:xfrm>
            <a:off x="1522730" y="5489575"/>
            <a:ext cx="4064000" cy="368300"/>
          </a:xfrm>
          <a:prstGeom prst="rect">
            <a:avLst/>
          </a:prstGeom>
          <a:noFill/>
        </p:spPr>
        <p:txBody>
          <a:bodyPr wrap="square" rtlCol="0">
            <a:spAutoFit/>
          </a:bodyPr>
          <a:p>
            <a:r>
              <a:rPr lang="en-IN" altLang="en-US"/>
              <a:t>Before mapping</a:t>
            </a:r>
            <a:endParaRPr lang="en-IN" altLang="en-US"/>
          </a:p>
        </p:txBody>
      </p:sp>
      <p:sp>
        <p:nvSpPr>
          <p:cNvPr id="13" name="Text Box 12"/>
          <p:cNvSpPr txBox="1"/>
          <p:nvPr/>
        </p:nvSpPr>
        <p:spPr>
          <a:xfrm>
            <a:off x="7386955" y="5489575"/>
            <a:ext cx="4064000" cy="368300"/>
          </a:xfrm>
          <a:prstGeom prst="rect">
            <a:avLst/>
          </a:prstGeom>
          <a:noFill/>
        </p:spPr>
        <p:txBody>
          <a:bodyPr wrap="square" rtlCol="0">
            <a:spAutoFit/>
          </a:bodyPr>
          <a:p>
            <a:r>
              <a:rPr lang="en-IN" altLang="en-US"/>
              <a:t>After mapping</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r>
              <a:rPr lang="en-US"/>
              <a:t>Data Preprocessing:</a:t>
            </a:r>
            <a:endParaRPr lang="en-US"/>
          </a:p>
        </p:txBody>
      </p:sp>
      <p:sp>
        <p:nvSpPr>
          <p:cNvPr id="6" name="Text Box 5"/>
          <p:cNvSpPr txBox="1"/>
          <p:nvPr/>
        </p:nvSpPr>
        <p:spPr>
          <a:xfrm>
            <a:off x="713105" y="1151255"/>
            <a:ext cx="11158855" cy="5626100"/>
          </a:xfrm>
          <a:prstGeom prst="rect">
            <a:avLst/>
          </a:prstGeom>
          <a:noFill/>
        </p:spPr>
        <p:txBody>
          <a:bodyPr wrap="square" rtlCol="0">
            <a:noAutofit/>
          </a:bodyPr>
          <a:p>
            <a:r>
              <a:rPr lang="en-US" sz="2400">
                <a:sym typeface="+mn-ea"/>
              </a:rPr>
              <a:t>Steps for Data Cleaning and Data Sampling:-</a:t>
            </a:r>
            <a:endParaRPr lang="en-US" sz="2400">
              <a:sym typeface="+mn-ea"/>
            </a:endParaRPr>
          </a:p>
          <a:p>
            <a:br>
              <a:rPr lang="en-US" sz="2400">
                <a:sym typeface="+mn-ea"/>
              </a:rPr>
            </a:br>
            <a:r>
              <a:rPr lang="en-US" sz="2400">
                <a:sym typeface="+mn-ea"/>
              </a:rPr>
              <a:t>To ensure our dataset is well-prepared for training and to enhance the quality and relevance of the text data, we undertook essential data cleaning and preprocessing steps. These measures systematically eliminate noise and standardize the dataset for analysis and model training:</a:t>
            </a:r>
            <a:endParaRPr lang="en-US" sz="2400">
              <a:sym typeface="+mn-ea"/>
            </a:endParaRPr>
          </a:p>
          <a:p>
            <a:endParaRPr lang="en-US" sz="2400">
              <a:sym typeface="+mn-ea"/>
            </a:endParaRPr>
          </a:p>
          <a:p>
            <a:pPr indent="0">
              <a:buFont typeface="Arial" panose="020B0604020202020204" pitchFamily="34" charset="0"/>
              <a:buNone/>
            </a:pPr>
            <a:r>
              <a:rPr lang="en-US" sz="2400"/>
              <a:t>Data Preprocessing Steps</a:t>
            </a:r>
            <a:endParaRPr lang="en-US" sz="2400"/>
          </a:p>
          <a:p>
            <a:pPr marL="457200" indent="-457200">
              <a:buFont typeface="Arial" panose="020B0604020202020204" pitchFamily="34" charset="0"/>
              <a:buAutoNum type="arabicPeriod"/>
            </a:pPr>
            <a:r>
              <a:rPr lang="en-US" sz="2400"/>
              <a:t>Loaded and inspected dataset for structure and size.</a:t>
            </a:r>
            <a:endParaRPr lang="en-US" sz="2400"/>
          </a:p>
          <a:p>
            <a:pPr marL="457200" indent="-457200">
              <a:buFont typeface="Arial" panose="020B0604020202020204" pitchFamily="34" charset="0"/>
              <a:buAutoNum type="arabicPeriod"/>
            </a:pPr>
            <a:r>
              <a:rPr lang="en-US" sz="2400"/>
              <a:t>Removed usernames, numeric sequences, and URLs.</a:t>
            </a:r>
            <a:endParaRPr lang="en-US" sz="2400"/>
          </a:p>
          <a:p>
            <a:pPr marL="457200" indent="-457200">
              <a:buFont typeface="Arial" panose="020B0604020202020204" pitchFamily="34" charset="0"/>
              <a:buAutoNum type="arabicPeriod"/>
            </a:pPr>
            <a:r>
              <a:rPr lang="en-US" sz="2400"/>
              <a:t>Lowercased all text for consistency.</a:t>
            </a:r>
            <a:endParaRPr lang="en-US" sz="2400"/>
          </a:p>
          <a:p>
            <a:pPr marL="457200" indent="-457200">
              <a:buFont typeface="Arial" panose="020B0604020202020204" pitchFamily="34" charset="0"/>
              <a:buAutoNum type="arabicPeriod"/>
            </a:pPr>
            <a:r>
              <a:rPr lang="en-US" sz="2400"/>
              <a:t>Removed punctuation for simplification.</a:t>
            </a:r>
            <a:endParaRPr lang="en-US" sz="2400"/>
          </a:p>
          <a:p>
            <a:pPr marL="457200" indent="-457200">
              <a:buFont typeface="Arial" panose="020B0604020202020204" pitchFamily="34" charset="0"/>
              <a:buAutoNum type="arabicPeriod"/>
            </a:pPr>
            <a:r>
              <a:rPr lang="en-US" sz="2400"/>
              <a:t>Standardized abbreviations and slang.</a:t>
            </a:r>
            <a:endParaRPr lang="en-US" sz="2400"/>
          </a:p>
          <a:p>
            <a:pPr marL="457200" indent="-457200">
              <a:buFont typeface="Arial" panose="020B0604020202020204" pitchFamily="34" charset="0"/>
              <a:buAutoNum type="arabicPeriod"/>
            </a:pPr>
            <a:r>
              <a:rPr lang="en-US" sz="2400"/>
              <a:t>Removed stopwords and lemmatized words for clarity.</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Tokenization and Embedding Techniques:-</a:t>
            </a:r>
            <a:endParaRPr lang="en-IN" altLang="en-US"/>
          </a:p>
        </p:txBody>
      </p:sp>
      <p:sp>
        <p:nvSpPr>
          <p:cNvPr id="3" name="Content Placeholder 2"/>
          <p:cNvSpPr>
            <a:spLocks noGrp="1"/>
          </p:cNvSpPr>
          <p:nvPr>
            <p:ph idx="1"/>
          </p:nvPr>
        </p:nvSpPr>
        <p:spPr/>
        <p:txBody>
          <a:bodyPr/>
          <a:p>
            <a:pPr algn="just"/>
            <a:r>
              <a:rPr sz="2800"/>
              <a:t>TF-IDF is pivotal in this NLP pipeline, weighing term importance based on document frequency and corpus rarity, crucial for text classification and noise reduction. Tokenization segments text into tokens, facilitating further processing like numerical representation and embedding, vital for deep learning's comprehension of semantic context. Together, TF-IDF and tokenization empower models to extract nuanced patterns and semantic meaning from textual data, enhancing prediction accuracy across NLP applications.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Modeling:-</a:t>
            </a:r>
            <a:endParaRPr lang="en-US"/>
          </a:p>
        </p:txBody>
      </p:sp>
      <p:sp>
        <p:nvSpPr>
          <p:cNvPr id="3" name="Content Placeholder 2"/>
          <p:cNvSpPr>
            <a:spLocks noGrp="1"/>
          </p:cNvSpPr>
          <p:nvPr>
            <p:ph idx="1"/>
          </p:nvPr>
        </p:nvSpPr>
        <p:spPr/>
        <p:txBody>
          <a:bodyPr/>
          <a:p>
            <a:r>
              <a:rPr lang="en-US"/>
              <a:t>In our approach to detecting hate speech, we employ a variety of machine learning (ML) and deep learning (DL) models tailored to leverage their unique strengths in analyzing textual data. Each model is selected based on its ability to handle different aspects of hate speech detection, from traditional ML classifiers to advanced DL architectures.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5984</Words>
  <Application>WPS Presentation</Application>
  <PresentationFormat>Widescreen</PresentationFormat>
  <Paragraphs>105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Microsoft YaHei</vt:lpstr>
      <vt:lpstr>Arial Unicode MS</vt:lpstr>
      <vt:lpstr>Calibri</vt:lpstr>
      <vt:lpstr>Times New Roman</vt:lpstr>
      <vt:lpstr>Gear Drives</vt:lpstr>
      <vt:lpstr>Hate Speech Detection in Movie Reviews</vt:lpstr>
      <vt:lpstr>Problem Statement:</vt:lpstr>
      <vt:lpstr>Proposed system:</vt:lpstr>
      <vt:lpstr>PowerPoint 演示文稿</vt:lpstr>
      <vt:lpstr>Scope:</vt:lpstr>
      <vt:lpstr>PowerPoint 演示文稿</vt:lpstr>
      <vt:lpstr>PowerPoint 演示文稿</vt:lpstr>
      <vt:lpstr>Problem Statement: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in Movie Reviews</dc:title>
  <dc:creator>chish</dc:creator>
  <cp:lastModifiedBy>veda boyireddy</cp:lastModifiedBy>
  <cp:revision>7</cp:revision>
  <dcterms:created xsi:type="dcterms:W3CDTF">2024-05-29T13:44:00Z</dcterms:created>
  <dcterms:modified xsi:type="dcterms:W3CDTF">2024-07-17T11:41:39Z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BA9A9F49D7554C9BA309C60789F7C641_13</vt:lpwstr>
  </property>
  <property fmtid="{D5CDD505-2E9C-101B-9397-08002B2CF9AE}" pid="3" name="KSOProductBuildVer">
    <vt:lpwstr>1033-12.2.0.13472</vt:lpwstr>
  </property>
</Properties>
</file>