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7" r:id="rId6"/>
    <p:sldId id="308" r:id="rId7"/>
    <p:sldId id="309" r:id="rId8"/>
    <p:sldId id="263" r:id="rId9"/>
    <p:sldId id="310" r:id="rId10"/>
    <p:sldId id="311" r:id="rId11"/>
    <p:sldId id="316" r:id="rId12"/>
    <p:sldId id="314" r:id="rId13"/>
    <p:sldId id="319"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91" d="100"/>
          <a:sy n="91" d="100"/>
        </p:scale>
        <p:origin x="322" y="5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1268261" y="2491530"/>
            <a:ext cx="10082043" cy="1484851"/>
          </a:xfrm>
        </p:spPr>
        <p:txBody>
          <a:bodyPr anchor="ctr"/>
          <a:lstStyle/>
          <a:p>
            <a:r>
              <a:rPr lang="en-US" dirty="0"/>
              <a:t>Sarcasm Detection in Tweets to reduce misinformation</a:t>
            </a:r>
          </a:p>
        </p:txBody>
      </p:sp>
      <p:sp>
        <p:nvSpPr>
          <p:cNvPr id="2" name="TextBox 1">
            <a:extLst>
              <a:ext uri="{FF2B5EF4-FFF2-40B4-BE49-F238E27FC236}">
                <a16:creationId xmlns:a16="http://schemas.microsoft.com/office/drawing/2014/main" id="{D9611982-4AF8-B14B-B61C-F78E2D9B83F6}"/>
              </a:ext>
            </a:extLst>
          </p:cNvPr>
          <p:cNvSpPr txBox="1"/>
          <p:nvPr/>
        </p:nvSpPr>
        <p:spPr>
          <a:xfrm>
            <a:off x="7670335" y="4966284"/>
            <a:ext cx="3397541" cy="1477328"/>
          </a:xfrm>
          <a:prstGeom prst="rect">
            <a:avLst/>
          </a:prstGeom>
          <a:noFill/>
        </p:spPr>
        <p:txBody>
          <a:bodyPr wrap="square" rtlCol="0">
            <a:spAutoFit/>
          </a:bodyPr>
          <a:lstStyle/>
          <a:p>
            <a:r>
              <a:rPr lang="en-US" dirty="0">
                <a:solidFill>
                  <a:schemeClr val="tx1">
                    <a:lumMod val="50000"/>
                  </a:schemeClr>
                </a:solidFill>
                <a:latin typeface="Arial" panose="020B0604020202020204" pitchFamily="34" charset="0"/>
                <a:cs typeface="Arial" panose="020B0604020202020204" pitchFamily="34" charset="0"/>
              </a:rPr>
              <a:t>By – Group 5</a:t>
            </a:r>
          </a:p>
          <a:p>
            <a:endParaRPr lang="en-US" dirty="0">
              <a:solidFill>
                <a:schemeClr val="tx1">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50000"/>
                  </a:schemeClr>
                </a:solidFill>
                <a:latin typeface="Arial" panose="020B0604020202020204" pitchFamily="34" charset="0"/>
                <a:cs typeface="Arial" panose="020B0604020202020204" pitchFamily="34" charset="0"/>
              </a:rPr>
              <a:t>Divya Khatarkar</a:t>
            </a:r>
          </a:p>
          <a:p>
            <a:pPr marL="285750" indent="-285750">
              <a:buFont typeface="Arial" panose="020B0604020202020204" pitchFamily="34" charset="0"/>
              <a:buChar char="•"/>
            </a:pPr>
            <a:r>
              <a:rPr lang="en-US" dirty="0">
                <a:solidFill>
                  <a:schemeClr val="tx1">
                    <a:lumMod val="50000"/>
                  </a:schemeClr>
                </a:solidFill>
                <a:latin typeface="Arial" panose="020B0604020202020204" pitchFamily="34" charset="0"/>
                <a:cs typeface="Arial" panose="020B0604020202020204" pitchFamily="34" charset="0"/>
              </a:rPr>
              <a:t>Sanskriti Shukla</a:t>
            </a:r>
          </a:p>
          <a:p>
            <a:pPr marL="285750" indent="-285750">
              <a:buFont typeface="Arial" panose="020B0604020202020204" pitchFamily="34" charset="0"/>
              <a:buChar char="•"/>
            </a:pPr>
            <a:r>
              <a:rPr lang="en-US" dirty="0">
                <a:solidFill>
                  <a:schemeClr val="tx1">
                    <a:lumMod val="50000"/>
                  </a:schemeClr>
                </a:solidFill>
                <a:latin typeface="Arial" panose="020B0604020202020204" pitchFamily="34" charset="0"/>
                <a:cs typeface="Arial" panose="020B0604020202020204" pitchFamily="34" charset="0"/>
              </a:rPr>
              <a:t>Jiya Goyal</a:t>
            </a:r>
            <a:endParaRPr lang="en-IN"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BDD1-27DF-F348-A0DE-CA526DBF8806}"/>
              </a:ext>
            </a:extLst>
          </p:cNvPr>
          <p:cNvSpPr>
            <a:spLocks noGrp="1"/>
          </p:cNvSpPr>
          <p:nvPr>
            <p:ph type="title"/>
          </p:nvPr>
        </p:nvSpPr>
        <p:spPr>
          <a:xfrm>
            <a:off x="1098957" y="377505"/>
            <a:ext cx="10326596" cy="671119"/>
          </a:xfrm>
        </p:spPr>
        <p:txBody>
          <a:bodyPr/>
          <a:lstStyle/>
          <a:p>
            <a:r>
              <a:rPr lang="en-IN" dirty="0">
                <a:latin typeface="Arial" panose="020B0604020202020204" pitchFamily="34" charset="0"/>
                <a:cs typeface="Arial" panose="020B0604020202020204" pitchFamily="34" charset="0"/>
              </a:rPr>
              <a:t>Evaluation metrics of Best Model</a:t>
            </a:r>
          </a:p>
        </p:txBody>
      </p:sp>
      <p:sp>
        <p:nvSpPr>
          <p:cNvPr id="5" name="Slide Number Placeholder 4">
            <a:extLst>
              <a:ext uri="{FF2B5EF4-FFF2-40B4-BE49-F238E27FC236}">
                <a16:creationId xmlns:a16="http://schemas.microsoft.com/office/drawing/2014/main" id="{C6E12767-7AAB-746C-AA96-547F089BDD63}"/>
              </a:ext>
            </a:extLst>
          </p:cNvPr>
          <p:cNvSpPr>
            <a:spLocks noGrp="1"/>
          </p:cNvSpPr>
          <p:nvPr>
            <p:ph type="sldNum" sz="quarter" idx="4"/>
          </p:nvPr>
        </p:nvSpPr>
        <p:spPr/>
        <p:txBody>
          <a:bodyPr/>
          <a:lstStyle/>
          <a:p>
            <a:r>
              <a:rPr lang="en-US" dirty="0"/>
              <a:t>8</a:t>
            </a:r>
          </a:p>
        </p:txBody>
      </p:sp>
      <p:sp>
        <p:nvSpPr>
          <p:cNvPr id="6" name="TextBox 5">
            <a:extLst>
              <a:ext uri="{FF2B5EF4-FFF2-40B4-BE49-F238E27FC236}">
                <a16:creationId xmlns:a16="http://schemas.microsoft.com/office/drawing/2014/main" id="{64F6D4F8-D71C-E5A0-BA4D-C4A1CFF57B51}"/>
              </a:ext>
            </a:extLst>
          </p:cNvPr>
          <p:cNvSpPr txBox="1"/>
          <p:nvPr/>
        </p:nvSpPr>
        <p:spPr>
          <a:xfrm>
            <a:off x="1098957" y="1543573"/>
            <a:ext cx="5981351" cy="1323439"/>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Best Model</a:t>
            </a:r>
          </a:p>
          <a:p>
            <a:r>
              <a:rPr lang="en-US" sz="1600" b="1" dirty="0">
                <a:latin typeface="Arial" panose="020B0604020202020204" pitchFamily="34" charset="0"/>
                <a:cs typeface="Arial" panose="020B0604020202020204" pitchFamily="34" charset="0"/>
              </a:rPr>
              <a:t>GRU (Gated Recurrent Unit):  </a:t>
            </a:r>
            <a:r>
              <a:rPr lang="en-US" sz="1600" dirty="0">
                <a:latin typeface="Arial" panose="020B0604020202020204" pitchFamily="34" charset="0"/>
                <a:cs typeface="Arial" panose="020B0604020202020204" pitchFamily="34" charset="0"/>
              </a:rPr>
              <a:t>F1-Score – 90.18%</a:t>
            </a:r>
          </a:p>
          <a:p>
            <a:r>
              <a:rPr lang="en-IN" sz="1600" b="1" dirty="0">
                <a:latin typeface="Arial" panose="020B0604020202020204" pitchFamily="34" charset="0"/>
                <a:cs typeface="Arial" panose="020B0604020202020204" pitchFamily="34" charset="0"/>
              </a:rPr>
              <a:t>Reason</a:t>
            </a:r>
            <a:r>
              <a:rPr lang="en-IN" sz="1600" dirty="0">
                <a:latin typeface="Arial" panose="020B0604020202020204" pitchFamily="34" charset="0"/>
                <a:cs typeface="Arial" panose="020B0604020202020204" pitchFamily="34" charset="0"/>
              </a:rPr>
              <a:t> – Compare to LSTM, GRU has fewer gates, making it computationally efficient. GRU can also process tweets of different lengths without issues.</a:t>
            </a:r>
          </a:p>
        </p:txBody>
      </p:sp>
      <p:pic>
        <p:nvPicPr>
          <p:cNvPr id="8" name="Picture 7">
            <a:extLst>
              <a:ext uri="{FF2B5EF4-FFF2-40B4-BE49-F238E27FC236}">
                <a16:creationId xmlns:a16="http://schemas.microsoft.com/office/drawing/2014/main" id="{B431E3F8-D31C-9797-57D3-9D47ED74A168}"/>
              </a:ext>
            </a:extLst>
          </p:cNvPr>
          <p:cNvPicPr>
            <a:picLocks noChangeAspect="1"/>
          </p:cNvPicPr>
          <p:nvPr/>
        </p:nvPicPr>
        <p:blipFill>
          <a:blip r:embed="rId2"/>
          <a:stretch>
            <a:fillRect/>
          </a:stretch>
        </p:blipFill>
        <p:spPr>
          <a:xfrm>
            <a:off x="591515" y="3599163"/>
            <a:ext cx="5242385" cy="2088289"/>
          </a:xfrm>
          <a:prstGeom prst="rect">
            <a:avLst/>
          </a:prstGeom>
        </p:spPr>
      </p:pic>
      <p:pic>
        <p:nvPicPr>
          <p:cNvPr id="10" name="Picture 9">
            <a:extLst>
              <a:ext uri="{FF2B5EF4-FFF2-40B4-BE49-F238E27FC236}">
                <a16:creationId xmlns:a16="http://schemas.microsoft.com/office/drawing/2014/main" id="{C3C91F43-D0FB-8D6E-6543-1C00A86EC0C9}"/>
              </a:ext>
            </a:extLst>
          </p:cNvPr>
          <p:cNvPicPr>
            <a:picLocks noChangeAspect="1"/>
          </p:cNvPicPr>
          <p:nvPr/>
        </p:nvPicPr>
        <p:blipFill>
          <a:blip r:embed="rId3"/>
          <a:stretch>
            <a:fillRect/>
          </a:stretch>
        </p:blipFill>
        <p:spPr>
          <a:xfrm>
            <a:off x="6262255" y="2743200"/>
            <a:ext cx="4663190" cy="3584553"/>
          </a:xfrm>
          <a:prstGeom prst="rect">
            <a:avLst/>
          </a:prstGeom>
        </p:spPr>
      </p:pic>
    </p:spTree>
    <p:extLst>
      <p:ext uri="{BB962C8B-B14F-4D97-AF65-F5344CB8AC3E}">
        <p14:creationId xmlns:p14="http://schemas.microsoft.com/office/powerpoint/2010/main" val="40771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275076" y="973123"/>
            <a:ext cx="5641848" cy="5029200"/>
          </a:xfrm>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708102445"/>
              </p:ext>
            </p:extLst>
          </p:nvPr>
        </p:nvGraphicFramePr>
        <p:xfrm>
          <a:off x="6869113" y="1143000"/>
          <a:ext cx="4190999" cy="536812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Business Problem</a:t>
                      </a:r>
                    </a:p>
                    <a:p>
                      <a:pPr algn="r"/>
                      <a:r>
                        <a:rPr lang="en-US" sz="2400" b="0" dirty="0">
                          <a:latin typeface="+mj-lt"/>
                        </a:rPr>
                        <a:t>1</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Proposed Solution</a:t>
                      </a:r>
                    </a:p>
                    <a:p>
                      <a:pPr marL="0" algn="r" defTabSz="914400" rtl="0" eaLnBrk="1" latinLnBrk="0" hangingPunct="1"/>
                      <a:r>
                        <a:rPr lang="en-US" sz="2400" b="0" kern="1200" dirty="0">
                          <a:solidFill>
                            <a:schemeClr val="tx1"/>
                          </a:solidFill>
                          <a:latin typeface="+mj-lt"/>
                          <a:ea typeface="+mn-ea"/>
                          <a:cs typeface="+mn-cs"/>
                        </a:rPr>
                        <a:t>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Dataset Description and Data Visualization</a:t>
                      </a:r>
                    </a:p>
                    <a:p>
                      <a:pPr marL="0" algn="r" defTabSz="914400" rtl="0" eaLnBrk="1" latinLnBrk="0" hangingPunct="1"/>
                      <a:r>
                        <a:rPr lang="en-US" sz="2400" b="0" kern="1200" dirty="0">
                          <a:solidFill>
                            <a:schemeClr val="tx1"/>
                          </a:solidFill>
                          <a:latin typeface="+mj-lt"/>
                          <a:ea typeface="+mn-ea"/>
                          <a:cs typeface="+mn-cs"/>
                        </a:rPr>
                        <a:t>3-4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Data Preprocessing and Tokenization</a:t>
                      </a:r>
                    </a:p>
                    <a:p>
                      <a:pPr marL="0" algn="r" defTabSz="914400" rtl="0" eaLnBrk="1" latinLnBrk="0" hangingPunct="1"/>
                      <a:r>
                        <a:rPr lang="en-US" sz="2400" b="0" kern="1200" dirty="0">
                          <a:solidFill>
                            <a:schemeClr val="tx1"/>
                          </a:solidFill>
                          <a:latin typeface="+mj-lt"/>
                          <a:ea typeface="+mn-ea"/>
                          <a:cs typeface="+mn-cs"/>
                        </a:rPr>
                        <a:t> 5-6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Modeling and Evaluation Matrix of Best Model </a:t>
                      </a:r>
                    </a:p>
                    <a:p>
                      <a:pPr marL="0" algn="r" defTabSz="914400" rtl="0" eaLnBrk="1" latinLnBrk="0" hangingPunct="1"/>
                      <a:r>
                        <a:rPr lang="en-US" sz="2400" b="0" kern="1200" dirty="0">
                          <a:solidFill>
                            <a:schemeClr val="tx1"/>
                          </a:solidFill>
                          <a:latin typeface="+mj-lt"/>
                          <a:ea typeface="+mn-ea"/>
                          <a:cs typeface="+mn-cs"/>
                        </a:rPr>
                        <a:t>7-8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637561" y="1350627"/>
            <a:ext cx="5914239" cy="2936147"/>
          </a:xfrm>
        </p:spPr>
        <p:txBody>
          <a:bodyPr/>
          <a:lstStyle/>
          <a:p>
            <a:pPr algn="just">
              <a:lnSpc>
                <a:spcPct val="150000"/>
              </a:lnSpc>
            </a:pPr>
            <a:r>
              <a:rPr lang="en-US" sz="1600" dirty="0">
                <a:latin typeface="Arial" panose="020B0604020202020204" pitchFamily="34" charset="0"/>
                <a:cs typeface="Arial" panose="020B0604020202020204" pitchFamily="34" charset="0"/>
              </a:rPr>
              <a:t>Sarcasm is a common linguistic tool on social media, often used to convey humor or criticism. However, its subtle nature makes it easily misinterpreted, especially by automated systems. When sarcastic tweets spread false information, it becomes difficult to distinguish between genuine news and fabricated content. This leads to rapidly disseminating misinformation, impacting public opinion and decision-making.</a:t>
            </a:r>
          </a:p>
        </p:txBody>
      </p:sp>
      <p:sp>
        <p:nvSpPr>
          <p:cNvPr id="3" name="TextBox 2">
            <a:extLst>
              <a:ext uri="{FF2B5EF4-FFF2-40B4-BE49-F238E27FC236}">
                <a16:creationId xmlns:a16="http://schemas.microsoft.com/office/drawing/2014/main" id="{8D7247EC-4CA3-97BB-3DA1-42431D9CAB7F}"/>
              </a:ext>
            </a:extLst>
          </p:cNvPr>
          <p:cNvSpPr txBox="1"/>
          <p:nvPr/>
        </p:nvSpPr>
        <p:spPr>
          <a:xfrm>
            <a:off x="822121" y="637563"/>
            <a:ext cx="5368954"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Business Problem</a:t>
            </a:r>
            <a:endParaRPr lang="en-IN" sz="3600" dirty="0">
              <a:latin typeface="Arial" panose="020B0604020202020204" pitchFamily="34" charset="0"/>
              <a:cs typeface="Arial" panose="020B0604020202020204" pitchFamily="34" charset="0"/>
            </a:endParaRPr>
          </a:p>
        </p:txBody>
      </p:sp>
      <p:sp>
        <p:nvSpPr>
          <p:cNvPr id="17" name="Flowchart: Connector 16">
            <a:extLst>
              <a:ext uri="{FF2B5EF4-FFF2-40B4-BE49-F238E27FC236}">
                <a16:creationId xmlns:a16="http://schemas.microsoft.com/office/drawing/2014/main" id="{E6BD0F9B-DB1E-FF72-BD44-FA421C4273F2}"/>
              </a:ext>
            </a:extLst>
          </p:cNvPr>
          <p:cNvSpPr/>
          <p:nvPr/>
        </p:nvSpPr>
        <p:spPr>
          <a:xfrm>
            <a:off x="7436166" y="637563"/>
            <a:ext cx="4613594" cy="393443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Proposed Solution</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263524" cy="3480844"/>
          </a:xfrm>
        </p:spPr>
        <p:txBody>
          <a:bodyPr>
            <a:normAutofit/>
          </a:bodyPr>
          <a:lstStyle/>
          <a:p>
            <a:pPr marL="0" indent="0">
              <a:lnSpc>
                <a:spcPct val="170000"/>
              </a:lnSpc>
              <a:buNone/>
            </a:pPr>
            <a:r>
              <a:rPr lang="en-US" sz="1800" dirty="0">
                <a:latin typeface="Arial" panose="020B0604020202020204" pitchFamily="34" charset="0"/>
                <a:cs typeface="Arial" panose="020B0604020202020204" pitchFamily="34" charset="0"/>
              </a:rPr>
              <a:t>Developing accurate sarcasm detection technology can help mitigate the spread of misinformation due to tweets. This technology can be integrated into social media platforms to flag potentially sarcastic content, allowing users to interpret information correctly.</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922628"/>
            <a:ext cx="667624" cy="853075"/>
          </a:xfrm>
        </p:spPr>
        <p:txBody>
          <a:bodyPr/>
          <a:lstStyle/>
          <a:p>
            <a:r>
              <a:rPr lang="en-US" dirty="0"/>
              <a:t>2</a:t>
            </a:r>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510018" y="696286"/>
            <a:ext cx="7784983" cy="796954"/>
          </a:xfrm>
        </p:spPr>
        <p:txBody>
          <a:bodyPr anchor="b"/>
          <a:lstStyle/>
          <a:p>
            <a:r>
              <a:rPr lang="en-US" sz="3600" dirty="0">
                <a:latin typeface="Arial" panose="020B0604020202020204" pitchFamily="34" charset="0"/>
                <a:cs typeface="Arial" panose="020B0604020202020204" pitchFamily="34" charset="0"/>
              </a:rPr>
              <a:t>Dataset Description</a:t>
            </a:r>
          </a:p>
        </p:txBody>
      </p:sp>
      <p:sp>
        <p:nvSpPr>
          <p:cNvPr id="4" name="TextBox 3">
            <a:extLst>
              <a:ext uri="{FF2B5EF4-FFF2-40B4-BE49-F238E27FC236}">
                <a16:creationId xmlns:a16="http://schemas.microsoft.com/office/drawing/2014/main" id="{EC4D40B2-FF4B-482B-4872-BCB453D56360}"/>
              </a:ext>
            </a:extLst>
          </p:cNvPr>
          <p:cNvSpPr txBox="1"/>
          <p:nvPr/>
        </p:nvSpPr>
        <p:spPr>
          <a:xfrm>
            <a:off x="3322040" y="1744910"/>
            <a:ext cx="4496499" cy="3370666"/>
          </a:xfrm>
          <a:prstGeom prst="rect">
            <a:avLst/>
          </a:prstGeom>
          <a:noFill/>
        </p:spPr>
        <p:txBody>
          <a:bodyPr wrap="square" rtlCol="0">
            <a:spAutoFit/>
          </a:bodyPr>
          <a:lstStyle/>
          <a:p>
            <a:pPr>
              <a:lnSpc>
                <a:spcPct val="150000"/>
              </a:lnSpc>
            </a:pPr>
            <a:r>
              <a:rPr lang="en-US" sz="1600" dirty="0">
                <a:latin typeface="Arial" panose="020B0604020202020204" pitchFamily="34" charset="0"/>
                <a:cs typeface="Arial" panose="020B0604020202020204" pitchFamily="34" charset="0"/>
              </a:rPr>
              <a:t>The dataset contain a collection of tweets with correspond to a labels indicating whether the tweets are sarcastic and non sarcastic.</a:t>
            </a:r>
          </a:p>
          <a:p>
            <a:pPr>
              <a:lnSpc>
                <a:spcPct val="150000"/>
              </a:lnSpc>
            </a:pPr>
            <a:endParaRPr lang="en-US" sz="1600" dirty="0">
              <a:latin typeface="Arial" panose="020B0604020202020204" pitchFamily="34" charset="0"/>
              <a:cs typeface="Arial" panose="020B0604020202020204" pitchFamily="34" charset="0"/>
            </a:endParaRPr>
          </a:p>
          <a:p>
            <a:r>
              <a:rPr lang="en-US" sz="1600" b="0" dirty="0">
                <a:solidFill>
                  <a:schemeClr val="bg2">
                    <a:lumMod val="25000"/>
                  </a:schemeClr>
                </a:solidFill>
                <a:effectLst/>
                <a:latin typeface="Arial" panose="020B0604020202020204" pitchFamily="34" charset="0"/>
                <a:cs typeface="Arial" panose="020B0604020202020204" pitchFamily="34" charset="0"/>
              </a:rPr>
              <a:t>Data Format:</a:t>
            </a:r>
          </a:p>
          <a:p>
            <a:br>
              <a:rPr lang="en-US" sz="1600" b="0" dirty="0">
                <a:solidFill>
                  <a:schemeClr val="bg2">
                    <a:lumMod val="25000"/>
                  </a:schemeClr>
                </a:solidFill>
                <a:effectLst/>
                <a:latin typeface="Arial" panose="020B0604020202020204" pitchFamily="34" charset="0"/>
                <a:cs typeface="Arial" panose="020B0604020202020204" pitchFamily="34" charset="0"/>
              </a:rPr>
            </a:br>
            <a:r>
              <a:rPr lang="en-US" sz="1600" b="0" dirty="0">
                <a:solidFill>
                  <a:schemeClr val="bg2">
                    <a:lumMod val="25000"/>
                  </a:schemeClr>
                </a:solidFill>
                <a:effectLst/>
                <a:latin typeface="Arial" panose="020B0604020202020204" pitchFamily="34" charset="0"/>
                <a:cs typeface="Arial" panose="020B0604020202020204" pitchFamily="34" charset="0"/>
              </a:rPr>
              <a:t>Tweet: The text content of the tweet.</a:t>
            </a:r>
          </a:p>
          <a:p>
            <a:endParaRPr lang="en-US" sz="1600" b="0" dirty="0">
              <a:solidFill>
                <a:schemeClr val="bg2">
                  <a:lumMod val="25000"/>
                </a:schemeClr>
              </a:solidFill>
              <a:effectLst/>
              <a:latin typeface="Arial" panose="020B0604020202020204" pitchFamily="34" charset="0"/>
              <a:cs typeface="Arial" panose="020B0604020202020204" pitchFamily="34" charset="0"/>
            </a:endParaRPr>
          </a:p>
          <a:p>
            <a:r>
              <a:rPr lang="en-US" sz="1600" b="0" dirty="0">
                <a:solidFill>
                  <a:schemeClr val="bg2">
                    <a:lumMod val="25000"/>
                  </a:schemeClr>
                </a:solidFill>
                <a:effectLst/>
                <a:latin typeface="Arial" panose="020B0604020202020204" pitchFamily="34" charset="0"/>
                <a:cs typeface="Arial" panose="020B0604020202020204" pitchFamily="34" charset="0"/>
              </a:rPr>
              <a:t>Sarcasm: A label (yes or no) indicating 	Sarcasm (yes) or non-sarcasm(no).</a:t>
            </a:r>
          </a:p>
          <a:p>
            <a:pPr>
              <a:lnSpc>
                <a:spcPct val="150000"/>
              </a:lnSpc>
            </a:pPr>
            <a:endParaRPr lang="en-IN" sz="1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4B37718-4ECA-F1D7-92CC-137C290BD781}"/>
              </a:ext>
            </a:extLst>
          </p:cNvPr>
          <p:cNvPicPr>
            <a:picLocks noChangeAspect="1"/>
          </p:cNvPicPr>
          <p:nvPr/>
        </p:nvPicPr>
        <p:blipFill>
          <a:blip r:embed="rId3"/>
          <a:stretch>
            <a:fillRect/>
          </a:stretch>
        </p:blipFill>
        <p:spPr>
          <a:xfrm>
            <a:off x="8240915" y="1048624"/>
            <a:ext cx="3394615" cy="3475439"/>
          </a:xfrm>
          <a:prstGeom prst="rect">
            <a:avLst/>
          </a:prstGeom>
        </p:spPr>
      </p:pic>
      <p:sp>
        <p:nvSpPr>
          <p:cNvPr id="7" name="Slide Number Placeholder 2">
            <a:extLst>
              <a:ext uri="{FF2B5EF4-FFF2-40B4-BE49-F238E27FC236}">
                <a16:creationId xmlns:a16="http://schemas.microsoft.com/office/drawing/2014/main" id="{F171785B-7908-3E48-54B1-FAC368F98514}"/>
              </a:ext>
            </a:extLst>
          </p:cNvPr>
          <p:cNvSpPr txBox="1">
            <a:spLocks/>
          </p:cNvSpPr>
          <p:nvPr/>
        </p:nvSpPr>
        <p:spPr>
          <a:xfrm>
            <a:off x="10821798" y="5276675"/>
            <a:ext cx="1275127" cy="19881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200" b="1" dirty="0"/>
          </a:p>
          <a:p>
            <a:pPr algn="ctr"/>
            <a:r>
              <a:rPr lang="en-US" sz="3200" b="1" dirty="0"/>
              <a:t>3</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4400" y="687897"/>
            <a:ext cx="4211273" cy="679508"/>
          </a:xfrm>
        </p:spPr>
        <p:txBody>
          <a:bodyPr/>
          <a:lstStyle/>
          <a:p>
            <a:r>
              <a:rPr lang="en-US" sz="3600" dirty="0">
                <a:latin typeface="Arial" panose="020B0604020202020204" pitchFamily="34" charset="0"/>
                <a:cs typeface="Arial" panose="020B0604020202020204" pitchFamily="34" charset="0"/>
              </a:rPr>
              <a:t>Data Visualization:</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1526795"/>
            <a:ext cx="4211273" cy="3405932"/>
          </a:xfrm>
        </p:spPr>
        <p:txBody>
          <a:bodyPr>
            <a:normAutofit fontScale="25000" lnSpcReduction="20000"/>
          </a:bodyPr>
          <a:lstStyle/>
          <a:p>
            <a:pPr>
              <a:lnSpc>
                <a:spcPct val="170000"/>
              </a:lnSpc>
            </a:pPr>
            <a:r>
              <a:rPr lang="en-IN" sz="5600" b="0" dirty="0">
                <a:solidFill>
                  <a:schemeClr val="bg2">
                    <a:lumMod val="25000"/>
                  </a:schemeClr>
                </a:solidFill>
                <a:effectLst/>
                <a:latin typeface="Arial" panose="020B0604020202020204" pitchFamily="34" charset="0"/>
                <a:cs typeface="Arial" panose="020B0604020202020204" pitchFamily="34" charset="0"/>
              </a:rPr>
              <a:t>The dataset used for this sarcasm detection model comprises 6,930 Twitter comments.</a:t>
            </a:r>
            <a:br>
              <a:rPr lang="en-IN" sz="5600" b="0" dirty="0">
                <a:solidFill>
                  <a:schemeClr val="bg2">
                    <a:lumMod val="25000"/>
                  </a:schemeClr>
                </a:solidFill>
                <a:effectLst/>
                <a:latin typeface="Arial" panose="020B0604020202020204" pitchFamily="34" charset="0"/>
                <a:cs typeface="Arial" panose="020B0604020202020204" pitchFamily="34" charset="0"/>
              </a:rPr>
            </a:br>
            <a:r>
              <a:rPr lang="en-IN" sz="5600" b="0" dirty="0">
                <a:solidFill>
                  <a:schemeClr val="bg2">
                    <a:lumMod val="25000"/>
                  </a:schemeClr>
                </a:solidFill>
                <a:effectLst/>
                <a:latin typeface="Arial" panose="020B0604020202020204" pitchFamily="34" charset="0"/>
                <a:cs typeface="Arial" panose="020B0604020202020204" pitchFamily="34" charset="0"/>
              </a:rPr>
              <a:t>There are 3633  sarcastic tweets and 3297 non-sarcastic tweets in the dataset.</a:t>
            </a:r>
          </a:p>
          <a:p>
            <a:pPr>
              <a:lnSpc>
                <a:spcPct val="170000"/>
              </a:lnSpc>
            </a:pPr>
            <a:br>
              <a:rPr lang="en-IN" sz="5600" b="0" dirty="0">
                <a:solidFill>
                  <a:schemeClr val="bg2">
                    <a:lumMod val="25000"/>
                  </a:schemeClr>
                </a:solidFill>
                <a:effectLst/>
                <a:latin typeface="Arial" panose="020B0604020202020204" pitchFamily="34" charset="0"/>
                <a:cs typeface="Arial" panose="020B0604020202020204" pitchFamily="34" charset="0"/>
              </a:rPr>
            </a:br>
            <a:r>
              <a:rPr lang="en-IN" sz="5600" b="0" dirty="0">
                <a:solidFill>
                  <a:schemeClr val="bg2">
                    <a:lumMod val="25000"/>
                  </a:schemeClr>
                </a:solidFill>
                <a:effectLst/>
                <a:latin typeface="Arial" panose="020B0604020202020204" pitchFamily="34" charset="0"/>
                <a:cs typeface="Arial" panose="020B0604020202020204" pitchFamily="34" charset="0"/>
              </a:rPr>
              <a:t>Train, Test and Validation data size:</a:t>
            </a:r>
            <a:br>
              <a:rPr lang="en-IN" sz="5600" b="0" dirty="0">
                <a:solidFill>
                  <a:schemeClr val="bg2">
                    <a:lumMod val="25000"/>
                  </a:schemeClr>
                </a:solidFill>
                <a:effectLst/>
                <a:latin typeface="Arial" panose="020B0604020202020204" pitchFamily="34" charset="0"/>
                <a:cs typeface="Arial" panose="020B0604020202020204" pitchFamily="34" charset="0"/>
              </a:rPr>
            </a:br>
            <a:r>
              <a:rPr lang="en-IN" sz="5600" b="0" dirty="0">
                <a:solidFill>
                  <a:schemeClr val="bg2">
                    <a:lumMod val="25000"/>
                  </a:schemeClr>
                </a:solidFill>
                <a:effectLst/>
                <a:latin typeface="Arial" panose="020B0604020202020204" pitchFamily="34" charset="0"/>
                <a:cs typeface="Arial" panose="020B0604020202020204" pitchFamily="34" charset="0"/>
              </a:rPr>
              <a:t>Train size: 4435</a:t>
            </a:r>
            <a:br>
              <a:rPr lang="en-IN" sz="5600" b="0" dirty="0">
                <a:solidFill>
                  <a:schemeClr val="bg2">
                    <a:lumMod val="25000"/>
                  </a:schemeClr>
                </a:solidFill>
                <a:effectLst/>
                <a:latin typeface="Arial" panose="020B0604020202020204" pitchFamily="34" charset="0"/>
                <a:cs typeface="Arial" panose="020B0604020202020204" pitchFamily="34" charset="0"/>
              </a:rPr>
            </a:br>
            <a:r>
              <a:rPr lang="en-IN" sz="5600" b="0" dirty="0">
                <a:solidFill>
                  <a:schemeClr val="bg2">
                    <a:lumMod val="25000"/>
                  </a:schemeClr>
                </a:solidFill>
                <a:effectLst/>
                <a:latin typeface="Arial" panose="020B0604020202020204" pitchFamily="34" charset="0"/>
                <a:cs typeface="Arial" panose="020B0604020202020204" pitchFamily="34" charset="0"/>
              </a:rPr>
              <a:t>Test size: 1386</a:t>
            </a:r>
            <a:br>
              <a:rPr lang="en-IN" sz="5600" b="0" dirty="0">
                <a:solidFill>
                  <a:schemeClr val="bg2">
                    <a:lumMod val="25000"/>
                  </a:schemeClr>
                </a:solidFill>
                <a:effectLst/>
                <a:latin typeface="Arial" panose="020B0604020202020204" pitchFamily="34" charset="0"/>
                <a:cs typeface="Arial" panose="020B0604020202020204" pitchFamily="34" charset="0"/>
              </a:rPr>
            </a:br>
            <a:r>
              <a:rPr lang="en-IN" sz="5600" b="0" dirty="0">
                <a:solidFill>
                  <a:schemeClr val="bg2">
                    <a:lumMod val="25000"/>
                  </a:schemeClr>
                </a:solidFill>
                <a:effectLst/>
                <a:latin typeface="Arial" panose="020B0604020202020204" pitchFamily="34" charset="0"/>
                <a:cs typeface="Arial" panose="020B0604020202020204" pitchFamily="34" charset="0"/>
              </a:rPr>
              <a:t>Validation size: 1109</a:t>
            </a:r>
          </a:p>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r>
              <a:rPr lang="en-US" dirty="0"/>
              <a:t>4</a:t>
            </a:r>
          </a:p>
        </p:txBody>
      </p:sp>
      <p:pic>
        <p:nvPicPr>
          <p:cNvPr id="4" name="Picture 3">
            <a:extLst>
              <a:ext uri="{FF2B5EF4-FFF2-40B4-BE49-F238E27FC236}">
                <a16:creationId xmlns:a16="http://schemas.microsoft.com/office/drawing/2014/main" id="{6AE83831-97A0-C46D-C9FB-AC05635543D5}"/>
              </a:ext>
            </a:extLst>
          </p:cNvPr>
          <p:cNvPicPr>
            <a:picLocks noChangeAspect="1"/>
          </p:cNvPicPr>
          <p:nvPr/>
        </p:nvPicPr>
        <p:blipFill>
          <a:blip r:embed="rId3"/>
          <a:stretch>
            <a:fillRect/>
          </a:stretch>
        </p:blipFill>
        <p:spPr>
          <a:xfrm>
            <a:off x="6230225" y="436852"/>
            <a:ext cx="2972498" cy="2792909"/>
          </a:xfrm>
          <a:prstGeom prst="rect">
            <a:avLst/>
          </a:prstGeom>
        </p:spPr>
      </p:pic>
      <p:pic>
        <p:nvPicPr>
          <p:cNvPr id="6" name="Picture 5">
            <a:extLst>
              <a:ext uri="{FF2B5EF4-FFF2-40B4-BE49-F238E27FC236}">
                <a16:creationId xmlns:a16="http://schemas.microsoft.com/office/drawing/2014/main" id="{712DFE15-0809-9B28-6803-1D1595349ED4}"/>
              </a:ext>
            </a:extLst>
          </p:cNvPr>
          <p:cNvPicPr>
            <a:picLocks noChangeAspect="1"/>
          </p:cNvPicPr>
          <p:nvPr/>
        </p:nvPicPr>
        <p:blipFill>
          <a:blip r:embed="rId4"/>
          <a:stretch>
            <a:fillRect/>
          </a:stretch>
        </p:blipFill>
        <p:spPr>
          <a:xfrm>
            <a:off x="6230225" y="3562175"/>
            <a:ext cx="3834146" cy="2741103"/>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2114026" y="914400"/>
            <a:ext cx="4588778" cy="914400"/>
          </a:xfrm>
        </p:spPr>
        <p:txBody>
          <a:bodyPr/>
          <a:lstStyle/>
          <a:p>
            <a:r>
              <a:rPr lang="en-US" sz="3600" dirty="0">
                <a:latin typeface="Arial" panose="020B0604020202020204" pitchFamily="34" charset="0"/>
                <a:cs typeface="Arial" panose="020B0604020202020204" pitchFamily="34" charset="0"/>
              </a:rPr>
              <a:t>Data Preprocessing:</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2114026" y="2039112"/>
            <a:ext cx="9630562" cy="3904488"/>
          </a:xfrm>
        </p:spPr>
        <p:txBody>
          <a:bodyPr/>
          <a:lstStyle/>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Drop unwanted column.</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Replace emoji with its text description.</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Replace abbreviations with their expansions.</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Remove special characters like #, $, %, *, @ etc.</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Check for duplicates and null values. </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Removed URL’s.</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Numeric labels are replace with textual labels.</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Merged two dataset.</a:t>
            </a:r>
          </a:p>
          <a:p>
            <a:pPr marL="342900" indent="-34290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r>
              <a:rPr lang="en-US" dirty="0"/>
              <a:t>5</a:t>
            </a:r>
          </a:p>
        </p:txBody>
      </p:sp>
    </p:spTree>
    <p:extLst>
      <p:ext uri="{BB962C8B-B14F-4D97-AF65-F5344CB8AC3E}">
        <p14:creationId xmlns:p14="http://schemas.microsoft.com/office/powerpoint/2010/main"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687897" y="991658"/>
            <a:ext cx="10360152" cy="914400"/>
          </a:xfrm>
        </p:spPr>
        <p:txBody>
          <a:bodyPr/>
          <a:lstStyle/>
          <a:p>
            <a:r>
              <a:rPr lang="en-US" sz="3600" dirty="0">
                <a:latin typeface="Arial" panose="020B0604020202020204" pitchFamily="34" charset="0"/>
                <a:cs typeface="Arial" panose="020B0604020202020204" pitchFamily="34" charset="0"/>
              </a:rPr>
              <a:t>Tokenization and Embedding Techniques:</a:t>
            </a: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9" y="2039324"/>
            <a:ext cx="5889073" cy="3840480"/>
          </a:xfrm>
        </p:spPr>
        <p:txBody>
          <a:bodyPr>
            <a:normAutofit/>
          </a:bodyPr>
          <a:lstStyle/>
          <a:p>
            <a:pPr algn="l">
              <a:lnSpc>
                <a:spcPct val="150000"/>
              </a:lnSpc>
            </a:pPr>
            <a:r>
              <a:rPr lang="en-US" sz="1800" dirty="0">
                <a:solidFill>
                  <a:schemeClr val="tx1">
                    <a:lumMod val="75000"/>
                  </a:schemeClr>
                </a:solidFill>
                <a:latin typeface="Arial" panose="020B0604020202020204" pitchFamily="34" charset="0"/>
                <a:cs typeface="Arial" panose="020B0604020202020204" pitchFamily="34" charset="0"/>
              </a:rPr>
              <a:t>Word Tokenization: </a:t>
            </a:r>
            <a:r>
              <a:rPr lang="en-US" sz="1400" i="0" dirty="0">
                <a:solidFill>
                  <a:schemeClr val="bg2">
                    <a:lumMod val="25000"/>
                  </a:schemeClr>
                </a:solidFill>
                <a:effectLst/>
                <a:latin typeface="Arial" panose="020B0604020202020204" pitchFamily="34" charset="0"/>
                <a:cs typeface="Arial" panose="020B0604020202020204" pitchFamily="34" charset="0"/>
              </a:rPr>
              <a:t>Useful for most NLP tasks where words are treated as basic units, such as text classification or sentiment analysis. Word tokenization breaks text into individual words or terms.</a:t>
            </a:r>
          </a:p>
          <a:p>
            <a:pPr algn="l">
              <a:lnSpc>
                <a:spcPct val="150000"/>
              </a:lnSpc>
            </a:pPr>
            <a:endParaRPr lang="en-US" sz="1400" i="0" dirty="0">
              <a:solidFill>
                <a:schemeClr val="bg2">
                  <a:lumMod val="25000"/>
                </a:schemeClr>
              </a:solidFill>
              <a:effectLst/>
              <a:latin typeface="Arial" panose="020B0604020202020204" pitchFamily="34" charset="0"/>
              <a:cs typeface="Arial" panose="020B0604020202020204" pitchFamily="34" charset="0"/>
            </a:endParaRPr>
          </a:p>
          <a:p>
            <a:pPr>
              <a:lnSpc>
                <a:spcPct val="150000"/>
              </a:lnSpc>
            </a:pPr>
            <a:r>
              <a:rPr lang="en-US" sz="1800" dirty="0">
                <a:solidFill>
                  <a:schemeClr val="bg2">
                    <a:lumMod val="25000"/>
                  </a:schemeClr>
                </a:solidFill>
                <a:latin typeface="Arial" panose="020B0604020202020204" pitchFamily="34" charset="0"/>
                <a:cs typeface="Arial" panose="020B0604020202020204" pitchFamily="34" charset="0"/>
              </a:rPr>
              <a:t>TFI-DF Vectorization (Term Frequency-Inverse Document Frequency): </a:t>
            </a:r>
            <a:r>
              <a:rPr lang="en-US" sz="1400" dirty="0">
                <a:solidFill>
                  <a:schemeClr val="bg2">
                    <a:lumMod val="25000"/>
                  </a:schemeClr>
                </a:solidFill>
                <a:latin typeface="Arial" panose="020B0604020202020204" pitchFamily="34" charset="0"/>
                <a:cs typeface="Arial" panose="020B0604020202020204" pitchFamily="34" charset="0"/>
              </a:rPr>
              <a:t>Represent documents as vectors based on word importance, where high frequency terms across documents are weighted lower.</a:t>
            </a:r>
            <a:endParaRPr lang="en-US" sz="1800" dirty="0">
              <a:solidFill>
                <a:schemeClr val="bg2">
                  <a:lumMod val="25000"/>
                </a:schemeClr>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r>
              <a:rPr lang="en-US" dirty="0"/>
              <a:t>6</a:t>
            </a:r>
          </a:p>
        </p:txBody>
      </p:sp>
      <p:pic>
        <p:nvPicPr>
          <p:cNvPr id="8" name="Picture 7">
            <a:extLst>
              <a:ext uri="{FF2B5EF4-FFF2-40B4-BE49-F238E27FC236}">
                <a16:creationId xmlns:a16="http://schemas.microsoft.com/office/drawing/2014/main" id="{1477BE71-1F70-9E57-6062-C7EB87C821F6}"/>
              </a:ext>
            </a:extLst>
          </p:cNvPr>
          <p:cNvPicPr>
            <a:picLocks noChangeAspect="1"/>
          </p:cNvPicPr>
          <p:nvPr/>
        </p:nvPicPr>
        <p:blipFill>
          <a:blip r:embed="rId2"/>
          <a:stretch>
            <a:fillRect/>
          </a:stretch>
        </p:blipFill>
        <p:spPr>
          <a:xfrm>
            <a:off x="7140205" y="2403500"/>
            <a:ext cx="4137396" cy="2174333"/>
          </a:xfrm>
          <a:prstGeom prst="rect">
            <a:avLst/>
          </a:prstGeom>
        </p:spPr>
      </p:pic>
    </p:spTree>
    <p:extLst>
      <p:ext uri="{BB962C8B-B14F-4D97-AF65-F5344CB8AC3E}">
        <p14:creationId xmlns:p14="http://schemas.microsoft.com/office/powerpoint/2010/main" val="53780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pPr>
              <a:lnSpc>
                <a:spcPct val="150000"/>
              </a:lnSpc>
            </a:pPr>
            <a:r>
              <a:rPr lang="en-US" sz="3600" dirty="0">
                <a:latin typeface="Arial" panose="020B0604020202020204" pitchFamily="34" charset="0"/>
                <a:cs typeface="Arial" panose="020B0604020202020204" pitchFamily="34" charset="0"/>
              </a:rPr>
              <a:t>Modeling</a:t>
            </a:r>
            <a:br>
              <a:rPr lang="en-US" sz="3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Different model used and their corresponding Accuracy and F1- score.</a:t>
            </a:r>
            <a:endParaRPr lang="en-US" sz="3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r>
              <a:rPr lang="en-US" dirty="0"/>
              <a:t>7</a:t>
            </a:r>
          </a:p>
        </p:txBody>
      </p:sp>
      <p:sp>
        <p:nvSpPr>
          <p:cNvPr id="8" name="TextBox 7">
            <a:extLst>
              <a:ext uri="{FF2B5EF4-FFF2-40B4-BE49-F238E27FC236}">
                <a16:creationId xmlns:a16="http://schemas.microsoft.com/office/drawing/2014/main" id="{9E62ACDB-DC46-15B8-F965-DBDEB4F8E58A}"/>
              </a:ext>
            </a:extLst>
          </p:cNvPr>
          <p:cNvSpPr txBox="1"/>
          <p:nvPr/>
        </p:nvSpPr>
        <p:spPr>
          <a:xfrm>
            <a:off x="838899" y="2004969"/>
            <a:ext cx="9882231" cy="4108817"/>
          </a:xfrm>
          <a:prstGeom prst="rect">
            <a:avLst/>
          </a:prstGeom>
          <a:noFill/>
        </p:spPr>
        <p:txBody>
          <a:bodyPr wrap="square" rtlCol="0">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Logistic Regression -  77.89%</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Support Vector Machine-   77.55%</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Naïve Bayes Model-   77.22%</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Decision tree -    76.72%</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K - Nearest Neighbor -    43.38%</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Bidirectional LSTM (Long short-term memory) -    88.32%</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GRU (Grated Recurrent unit) -     90.18%</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CNN (Convolutional Neural Network) -   88.90%</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RNN (Recurrent Neural Network) -   88.46%</a:t>
            </a:r>
          </a:p>
          <a:p>
            <a:pPr marL="342900" indent="-342900">
              <a:buFont typeface="+mj-lt"/>
              <a:buAutoNum type="arabicPeriod"/>
            </a:pPr>
            <a:endParaRPr lang="en-IN" dirty="0"/>
          </a:p>
        </p:txBody>
      </p:sp>
    </p:spTree>
    <p:extLst>
      <p:ext uri="{BB962C8B-B14F-4D97-AF65-F5344CB8AC3E}">
        <p14:creationId xmlns:p14="http://schemas.microsoft.com/office/powerpoint/2010/main" val="4132147533"/>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{43123243-A4BC-4538-B674-276D6E105311}tf11964407_win32</Template>
  <TotalTime>160</TotalTime>
  <Words>519</Words>
  <Application>Microsoft Office PowerPoint</Application>
  <PresentationFormat>Widescreen</PresentationFormat>
  <Paragraphs>75</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Gill Sans Nova Light</vt:lpstr>
      <vt:lpstr>Sagona Book</vt:lpstr>
      <vt:lpstr>Custom</vt:lpstr>
      <vt:lpstr>Sarcasm Detection in Tweets to reduce misinformation</vt:lpstr>
      <vt:lpstr>PowerPoint Presentation</vt:lpstr>
      <vt:lpstr>Sarcasm is a common linguistic tool on social media, often used to convey humor or criticism. However, its subtle nature makes it easily misinterpreted, especially by automated systems. When sarcastic tweets spread false information, it becomes difficult to distinguish between genuine news and fabricated content. This leads to rapidly disseminating misinformation, impacting public opinion and decision-making.</vt:lpstr>
      <vt:lpstr>Proposed Solution</vt:lpstr>
      <vt:lpstr>Dataset Description</vt:lpstr>
      <vt:lpstr>Data Visualization:</vt:lpstr>
      <vt:lpstr>Data Preprocessing:</vt:lpstr>
      <vt:lpstr>Tokenization and Embedding Techniques:</vt:lpstr>
      <vt:lpstr>Modeling Different model used and their corresponding Accuracy and F1- score.</vt:lpstr>
      <vt:lpstr>Evaluation metrics of Best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Khatarkar</dc:creator>
  <cp:lastModifiedBy>Divya Khatarkar</cp:lastModifiedBy>
  <cp:revision>4</cp:revision>
  <dcterms:created xsi:type="dcterms:W3CDTF">2024-07-17T08:18:04Z</dcterms:created>
  <dcterms:modified xsi:type="dcterms:W3CDTF">2024-07-17T14:41:38Z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