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ed457075d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ed457075d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787e8917e3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787e8917e3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87e8917e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87e8917e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87e8917e3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87e8917e3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87e8917e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87e8917e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87e8917e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787e8917e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87e8917e3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87e8917e3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787e8917e3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787e8917e3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87e8917e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787e8917e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87e8917e3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787e8917e3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kaggle.com/datasets/lakshmi25npathi/imdb-dataset-of-50k-movie-reviews"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53400" y="931050"/>
            <a:ext cx="5083500" cy="219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Sarcasm Detection in IMDb Movie Reviews</a:t>
            </a:r>
            <a:endParaRPr/>
          </a:p>
          <a:p>
            <a:pPr indent="0" lvl="0" marL="0" rtl="0" algn="l">
              <a:spcBef>
                <a:spcPts val="0"/>
              </a:spcBef>
              <a:spcAft>
                <a:spcPts val="0"/>
              </a:spcAft>
              <a:buNone/>
            </a:pPr>
            <a:r>
              <a:t/>
            </a:r>
            <a:endParaRPr/>
          </a:p>
        </p:txBody>
      </p:sp>
      <p:pic>
        <p:nvPicPr>
          <p:cNvPr id="278" name="Google Shape;278;p13"/>
          <p:cNvPicPr preferRelativeResize="0"/>
          <p:nvPr/>
        </p:nvPicPr>
        <p:blipFill>
          <a:blip r:embed="rId3">
            <a:alphaModFix/>
          </a:blip>
          <a:stretch>
            <a:fillRect/>
          </a:stretch>
        </p:blipFill>
        <p:spPr>
          <a:xfrm>
            <a:off x="3163888" y="3127350"/>
            <a:ext cx="2943225" cy="1552575"/>
          </a:xfrm>
          <a:prstGeom prst="rect">
            <a:avLst/>
          </a:prstGeom>
          <a:noFill/>
          <a:ln>
            <a:noFill/>
          </a:ln>
          <a:effectLst>
            <a:outerShdw blurRad="57150" rotWithShape="0" algn="bl" dir="5400000" dist="19050">
              <a:srgbClr val="000000">
                <a:alpha val="50000"/>
              </a:srgbClr>
            </a:outerShdw>
          </a:effectLst>
        </p:spPr>
      </p:pic>
      <p:pic>
        <p:nvPicPr>
          <p:cNvPr id="279" name="Google Shape;279;p13"/>
          <p:cNvPicPr preferRelativeResize="0"/>
          <p:nvPr/>
        </p:nvPicPr>
        <p:blipFill>
          <a:blip r:embed="rId4">
            <a:alphaModFix amt="91000"/>
          </a:blip>
          <a:stretch>
            <a:fillRect/>
          </a:stretch>
        </p:blipFill>
        <p:spPr>
          <a:xfrm>
            <a:off x="359825" y="3127350"/>
            <a:ext cx="2597700" cy="15525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1000"/>
                                        <p:tgtEl>
                                          <p:spTgt spid="2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1000"/>
                                        <p:tgtEl>
                                          <p:spTgt spid="27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1000"/>
                                        <p:tgtEl>
                                          <p:spTgt spid="2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idx="1" type="body"/>
          </p:nvPr>
        </p:nvSpPr>
        <p:spPr>
          <a:xfrm>
            <a:off x="1131550" y="4138975"/>
            <a:ext cx="7729800" cy="8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The RoBERTa model's performance highlights its robustness and effectiveness in handling the complexities of sarcasm detection in movie reviews. Its ability to achieve high precision, recall, and F1-scores for both sarcastic and non-sarcastic classes makes it a best model for this task.</a:t>
            </a:r>
            <a:endParaRPr sz="1400"/>
          </a:p>
          <a:p>
            <a:pPr indent="0" lvl="0" marL="0" rtl="0" algn="l">
              <a:spcBef>
                <a:spcPts val="0"/>
              </a:spcBef>
              <a:spcAft>
                <a:spcPts val="0"/>
              </a:spcAft>
              <a:buNone/>
            </a:pPr>
            <a:r>
              <a:t/>
            </a:r>
            <a:endParaRPr sz="1400"/>
          </a:p>
        </p:txBody>
      </p:sp>
      <p:sp>
        <p:nvSpPr>
          <p:cNvPr id="342" name="Google Shape;342;p22"/>
          <p:cNvSpPr txBox="1"/>
          <p:nvPr>
            <p:ph idx="4294967295" type="title"/>
          </p:nvPr>
        </p:nvSpPr>
        <p:spPr>
          <a:xfrm>
            <a:off x="993600" y="480475"/>
            <a:ext cx="7030500" cy="57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343" name="Google Shape;343;p22"/>
          <p:cNvSpPr txBox="1"/>
          <p:nvPr/>
        </p:nvSpPr>
        <p:spPr>
          <a:xfrm>
            <a:off x="1131550" y="1076200"/>
            <a:ext cx="7156800" cy="3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Nunito"/>
                <a:ea typeface="Nunito"/>
                <a:cs typeface="Nunito"/>
                <a:sym typeface="Nunito"/>
              </a:rPr>
              <a:t>Evaluating the performance of a sarcasm detection model, several metrics can be used to assess its effectiveness.</a:t>
            </a:r>
            <a:endParaRPr>
              <a:solidFill>
                <a:schemeClr val="dk2"/>
              </a:solidFill>
              <a:latin typeface="Nunito"/>
              <a:ea typeface="Nunito"/>
              <a:cs typeface="Nunito"/>
              <a:sym typeface="Nunito"/>
            </a:endParaRPr>
          </a:p>
          <a:p>
            <a:pPr indent="0" lvl="0" marL="0" rtl="0" algn="l">
              <a:spcBef>
                <a:spcPts val="0"/>
              </a:spcBef>
              <a:spcAft>
                <a:spcPts val="0"/>
              </a:spcAft>
              <a:buNone/>
            </a:pPr>
            <a:r>
              <a:t/>
            </a:r>
            <a:endParaRPr>
              <a:solidFill>
                <a:schemeClr val="dk2"/>
              </a:solidFill>
              <a:latin typeface="Nunito"/>
              <a:ea typeface="Nunito"/>
              <a:cs typeface="Nunito"/>
              <a:sym typeface="Nunito"/>
            </a:endParaRPr>
          </a:p>
        </p:txBody>
      </p:sp>
      <p:pic>
        <p:nvPicPr>
          <p:cNvPr id="344" name="Google Shape;344;p22"/>
          <p:cNvPicPr preferRelativeResize="0"/>
          <p:nvPr/>
        </p:nvPicPr>
        <p:blipFill>
          <a:blip r:embed="rId3">
            <a:alphaModFix/>
          </a:blip>
          <a:stretch>
            <a:fillRect/>
          </a:stretch>
        </p:blipFill>
        <p:spPr>
          <a:xfrm>
            <a:off x="1131548" y="1616498"/>
            <a:ext cx="7156800" cy="24170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48" name="Shape 348"/>
        <p:cNvGrpSpPr/>
        <p:nvPr/>
      </p:nvGrpSpPr>
      <p:grpSpPr>
        <a:xfrm>
          <a:off x="0" y="0"/>
          <a:ext cx="0" cy="0"/>
          <a:chOff x="0" y="0"/>
          <a:chExt cx="0" cy="0"/>
        </a:xfrm>
      </p:grpSpPr>
      <p:sp>
        <p:nvSpPr>
          <p:cNvPr id="349" name="Google Shape;349;p23"/>
          <p:cNvSpPr txBox="1"/>
          <p:nvPr>
            <p:ph type="title"/>
          </p:nvPr>
        </p:nvSpPr>
        <p:spPr>
          <a:xfrm>
            <a:off x="1088525" y="1635300"/>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Thank You!</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1000"/>
                                        <p:tgtEl>
                                          <p:spTgt spid="3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233100" y="730850"/>
            <a:ext cx="7030500" cy="57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285" name="Google Shape;285;p14"/>
          <p:cNvSpPr txBox="1"/>
          <p:nvPr>
            <p:ph idx="1" type="body"/>
          </p:nvPr>
        </p:nvSpPr>
        <p:spPr>
          <a:xfrm>
            <a:off x="1233100" y="1474200"/>
            <a:ext cx="7422600" cy="2195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t>Online reviews hold immense power in the film industry, shaping audience perception and box office success. However, sarcasm, a common weapon in the reviewer's arsenal, can wreak havoc on sentiment analysis systems. These automated tools struggle to decipher sarcastic intent, leading to misinterpretations that can skew audience ratings, mislead studios, and ultimately, disappoint moviegoers.</a:t>
            </a:r>
            <a:endParaRPr sz="1400"/>
          </a:p>
          <a:p>
            <a:pPr indent="0" lvl="0" marL="0" rtl="0" algn="just">
              <a:lnSpc>
                <a:spcPct val="100000"/>
              </a:lnSpc>
              <a:spcBef>
                <a:spcPts val="1200"/>
              </a:spcBef>
              <a:spcAft>
                <a:spcPts val="1200"/>
              </a:spcAft>
              <a:buNone/>
            </a:pPr>
            <a:r>
              <a:t/>
            </a:r>
            <a:endParaRPr>
              <a:latin typeface="Maven Pro"/>
              <a:ea typeface="Maven Pro"/>
              <a:cs typeface="Maven Pro"/>
              <a:sym typeface="Maven Pro"/>
            </a:endParaRPr>
          </a:p>
        </p:txBody>
      </p:sp>
      <p:pic>
        <p:nvPicPr>
          <p:cNvPr id="286" name="Google Shape;286;p14"/>
          <p:cNvPicPr preferRelativeResize="0"/>
          <p:nvPr/>
        </p:nvPicPr>
        <p:blipFill>
          <a:blip r:embed="rId3">
            <a:alphaModFix/>
          </a:blip>
          <a:stretch>
            <a:fillRect/>
          </a:stretch>
        </p:blipFill>
        <p:spPr>
          <a:xfrm>
            <a:off x="1342750" y="3185100"/>
            <a:ext cx="3145194" cy="105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90" name="Shape 290"/>
        <p:cNvGrpSpPr/>
        <p:nvPr/>
      </p:nvGrpSpPr>
      <p:grpSpPr>
        <a:xfrm>
          <a:off x="0" y="0"/>
          <a:ext cx="0" cy="0"/>
          <a:chOff x="0" y="0"/>
          <a:chExt cx="0" cy="0"/>
        </a:xfrm>
      </p:grpSpPr>
      <p:sp>
        <p:nvSpPr>
          <p:cNvPr id="291" name="Google Shape;291;p15"/>
          <p:cNvSpPr txBox="1"/>
          <p:nvPr>
            <p:ph type="title"/>
          </p:nvPr>
        </p:nvSpPr>
        <p:spPr>
          <a:xfrm>
            <a:off x="827675" y="1156450"/>
            <a:ext cx="6760200" cy="35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400">
                <a:latin typeface="Nunito"/>
                <a:ea typeface="Nunito"/>
                <a:cs typeface="Nunito"/>
                <a:sym typeface="Nunito"/>
              </a:rPr>
              <a:t>Our proposed solution is to build a machine learning and Deep </a:t>
            </a:r>
            <a:r>
              <a:rPr b="0" lang="en" sz="1400">
                <a:latin typeface="Nunito"/>
                <a:ea typeface="Nunito"/>
                <a:cs typeface="Nunito"/>
                <a:sym typeface="Nunito"/>
              </a:rPr>
              <a:t>learning </a:t>
            </a:r>
            <a:r>
              <a:rPr b="0" lang="en" sz="1400">
                <a:latin typeface="Nunito"/>
                <a:ea typeface="Nunito"/>
                <a:cs typeface="Nunito"/>
                <a:sym typeface="Nunito"/>
              </a:rPr>
              <a:t>models that capable of identifying sarcasm in IMDb reviews.</a:t>
            </a:r>
            <a:endParaRPr b="0" sz="1400">
              <a:latin typeface="Nunito"/>
              <a:ea typeface="Nunito"/>
              <a:cs typeface="Nunito"/>
              <a:sym typeface="Nunito"/>
            </a:endParaRPr>
          </a:p>
          <a:p>
            <a:pPr indent="0" lvl="0" marL="0" rtl="0" algn="l">
              <a:spcBef>
                <a:spcPts val="0"/>
              </a:spcBef>
              <a:spcAft>
                <a:spcPts val="0"/>
              </a:spcAft>
              <a:buNone/>
            </a:pPr>
            <a:r>
              <a:t/>
            </a:r>
            <a:endParaRPr b="0" sz="1400">
              <a:latin typeface="Nunito"/>
              <a:ea typeface="Nunito"/>
              <a:cs typeface="Nunito"/>
              <a:sym typeface="Nunito"/>
            </a:endParaRPr>
          </a:p>
          <a:p>
            <a:pPr indent="0" lvl="0" marL="0" rtl="0" algn="l">
              <a:spcBef>
                <a:spcPts val="0"/>
              </a:spcBef>
              <a:spcAft>
                <a:spcPts val="0"/>
              </a:spcAft>
              <a:buNone/>
            </a:pPr>
            <a:r>
              <a:rPr lang="en" sz="1400">
                <a:latin typeface="Nunito"/>
                <a:ea typeface="Nunito"/>
                <a:cs typeface="Nunito"/>
                <a:sym typeface="Nunito"/>
              </a:rPr>
              <a:t>Scope of the Solution</a:t>
            </a:r>
            <a:endParaRPr sz="1400">
              <a:latin typeface="Nunito"/>
              <a:ea typeface="Nunito"/>
              <a:cs typeface="Nunito"/>
              <a:sym typeface="Nunito"/>
            </a:endParaRPr>
          </a:p>
          <a:p>
            <a:pPr indent="0" lvl="0" marL="0" rtl="0" algn="l">
              <a:spcBef>
                <a:spcPts val="0"/>
              </a:spcBef>
              <a:spcAft>
                <a:spcPts val="0"/>
              </a:spcAft>
              <a:buNone/>
            </a:pPr>
            <a:r>
              <a:rPr b="0" lang="en" sz="1400">
                <a:latin typeface="Nunito"/>
                <a:ea typeface="Nunito"/>
                <a:cs typeface="Nunito"/>
                <a:sym typeface="Nunito"/>
              </a:rPr>
              <a:t>In-scope:</a:t>
            </a:r>
            <a:endParaRPr b="0" sz="1400">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b="0" lang="en" sz="1400">
                <a:latin typeface="Nunito"/>
                <a:ea typeface="Nunito"/>
                <a:cs typeface="Nunito"/>
                <a:sym typeface="Nunito"/>
              </a:rPr>
              <a:t>Developing a sarcasm detection model specifically for English-language IMDb reviews.</a:t>
            </a:r>
            <a:endParaRPr b="0" sz="1400">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b="0" lang="en" sz="1400">
                <a:latin typeface="Nunito"/>
                <a:ea typeface="Nunito"/>
                <a:cs typeface="Nunito"/>
                <a:sym typeface="Nunito"/>
              </a:rPr>
              <a:t>Evaluating model performance using a curated dataset of IMDb reviews.</a:t>
            </a:r>
            <a:endParaRPr b="0" sz="1400">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b="0" lang="en" sz="1400">
                <a:latin typeface="Nunito"/>
                <a:ea typeface="Nunito"/>
                <a:cs typeface="Nunito"/>
                <a:sym typeface="Nunito"/>
              </a:rPr>
              <a:t>Focusing on text-based reviews, excluding multimedia content.</a:t>
            </a:r>
            <a:endParaRPr b="0" sz="1400">
              <a:latin typeface="Nunito"/>
              <a:ea typeface="Nunito"/>
              <a:cs typeface="Nunito"/>
              <a:sym typeface="Nunito"/>
            </a:endParaRPr>
          </a:p>
          <a:p>
            <a:pPr indent="0" lvl="0" marL="457200" rtl="0" algn="l">
              <a:spcBef>
                <a:spcPts val="0"/>
              </a:spcBef>
              <a:spcAft>
                <a:spcPts val="0"/>
              </a:spcAft>
              <a:buNone/>
            </a:pPr>
            <a:r>
              <a:t/>
            </a:r>
            <a:endParaRPr b="0" sz="1400">
              <a:latin typeface="Nunito"/>
              <a:ea typeface="Nunito"/>
              <a:cs typeface="Nunito"/>
              <a:sym typeface="Nunito"/>
            </a:endParaRPr>
          </a:p>
          <a:p>
            <a:pPr indent="0" lvl="0" marL="0" rtl="0" algn="l">
              <a:spcBef>
                <a:spcPts val="0"/>
              </a:spcBef>
              <a:spcAft>
                <a:spcPts val="0"/>
              </a:spcAft>
              <a:buNone/>
            </a:pPr>
            <a:r>
              <a:rPr b="0" lang="en" sz="1400">
                <a:latin typeface="Nunito"/>
                <a:ea typeface="Nunito"/>
                <a:cs typeface="Nunito"/>
                <a:sym typeface="Nunito"/>
              </a:rPr>
              <a:t>Out-of-scope:</a:t>
            </a:r>
            <a:endParaRPr b="0" sz="1400">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b="0" lang="en" sz="1400">
                <a:latin typeface="Nunito"/>
                <a:ea typeface="Nunito"/>
                <a:cs typeface="Nunito"/>
                <a:sym typeface="Nunito"/>
              </a:rPr>
              <a:t>Detecting sarcasm in non-English reviews.</a:t>
            </a:r>
            <a:endParaRPr b="0" sz="1400">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b="0" lang="en" sz="1400">
                <a:latin typeface="Nunito"/>
                <a:ea typeface="Nunito"/>
                <a:cs typeface="Nunito"/>
                <a:sym typeface="Nunito"/>
              </a:rPr>
              <a:t>Handling non-textual sarcasm (e.g., in images or videos or memes).</a:t>
            </a:r>
            <a:endParaRPr b="0" sz="1400">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b="0" lang="en" sz="1400">
                <a:latin typeface="Nunito"/>
                <a:ea typeface="Nunito"/>
                <a:cs typeface="Nunito"/>
                <a:sym typeface="Nunito"/>
              </a:rPr>
              <a:t>Real-time detection of sarcasm during review submission.</a:t>
            </a:r>
            <a:endParaRPr b="0" sz="1400">
              <a:latin typeface="Nunito"/>
              <a:ea typeface="Nunito"/>
              <a:cs typeface="Nunito"/>
              <a:sym typeface="Nunito"/>
            </a:endParaRPr>
          </a:p>
          <a:p>
            <a:pPr indent="0" lvl="0" marL="0" rtl="0" algn="l">
              <a:spcBef>
                <a:spcPts val="0"/>
              </a:spcBef>
              <a:spcAft>
                <a:spcPts val="0"/>
              </a:spcAft>
              <a:buNone/>
            </a:pPr>
            <a:r>
              <a:t/>
            </a:r>
            <a:endParaRPr b="0" sz="1400">
              <a:latin typeface="Nunito"/>
              <a:ea typeface="Nunito"/>
              <a:cs typeface="Nunito"/>
              <a:sym typeface="Nunito"/>
            </a:endParaRPr>
          </a:p>
        </p:txBody>
      </p:sp>
      <p:sp>
        <p:nvSpPr>
          <p:cNvPr id="292" name="Google Shape;292;p15"/>
          <p:cNvSpPr txBox="1"/>
          <p:nvPr>
            <p:ph type="title"/>
          </p:nvPr>
        </p:nvSpPr>
        <p:spPr>
          <a:xfrm>
            <a:off x="827675" y="484000"/>
            <a:ext cx="7030500" cy="577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idx="4294967295" type="title"/>
          </p:nvPr>
        </p:nvSpPr>
        <p:spPr>
          <a:xfrm>
            <a:off x="825475" y="446925"/>
            <a:ext cx="7030500" cy="57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298" name="Google Shape;298;p16"/>
          <p:cNvSpPr txBox="1"/>
          <p:nvPr/>
        </p:nvSpPr>
        <p:spPr>
          <a:xfrm>
            <a:off x="825475" y="1024125"/>
            <a:ext cx="7725900" cy="20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The reviews are directly from IMDb, ensuring the context and language used are highly relevant to our target application. The large volume of reviews provides sufficient data for training robust</a:t>
            </a:r>
            <a:endParaRPr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machine learning models.</a:t>
            </a:r>
            <a:endParaRPr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b="1" lang="en" sz="1300">
                <a:solidFill>
                  <a:schemeClr val="dk2"/>
                </a:solidFill>
                <a:latin typeface="Nunito"/>
                <a:ea typeface="Nunito"/>
                <a:cs typeface="Nunito"/>
                <a:sym typeface="Nunito"/>
              </a:rPr>
              <a:t>Characteristics </a:t>
            </a:r>
            <a:r>
              <a:rPr lang="en" sz="1300">
                <a:solidFill>
                  <a:schemeClr val="dk2"/>
                </a:solidFill>
                <a:latin typeface="Nunito"/>
                <a:ea typeface="Nunito"/>
                <a:cs typeface="Nunito"/>
                <a:sym typeface="Nunito"/>
              </a:rPr>
              <a:t>: The dataset consists of a rich archive of text reviews for movies, gathered from IMDb.</a:t>
            </a:r>
            <a:endParaRPr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b="1" lang="en" sz="1300">
                <a:solidFill>
                  <a:schemeClr val="dk2"/>
                </a:solidFill>
                <a:latin typeface="Nunito"/>
                <a:ea typeface="Nunito"/>
                <a:cs typeface="Nunito"/>
                <a:sym typeface="Nunito"/>
              </a:rPr>
              <a:t>Pros </a:t>
            </a:r>
            <a:r>
              <a:rPr lang="en" sz="1300">
                <a:solidFill>
                  <a:schemeClr val="dk2"/>
                </a:solidFill>
                <a:latin typeface="Nunito"/>
                <a:ea typeface="Nunito"/>
                <a:cs typeface="Nunito"/>
                <a:sym typeface="Nunito"/>
              </a:rPr>
              <a:t>: Labeled as positive or negative review</a:t>
            </a:r>
            <a:endParaRPr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b="1" lang="en" sz="1300">
                <a:solidFill>
                  <a:schemeClr val="dk2"/>
                </a:solidFill>
                <a:latin typeface="Nunito"/>
                <a:ea typeface="Nunito"/>
                <a:cs typeface="Nunito"/>
                <a:sym typeface="Nunito"/>
              </a:rPr>
              <a:t>Cons </a:t>
            </a:r>
            <a:r>
              <a:rPr lang="en" sz="1300">
                <a:solidFill>
                  <a:schemeClr val="dk2"/>
                </a:solidFill>
                <a:latin typeface="Nunito"/>
                <a:ea typeface="Nunito"/>
                <a:cs typeface="Nunito"/>
                <a:sym typeface="Nunito"/>
              </a:rPr>
              <a:t>: We're enriching our dataset by manually classifying reviews as sarcastic or non-sarcastic using available tools</a:t>
            </a:r>
            <a:endParaRPr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b="1" lang="en" sz="1300">
                <a:solidFill>
                  <a:schemeClr val="dk2"/>
                </a:solidFill>
                <a:latin typeface="Nunito"/>
                <a:ea typeface="Nunito"/>
                <a:cs typeface="Nunito"/>
                <a:sym typeface="Nunito"/>
              </a:rPr>
              <a:t>Ref </a:t>
            </a:r>
            <a:r>
              <a:rPr lang="en" sz="1300">
                <a:solidFill>
                  <a:schemeClr val="dk2"/>
                </a:solidFill>
                <a:latin typeface="Nunito"/>
                <a:ea typeface="Nunito"/>
                <a:cs typeface="Nunito"/>
                <a:sym typeface="Nunito"/>
              </a:rPr>
              <a:t>: </a:t>
            </a:r>
            <a:r>
              <a:rPr lang="en" sz="1300" u="sng">
                <a:solidFill>
                  <a:schemeClr val="hlink"/>
                </a:solidFill>
                <a:latin typeface="Nunito"/>
                <a:ea typeface="Nunito"/>
                <a:cs typeface="Nunito"/>
                <a:sym typeface="Nunito"/>
                <a:hlinkClick r:id="rId3"/>
              </a:rPr>
              <a:t>IMDb Dataset</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299" name="Google Shape;299;p16"/>
          <p:cNvPicPr preferRelativeResize="0"/>
          <p:nvPr/>
        </p:nvPicPr>
        <p:blipFill>
          <a:blip r:embed="rId4">
            <a:alphaModFix/>
          </a:blip>
          <a:stretch>
            <a:fillRect/>
          </a:stretch>
        </p:blipFill>
        <p:spPr>
          <a:xfrm>
            <a:off x="2046800" y="3052325"/>
            <a:ext cx="4731386" cy="173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03" name="Shape 303"/>
        <p:cNvGrpSpPr/>
        <p:nvPr/>
      </p:nvGrpSpPr>
      <p:grpSpPr>
        <a:xfrm>
          <a:off x="0" y="0"/>
          <a:ext cx="0" cy="0"/>
          <a:chOff x="0" y="0"/>
          <a:chExt cx="0" cy="0"/>
        </a:xfrm>
      </p:grpSpPr>
      <p:sp>
        <p:nvSpPr>
          <p:cNvPr id="304" name="Google Shape;304;p17"/>
          <p:cNvSpPr txBox="1"/>
          <p:nvPr/>
        </p:nvSpPr>
        <p:spPr>
          <a:xfrm>
            <a:off x="9375875" y="3012625"/>
            <a:ext cx="744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05" name="Google Shape;305;p17"/>
          <p:cNvSpPr txBox="1"/>
          <p:nvPr>
            <p:ph type="title"/>
          </p:nvPr>
        </p:nvSpPr>
        <p:spPr>
          <a:xfrm>
            <a:off x="825475" y="446925"/>
            <a:ext cx="7030500" cy="5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Data Visualization</a:t>
            </a:r>
            <a:endParaRPr sz="2500"/>
          </a:p>
        </p:txBody>
      </p:sp>
      <p:pic>
        <p:nvPicPr>
          <p:cNvPr id="306" name="Google Shape;306;p17"/>
          <p:cNvPicPr preferRelativeResize="0"/>
          <p:nvPr/>
        </p:nvPicPr>
        <p:blipFill>
          <a:blip r:embed="rId3">
            <a:alphaModFix/>
          </a:blip>
          <a:stretch>
            <a:fillRect/>
          </a:stretch>
        </p:blipFill>
        <p:spPr>
          <a:xfrm>
            <a:off x="873125" y="1201200"/>
            <a:ext cx="5950424" cy="2735800"/>
          </a:xfrm>
          <a:prstGeom prst="rect">
            <a:avLst/>
          </a:prstGeom>
          <a:noFill/>
          <a:ln>
            <a:noFill/>
          </a:ln>
          <a:effectLst>
            <a:outerShdw blurRad="57150" rotWithShape="0" algn="bl" dir="5400000" dist="19050">
              <a:srgbClr val="000000">
                <a:alpha val="50000"/>
              </a:srgbClr>
            </a:outerShdw>
          </a:effectLst>
        </p:spPr>
      </p:pic>
      <p:sp>
        <p:nvSpPr>
          <p:cNvPr id="307" name="Google Shape;307;p17"/>
          <p:cNvSpPr txBox="1"/>
          <p:nvPr/>
        </p:nvSpPr>
        <p:spPr>
          <a:xfrm>
            <a:off x="6939850" y="1201200"/>
            <a:ext cx="1990200" cy="1037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Total Datpoints : 6497</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Train Set : 5197</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Test Set : 650</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Validation Set : 650</a:t>
            </a:r>
            <a:endParaRPr sz="13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idx="1" type="body"/>
          </p:nvPr>
        </p:nvSpPr>
        <p:spPr>
          <a:xfrm>
            <a:off x="4765850" y="2724150"/>
            <a:ext cx="3867000" cy="2360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Ensure that the distribution of sarcasm and non-sarcasm labels is consistent across the training, validation, and test sets to maintain a balanced representation of classes.</a:t>
            </a:r>
            <a:endParaRPr/>
          </a:p>
        </p:txBody>
      </p:sp>
      <p:sp>
        <p:nvSpPr>
          <p:cNvPr id="313" name="Google Shape;313;p18"/>
          <p:cNvSpPr txBox="1"/>
          <p:nvPr>
            <p:ph type="title"/>
          </p:nvPr>
        </p:nvSpPr>
        <p:spPr>
          <a:xfrm>
            <a:off x="1254275" y="711500"/>
            <a:ext cx="7030500" cy="57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314" name="Google Shape;314;p18"/>
          <p:cNvSpPr txBox="1"/>
          <p:nvPr/>
        </p:nvSpPr>
        <p:spPr>
          <a:xfrm>
            <a:off x="1066800" y="1288700"/>
            <a:ext cx="28680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Data Cleaning </a:t>
            </a:r>
            <a:endParaRPr sz="1300">
              <a:solidFill>
                <a:schemeClr val="dk2"/>
              </a:solidFill>
              <a:latin typeface="Nunito"/>
              <a:ea typeface="Nunito"/>
              <a:cs typeface="Nunito"/>
              <a:sym typeface="Nunito"/>
            </a:endParaRPr>
          </a:p>
        </p:txBody>
      </p:sp>
      <p:sp>
        <p:nvSpPr>
          <p:cNvPr id="315" name="Google Shape;315;p18"/>
          <p:cNvSpPr txBox="1"/>
          <p:nvPr/>
        </p:nvSpPr>
        <p:spPr>
          <a:xfrm>
            <a:off x="1066800" y="2312700"/>
            <a:ext cx="28680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Data Split and Sampling</a:t>
            </a:r>
            <a:endParaRPr sz="1300">
              <a:solidFill>
                <a:schemeClr val="dk2"/>
              </a:solidFill>
              <a:latin typeface="Nunito"/>
              <a:ea typeface="Nunito"/>
              <a:cs typeface="Nunito"/>
              <a:sym typeface="Nunito"/>
            </a:endParaRPr>
          </a:p>
        </p:txBody>
      </p:sp>
      <p:pic>
        <p:nvPicPr>
          <p:cNvPr id="316" name="Google Shape;316;p18"/>
          <p:cNvPicPr preferRelativeResize="0"/>
          <p:nvPr/>
        </p:nvPicPr>
        <p:blipFill>
          <a:blip r:embed="rId3">
            <a:alphaModFix/>
          </a:blip>
          <a:stretch>
            <a:fillRect/>
          </a:stretch>
        </p:blipFill>
        <p:spPr>
          <a:xfrm>
            <a:off x="1118675" y="1691750"/>
            <a:ext cx="7514174" cy="4133850"/>
          </a:xfrm>
          <a:prstGeom prst="rect">
            <a:avLst/>
          </a:prstGeom>
          <a:noFill/>
          <a:ln>
            <a:noFill/>
          </a:ln>
        </p:spPr>
      </p:pic>
      <p:pic>
        <p:nvPicPr>
          <p:cNvPr id="317" name="Google Shape;317;p18"/>
          <p:cNvPicPr preferRelativeResize="0"/>
          <p:nvPr/>
        </p:nvPicPr>
        <p:blipFill>
          <a:blip r:embed="rId4">
            <a:alphaModFix/>
          </a:blip>
          <a:stretch>
            <a:fillRect/>
          </a:stretch>
        </p:blipFill>
        <p:spPr>
          <a:xfrm>
            <a:off x="1339375" y="2724150"/>
            <a:ext cx="3232625" cy="31014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21" name="Shape 321"/>
        <p:cNvGrpSpPr/>
        <p:nvPr/>
      </p:nvGrpSpPr>
      <p:grpSpPr>
        <a:xfrm>
          <a:off x="0" y="0"/>
          <a:ext cx="0" cy="0"/>
          <a:chOff x="0" y="0"/>
          <a:chExt cx="0" cy="0"/>
        </a:xfrm>
      </p:grpSpPr>
      <p:sp>
        <p:nvSpPr>
          <p:cNvPr id="322" name="Google Shape;322;p19"/>
          <p:cNvSpPr txBox="1"/>
          <p:nvPr>
            <p:ph type="title"/>
          </p:nvPr>
        </p:nvSpPr>
        <p:spPr>
          <a:xfrm>
            <a:off x="983275" y="1224000"/>
            <a:ext cx="6950100" cy="3071400"/>
          </a:xfrm>
          <a:prstGeom prst="rect">
            <a:avLst/>
          </a:prstGeom>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Nunito"/>
                <a:ea typeface="Nunito"/>
                <a:cs typeface="Nunito"/>
                <a:sym typeface="Nunito"/>
              </a:rPr>
              <a:t>Machine Learning Model : Random Forest Model </a:t>
            </a:r>
            <a:endParaRPr b="0" sz="1400">
              <a:latin typeface="Nunito"/>
              <a:ea typeface="Nunito"/>
              <a:cs typeface="Nunito"/>
              <a:sym typeface="Nunito"/>
            </a:endParaRPr>
          </a:p>
          <a:p>
            <a:pPr indent="0" lvl="0" marL="0" rtl="0" algn="l">
              <a:spcBef>
                <a:spcPts val="0"/>
              </a:spcBef>
              <a:spcAft>
                <a:spcPts val="0"/>
              </a:spcAft>
              <a:buNone/>
            </a:pPr>
            <a:r>
              <a:rPr b="0" lang="en" sz="1400">
                <a:latin typeface="Nunito"/>
                <a:ea typeface="Nunito"/>
                <a:cs typeface="Nunito"/>
                <a:sym typeface="Nunito"/>
              </a:rPr>
              <a:t>Tokenization : </a:t>
            </a:r>
            <a:r>
              <a:rPr b="0" lang="en" sz="1400">
                <a:latin typeface="Nunito"/>
                <a:ea typeface="Nunito"/>
                <a:cs typeface="Nunito"/>
                <a:sym typeface="Nunito"/>
              </a:rPr>
              <a:t>Removing Stop Words and Lemmatization</a:t>
            </a:r>
            <a:endParaRPr b="0" sz="1400">
              <a:latin typeface="Nunito"/>
              <a:ea typeface="Nunito"/>
              <a:cs typeface="Nunito"/>
              <a:sym typeface="Nunito"/>
            </a:endParaRPr>
          </a:p>
          <a:p>
            <a:pPr indent="0" lvl="0" marL="0" rtl="0" algn="l">
              <a:spcBef>
                <a:spcPts val="0"/>
              </a:spcBef>
              <a:spcAft>
                <a:spcPts val="0"/>
              </a:spcAft>
              <a:buNone/>
            </a:pPr>
            <a:r>
              <a:rPr b="0" lang="en" sz="1400">
                <a:latin typeface="Nunito"/>
                <a:ea typeface="Nunito"/>
                <a:cs typeface="Nunito"/>
                <a:sym typeface="Nunito"/>
              </a:rPr>
              <a:t>Embedding : TF-IDF Vectorization </a:t>
            </a:r>
            <a:endParaRPr b="0" sz="1400">
              <a:latin typeface="Nunito"/>
              <a:ea typeface="Nunito"/>
              <a:cs typeface="Nunito"/>
              <a:sym typeface="Nunito"/>
            </a:endParaRPr>
          </a:p>
          <a:p>
            <a:pPr indent="0" lvl="0" marL="0" rtl="0" algn="l">
              <a:spcBef>
                <a:spcPts val="0"/>
              </a:spcBef>
              <a:spcAft>
                <a:spcPts val="0"/>
              </a:spcAft>
              <a:buNone/>
            </a:pPr>
            <a:r>
              <a:t/>
            </a:r>
            <a:endParaRPr b="0" sz="1400">
              <a:latin typeface="Nunito"/>
              <a:ea typeface="Nunito"/>
              <a:cs typeface="Nunito"/>
              <a:sym typeface="Nunito"/>
            </a:endParaRPr>
          </a:p>
          <a:p>
            <a:pPr indent="0" lvl="0" marL="0" rtl="0" algn="l">
              <a:spcBef>
                <a:spcPts val="0"/>
              </a:spcBef>
              <a:spcAft>
                <a:spcPts val="0"/>
              </a:spcAft>
              <a:buNone/>
            </a:pPr>
            <a:r>
              <a:rPr b="0" lang="en" sz="1400">
                <a:latin typeface="Nunito"/>
                <a:ea typeface="Nunito"/>
                <a:cs typeface="Nunito"/>
                <a:sym typeface="Nunito"/>
              </a:rPr>
              <a:t>Deep Learning Model :Using Pre-trained RoBERTa Model</a:t>
            </a:r>
            <a:endParaRPr b="0" sz="1400">
              <a:latin typeface="Nunito"/>
              <a:ea typeface="Nunito"/>
              <a:cs typeface="Nunito"/>
              <a:sym typeface="Nunito"/>
            </a:endParaRPr>
          </a:p>
          <a:p>
            <a:pPr indent="0" lvl="0" marL="0" rtl="0" algn="l">
              <a:spcBef>
                <a:spcPts val="0"/>
              </a:spcBef>
              <a:spcAft>
                <a:spcPts val="0"/>
              </a:spcAft>
              <a:buNone/>
            </a:pPr>
            <a:r>
              <a:rPr b="0" lang="en" sz="1400">
                <a:latin typeface="Nunito"/>
                <a:ea typeface="Nunito"/>
                <a:cs typeface="Nunito"/>
                <a:sym typeface="Nunito"/>
              </a:rPr>
              <a:t>Tokenization with RoBERTa : WordPiece Tokenization</a:t>
            </a:r>
            <a:endParaRPr b="0" sz="1400">
              <a:latin typeface="Nunito"/>
              <a:ea typeface="Nunito"/>
              <a:cs typeface="Nunito"/>
              <a:sym typeface="Nunito"/>
            </a:endParaRPr>
          </a:p>
          <a:p>
            <a:pPr indent="0" lvl="0" marL="1828800" rtl="0" algn="l">
              <a:spcBef>
                <a:spcPts val="0"/>
              </a:spcBef>
              <a:spcAft>
                <a:spcPts val="0"/>
              </a:spcAft>
              <a:buNone/>
            </a:pPr>
            <a:r>
              <a:rPr b="0" lang="en" sz="1400">
                <a:latin typeface="Nunito"/>
                <a:ea typeface="Nunito"/>
                <a:cs typeface="Nunito"/>
                <a:sym typeface="Nunito"/>
              </a:rPr>
              <a:t>           Special Tokens : [CLS]</a:t>
            </a:r>
            <a:endParaRPr b="0" sz="1400">
              <a:latin typeface="Nunito"/>
              <a:ea typeface="Nunito"/>
              <a:cs typeface="Nunito"/>
              <a:sym typeface="Nunito"/>
            </a:endParaRPr>
          </a:p>
          <a:p>
            <a:pPr indent="0" lvl="0" marL="1828800" rtl="0" algn="l">
              <a:spcBef>
                <a:spcPts val="0"/>
              </a:spcBef>
              <a:spcAft>
                <a:spcPts val="0"/>
              </a:spcAft>
              <a:buNone/>
            </a:pPr>
            <a:r>
              <a:t/>
            </a:r>
            <a:endParaRPr b="0" sz="1400">
              <a:latin typeface="Nunito"/>
              <a:ea typeface="Nunito"/>
              <a:cs typeface="Nunito"/>
              <a:sym typeface="Nunito"/>
            </a:endParaRPr>
          </a:p>
          <a:p>
            <a:pPr indent="0" lvl="0" marL="0" rtl="0" algn="l">
              <a:spcBef>
                <a:spcPts val="0"/>
              </a:spcBef>
              <a:spcAft>
                <a:spcPts val="0"/>
              </a:spcAft>
              <a:buNone/>
            </a:pPr>
            <a:r>
              <a:rPr b="0" lang="en" sz="1400">
                <a:latin typeface="Nunito"/>
                <a:ea typeface="Nunito"/>
                <a:cs typeface="Nunito"/>
                <a:sym typeface="Nunito"/>
              </a:rPr>
              <a:t>Embedding Using Pre-trained RoBERTa :</a:t>
            </a:r>
            <a:endParaRPr b="0" sz="1400">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b="0" lang="en" sz="1400">
                <a:latin typeface="Nunito"/>
                <a:ea typeface="Nunito"/>
                <a:cs typeface="Nunito"/>
                <a:sym typeface="Nunito"/>
              </a:rPr>
              <a:t>Pre-trained Weights - helps in capturing rich contextual information and improves performance on downstream tasks</a:t>
            </a:r>
            <a:endParaRPr b="0" sz="1400">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b="0" lang="en" sz="1400">
                <a:latin typeface="Nunito"/>
                <a:ea typeface="Nunito"/>
                <a:cs typeface="Nunito"/>
                <a:sym typeface="Nunito"/>
              </a:rPr>
              <a:t>Fine-tuning - For the sarcasm detection task, the pre-trained BERT model is fine-tuned on the specific dataset.</a:t>
            </a:r>
            <a:endParaRPr b="0" sz="1400">
              <a:latin typeface="Nunito"/>
              <a:ea typeface="Nunito"/>
              <a:cs typeface="Nunito"/>
              <a:sym typeface="Nunito"/>
            </a:endParaRPr>
          </a:p>
          <a:p>
            <a:pPr indent="0" lvl="0" marL="0" rtl="0" algn="l">
              <a:spcBef>
                <a:spcPts val="0"/>
              </a:spcBef>
              <a:spcAft>
                <a:spcPts val="0"/>
              </a:spcAft>
              <a:buNone/>
            </a:pPr>
            <a:r>
              <a:t/>
            </a:r>
            <a:endParaRPr b="0" sz="1400">
              <a:latin typeface="Nunito"/>
              <a:ea typeface="Nunito"/>
              <a:cs typeface="Nunito"/>
              <a:sym typeface="Nunito"/>
            </a:endParaRPr>
          </a:p>
          <a:p>
            <a:pPr indent="0" lvl="0" marL="1828800" rtl="0" algn="l">
              <a:spcBef>
                <a:spcPts val="0"/>
              </a:spcBef>
              <a:spcAft>
                <a:spcPts val="0"/>
              </a:spcAft>
              <a:buNone/>
            </a:pPr>
            <a:r>
              <a:rPr b="0" lang="en" sz="1400">
                <a:latin typeface="Nunito"/>
                <a:ea typeface="Nunito"/>
                <a:cs typeface="Nunito"/>
                <a:sym typeface="Nunito"/>
              </a:rPr>
              <a:t>         </a:t>
            </a:r>
            <a:endParaRPr b="0" sz="1400">
              <a:latin typeface="Nunito"/>
              <a:ea typeface="Nunito"/>
              <a:cs typeface="Nunito"/>
              <a:sym typeface="Nunito"/>
            </a:endParaRPr>
          </a:p>
          <a:p>
            <a:pPr indent="0" lvl="0" marL="1828800" rtl="0" algn="l">
              <a:spcBef>
                <a:spcPts val="0"/>
              </a:spcBef>
              <a:spcAft>
                <a:spcPts val="0"/>
              </a:spcAft>
              <a:buNone/>
            </a:pPr>
            <a:r>
              <a:rPr b="0" lang="en" sz="1400">
                <a:latin typeface="Nunito"/>
                <a:ea typeface="Nunito"/>
                <a:cs typeface="Nunito"/>
                <a:sym typeface="Nunito"/>
              </a:rPr>
              <a:t>  </a:t>
            </a:r>
            <a:endParaRPr b="0" sz="1400">
              <a:latin typeface="Nunito"/>
              <a:ea typeface="Nunito"/>
              <a:cs typeface="Nunito"/>
              <a:sym typeface="Nunito"/>
            </a:endParaRPr>
          </a:p>
        </p:txBody>
      </p:sp>
      <p:sp>
        <p:nvSpPr>
          <p:cNvPr id="323" name="Google Shape;323;p19"/>
          <p:cNvSpPr txBox="1"/>
          <p:nvPr/>
        </p:nvSpPr>
        <p:spPr>
          <a:xfrm>
            <a:off x="5246375" y="2615825"/>
            <a:ext cx="3923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24" name="Google Shape;324;p19"/>
          <p:cNvSpPr txBox="1"/>
          <p:nvPr>
            <p:ph type="title"/>
          </p:nvPr>
        </p:nvSpPr>
        <p:spPr>
          <a:xfrm>
            <a:off x="943075" y="646800"/>
            <a:ext cx="7030500" cy="57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Tokenization and Embedding Techniques</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idx="1" type="body"/>
          </p:nvPr>
        </p:nvSpPr>
        <p:spPr>
          <a:xfrm>
            <a:off x="1259700" y="1337300"/>
            <a:ext cx="7030500" cy="3106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RoBERTa (Robustly optimized BERT approach) Model </a:t>
            </a:r>
            <a:endParaRPr sz="1400"/>
          </a:p>
          <a:p>
            <a:pPr indent="0" lvl="0" marL="0" rtl="0" algn="l">
              <a:lnSpc>
                <a:spcPct val="100000"/>
              </a:lnSpc>
              <a:spcBef>
                <a:spcPts val="0"/>
              </a:spcBef>
              <a:spcAft>
                <a:spcPts val="0"/>
              </a:spcAft>
              <a:buNone/>
            </a:pPr>
            <a:r>
              <a:rPr lang="en" sz="1400"/>
              <a:t>RoBERTa, like BERT, is based on the Transformer architecture. It uses multiple layers of self-attention mechanisms to process input text and generate contextualized embeddings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330" name="Google Shape;330;p20"/>
          <p:cNvSpPr txBox="1"/>
          <p:nvPr>
            <p:ph type="title"/>
          </p:nvPr>
        </p:nvSpPr>
        <p:spPr>
          <a:xfrm>
            <a:off x="1190775" y="700925"/>
            <a:ext cx="7030500" cy="57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Deep Learning</a:t>
            </a:r>
            <a:r>
              <a:rPr lang="en"/>
              <a:t> Model</a:t>
            </a:r>
            <a:endParaRPr/>
          </a:p>
        </p:txBody>
      </p:sp>
      <p:pic>
        <p:nvPicPr>
          <p:cNvPr id="331" name="Google Shape;331;p20"/>
          <p:cNvPicPr preferRelativeResize="0"/>
          <p:nvPr/>
        </p:nvPicPr>
        <p:blipFill>
          <a:blip r:embed="rId3">
            <a:alphaModFix/>
          </a:blip>
          <a:stretch>
            <a:fillRect/>
          </a:stretch>
        </p:blipFill>
        <p:spPr>
          <a:xfrm>
            <a:off x="872750" y="2420325"/>
            <a:ext cx="8019976" cy="26105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35" name="Shape 335"/>
        <p:cNvGrpSpPr/>
        <p:nvPr/>
      </p:nvGrpSpPr>
      <p:grpSpPr>
        <a:xfrm>
          <a:off x="0" y="0"/>
          <a:ext cx="0" cy="0"/>
          <a:chOff x="0" y="0"/>
          <a:chExt cx="0" cy="0"/>
        </a:xfrm>
      </p:grpSpPr>
      <p:sp>
        <p:nvSpPr>
          <p:cNvPr id="336" name="Google Shape;336;p21"/>
          <p:cNvSpPr txBox="1"/>
          <p:nvPr>
            <p:ph type="title"/>
          </p:nvPr>
        </p:nvSpPr>
        <p:spPr>
          <a:xfrm>
            <a:off x="690675" y="734775"/>
            <a:ext cx="7186200" cy="3935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 sz="1400">
                <a:latin typeface="Nunito"/>
                <a:ea typeface="Nunito"/>
                <a:cs typeface="Nunito"/>
                <a:sym typeface="Nunito"/>
              </a:rPr>
              <a:t>Implementation Details:</a:t>
            </a:r>
            <a:endParaRPr b="0" sz="1400">
              <a:latin typeface="Nunito"/>
              <a:ea typeface="Nunito"/>
              <a:cs typeface="Nunito"/>
              <a:sym typeface="Nunito"/>
            </a:endParaRPr>
          </a:p>
          <a:p>
            <a:pPr indent="-317500" lvl="0" marL="457200" rtl="0" algn="l">
              <a:lnSpc>
                <a:spcPct val="115000"/>
              </a:lnSpc>
              <a:spcBef>
                <a:spcPts val="1200"/>
              </a:spcBef>
              <a:spcAft>
                <a:spcPts val="0"/>
              </a:spcAft>
              <a:buClr>
                <a:schemeClr val="lt1"/>
              </a:buClr>
              <a:buSzPts val="1400"/>
              <a:buFont typeface="Nunito"/>
              <a:buAutoNum type="arabicPeriod"/>
            </a:pPr>
            <a:r>
              <a:rPr b="0" lang="en" sz="1400">
                <a:latin typeface="Nunito"/>
                <a:ea typeface="Nunito"/>
                <a:cs typeface="Nunito"/>
                <a:sym typeface="Nunito"/>
              </a:rPr>
              <a:t>Tokenization:</a:t>
            </a:r>
            <a:endParaRPr b="0" sz="1400">
              <a:latin typeface="Nunito"/>
              <a:ea typeface="Nunito"/>
              <a:cs typeface="Nunito"/>
              <a:sym typeface="Nunito"/>
            </a:endParaRPr>
          </a:p>
          <a:p>
            <a:pPr indent="-317500" lvl="1" marL="914400" rtl="0" algn="l">
              <a:lnSpc>
                <a:spcPct val="115000"/>
              </a:lnSpc>
              <a:spcBef>
                <a:spcPts val="0"/>
              </a:spcBef>
              <a:spcAft>
                <a:spcPts val="0"/>
              </a:spcAft>
              <a:buClr>
                <a:schemeClr val="lt1"/>
              </a:buClr>
              <a:buSzPts val="1400"/>
              <a:buFont typeface="Arial"/>
              <a:buChar char="○"/>
            </a:pPr>
            <a:r>
              <a:rPr b="0" lang="en" sz="1400">
                <a:latin typeface="Nunito"/>
                <a:ea typeface="Nunito"/>
                <a:cs typeface="Nunito"/>
                <a:sym typeface="Nunito"/>
              </a:rPr>
              <a:t>Uses </a:t>
            </a:r>
            <a:r>
              <a:rPr lang="en" sz="1400">
                <a:latin typeface="Nunito"/>
                <a:ea typeface="Nunito"/>
                <a:cs typeface="Nunito"/>
                <a:sym typeface="Nunito"/>
              </a:rPr>
              <a:t>RobertaTokenizer</a:t>
            </a:r>
            <a:r>
              <a:rPr b="0" lang="en" sz="1400">
                <a:latin typeface="Nunito"/>
                <a:ea typeface="Nunito"/>
                <a:cs typeface="Nunito"/>
                <a:sym typeface="Nunito"/>
              </a:rPr>
              <a:t>, which is based on Byte-Pair Encoding (BPE). </a:t>
            </a:r>
            <a:endParaRPr b="0" sz="1400">
              <a:latin typeface="Nunito"/>
              <a:ea typeface="Nunito"/>
              <a:cs typeface="Nunito"/>
              <a:sym typeface="Nunito"/>
            </a:endParaRPr>
          </a:p>
          <a:p>
            <a:pPr indent="-317500" lvl="1" marL="914400" rtl="0" algn="l">
              <a:lnSpc>
                <a:spcPct val="115000"/>
              </a:lnSpc>
              <a:spcBef>
                <a:spcPts val="0"/>
              </a:spcBef>
              <a:spcAft>
                <a:spcPts val="0"/>
              </a:spcAft>
              <a:buClr>
                <a:schemeClr val="lt1"/>
              </a:buClr>
              <a:buSzPts val="1400"/>
              <a:buFont typeface="Arial"/>
              <a:buChar char="○"/>
            </a:pPr>
            <a:r>
              <a:rPr b="0" lang="en" sz="1400">
                <a:latin typeface="Nunito"/>
                <a:ea typeface="Nunito"/>
                <a:cs typeface="Nunito"/>
                <a:sym typeface="Nunito"/>
              </a:rPr>
              <a:t>It splits text into subword units, adds special tokens, and ensures consistency in text preprocessing.</a:t>
            </a:r>
            <a:endParaRPr b="0" sz="1400">
              <a:latin typeface="Nunito"/>
              <a:ea typeface="Nunito"/>
              <a:cs typeface="Nunito"/>
              <a:sym typeface="Nunito"/>
            </a:endParaRPr>
          </a:p>
          <a:p>
            <a:pPr indent="-317500" lvl="0" marL="457200" rtl="0" algn="l">
              <a:lnSpc>
                <a:spcPct val="115000"/>
              </a:lnSpc>
              <a:spcBef>
                <a:spcPts val="0"/>
              </a:spcBef>
              <a:spcAft>
                <a:spcPts val="0"/>
              </a:spcAft>
              <a:buClr>
                <a:schemeClr val="lt1"/>
              </a:buClr>
              <a:buSzPts val="1400"/>
              <a:buFont typeface="Nunito"/>
              <a:buAutoNum type="arabicPeriod"/>
            </a:pPr>
            <a:r>
              <a:rPr b="0" lang="en" sz="1400">
                <a:latin typeface="Nunito"/>
                <a:ea typeface="Nunito"/>
                <a:cs typeface="Nunito"/>
                <a:sym typeface="Nunito"/>
              </a:rPr>
              <a:t>Model Architecture:</a:t>
            </a:r>
            <a:endParaRPr b="0" sz="1400">
              <a:latin typeface="Nunito"/>
              <a:ea typeface="Nunito"/>
              <a:cs typeface="Nunito"/>
              <a:sym typeface="Nunito"/>
            </a:endParaRPr>
          </a:p>
          <a:p>
            <a:pPr indent="-317500" lvl="1" marL="914400" rtl="0" algn="l">
              <a:lnSpc>
                <a:spcPct val="115000"/>
              </a:lnSpc>
              <a:spcBef>
                <a:spcPts val="0"/>
              </a:spcBef>
              <a:spcAft>
                <a:spcPts val="0"/>
              </a:spcAft>
              <a:buClr>
                <a:schemeClr val="lt1"/>
              </a:buClr>
              <a:buSzPts val="1400"/>
              <a:buFont typeface="Nunito"/>
              <a:buChar char="○"/>
            </a:pPr>
            <a:r>
              <a:rPr lang="en" sz="1400">
                <a:latin typeface="Nunito"/>
                <a:ea typeface="Nunito"/>
                <a:cs typeface="Nunito"/>
                <a:sym typeface="Nunito"/>
              </a:rPr>
              <a:t>RobertaModel</a:t>
            </a:r>
            <a:r>
              <a:rPr b="0" lang="en" sz="1400">
                <a:latin typeface="Nunito"/>
                <a:ea typeface="Nunito"/>
                <a:cs typeface="Nunito"/>
                <a:sym typeface="Nunito"/>
              </a:rPr>
              <a:t>: The core model generates contextualized embeddings.</a:t>
            </a:r>
            <a:endParaRPr b="0" sz="1400">
              <a:latin typeface="Nunito"/>
              <a:ea typeface="Nunito"/>
              <a:cs typeface="Nunito"/>
              <a:sym typeface="Nunito"/>
            </a:endParaRPr>
          </a:p>
          <a:p>
            <a:pPr indent="-317500" lvl="1" marL="914400" rtl="0" algn="l">
              <a:lnSpc>
                <a:spcPct val="115000"/>
              </a:lnSpc>
              <a:spcBef>
                <a:spcPts val="0"/>
              </a:spcBef>
              <a:spcAft>
                <a:spcPts val="0"/>
              </a:spcAft>
              <a:buClr>
                <a:schemeClr val="lt1"/>
              </a:buClr>
              <a:buSzPts val="1400"/>
              <a:buFont typeface="Nunito"/>
              <a:buChar char="○"/>
            </a:pPr>
            <a:r>
              <a:rPr lang="en" sz="1400">
                <a:latin typeface="Nunito"/>
                <a:ea typeface="Nunito"/>
                <a:cs typeface="Nunito"/>
                <a:sym typeface="Nunito"/>
              </a:rPr>
              <a:t>RobertaForSequenceClassification</a:t>
            </a:r>
            <a:r>
              <a:rPr b="0" lang="en" sz="1400">
                <a:latin typeface="Nunito"/>
                <a:ea typeface="Nunito"/>
                <a:cs typeface="Nunito"/>
                <a:sym typeface="Nunito"/>
              </a:rPr>
              <a:t>: A variant used for classification tasks, including an additional classification layer on top of the core model.</a:t>
            </a:r>
            <a:endParaRPr b="0" sz="1400">
              <a:latin typeface="Nunito"/>
              <a:ea typeface="Nunito"/>
              <a:cs typeface="Nunito"/>
              <a:sym typeface="Nunito"/>
            </a:endParaRPr>
          </a:p>
          <a:p>
            <a:pPr indent="-317500" lvl="0" marL="457200" rtl="0" algn="l">
              <a:lnSpc>
                <a:spcPct val="115000"/>
              </a:lnSpc>
              <a:spcBef>
                <a:spcPts val="0"/>
              </a:spcBef>
              <a:spcAft>
                <a:spcPts val="0"/>
              </a:spcAft>
              <a:buClr>
                <a:schemeClr val="lt1"/>
              </a:buClr>
              <a:buSzPts val="1400"/>
              <a:buFont typeface="Nunito"/>
              <a:buAutoNum type="arabicPeriod"/>
            </a:pPr>
            <a:r>
              <a:rPr b="0" lang="en" sz="1400">
                <a:latin typeface="Nunito"/>
                <a:ea typeface="Nunito"/>
                <a:cs typeface="Nunito"/>
                <a:sym typeface="Nunito"/>
              </a:rPr>
              <a:t>Training Process:</a:t>
            </a:r>
            <a:endParaRPr b="0" sz="1400">
              <a:latin typeface="Nunito"/>
              <a:ea typeface="Nunito"/>
              <a:cs typeface="Nunito"/>
              <a:sym typeface="Nunito"/>
            </a:endParaRPr>
          </a:p>
          <a:p>
            <a:pPr indent="-317500" lvl="1" marL="914400" rtl="0" algn="l">
              <a:lnSpc>
                <a:spcPct val="115000"/>
              </a:lnSpc>
              <a:spcBef>
                <a:spcPts val="0"/>
              </a:spcBef>
              <a:spcAft>
                <a:spcPts val="0"/>
              </a:spcAft>
              <a:buClr>
                <a:schemeClr val="lt1"/>
              </a:buClr>
              <a:buSzPts val="1400"/>
              <a:buFont typeface="Nunito"/>
              <a:buChar char="○"/>
            </a:pPr>
            <a:r>
              <a:rPr b="0" lang="en" sz="1400">
                <a:latin typeface="Nunito"/>
                <a:ea typeface="Nunito"/>
                <a:cs typeface="Nunito"/>
                <a:sym typeface="Nunito"/>
              </a:rPr>
              <a:t>Input Preparation: Convert text into token IDs and attention masks.</a:t>
            </a:r>
            <a:endParaRPr b="0" sz="1400">
              <a:latin typeface="Nunito"/>
              <a:ea typeface="Nunito"/>
              <a:cs typeface="Nunito"/>
              <a:sym typeface="Nunito"/>
            </a:endParaRPr>
          </a:p>
          <a:p>
            <a:pPr indent="-317500" lvl="1" marL="914400" rtl="0" algn="l">
              <a:lnSpc>
                <a:spcPct val="115000"/>
              </a:lnSpc>
              <a:spcBef>
                <a:spcPts val="0"/>
              </a:spcBef>
              <a:spcAft>
                <a:spcPts val="0"/>
              </a:spcAft>
              <a:buClr>
                <a:schemeClr val="lt1"/>
              </a:buClr>
              <a:buSzPts val="1400"/>
              <a:buFont typeface="Nunito"/>
              <a:buChar char="○"/>
            </a:pPr>
            <a:r>
              <a:rPr b="0" lang="en" sz="1400">
                <a:latin typeface="Nunito"/>
                <a:ea typeface="Nunito"/>
                <a:cs typeface="Nunito"/>
                <a:sym typeface="Nunito"/>
              </a:rPr>
              <a:t>Forward Pass: Pass inputs through the model to get logits.</a:t>
            </a:r>
            <a:endParaRPr b="0" sz="1400">
              <a:latin typeface="Nunito"/>
              <a:ea typeface="Nunito"/>
              <a:cs typeface="Nunito"/>
              <a:sym typeface="Nunito"/>
            </a:endParaRPr>
          </a:p>
          <a:p>
            <a:pPr indent="-317500" lvl="1" marL="914400" rtl="0" algn="l">
              <a:lnSpc>
                <a:spcPct val="115000"/>
              </a:lnSpc>
              <a:spcBef>
                <a:spcPts val="0"/>
              </a:spcBef>
              <a:spcAft>
                <a:spcPts val="0"/>
              </a:spcAft>
              <a:buClr>
                <a:schemeClr val="lt1"/>
              </a:buClr>
              <a:buSzPts val="1400"/>
              <a:buFont typeface="Nunito"/>
              <a:buChar char="○"/>
            </a:pPr>
            <a:r>
              <a:rPr b="0" lang="en" sz="1400">
                <a:latin typeface="Nunito"/>
                <a:ea typeface="Nunito"/>
                <a:cs typeface="Nunito"/>
                <a:sym typeface="Nunito"/>
              </a:rPr>
              <a:t>Loss Calculation: Compute loss using cross-entropy for classification tasks.</a:t>
            </a:r>
            <a:endParaRPr b="0" sz="1400">
              <a:latin typeface="Nunito"/>
              <a:ea typeface="Nunito"/>
              <a:cs typeface="Nunito"/>
              <a:sym typeface="Nunito"/>
            </a:endParaRPr>
          </a:p>
          <a:p>
            <a:pPr indent="-317500" lvl="1" marL="914400" rtl="0" algn="l">
              <a:lnSpc>
                <a:spcPct val="115000"/>
              </a:lnSpc>
              <a:spcBef>
                <a:spcPts val="0"/>
              </a:spcBef>
              <a:spcAft>
                <a:spcPts val="0"/>
              </a:spcAft>
              <a:buClr>
                <a:schemeClr val="lt1"/>
              </a:buClr>
              <a:buSzPts val="1400"/>
              <a:buFont typeface="Nunito"/>
              <a:buChar char="○"/>
            </a:pPr>
            <a:r>
              <a:rPr b="0" lang="en" sz="1400">
                <a:latin typeface="Nunito"/>
                <a:ea typeface="Nunito"/>
                <a:cs typeface="Nunito"/>
                <a:sym typeface="Nunito"/>
              </a:rPr>
              <a:t>Backpropagation: Update model weights based on the computed loss.</a:t>
            </a:r>
            <a:endParaRPr b="0" sz="1400">
              <a:latin typeface="Nunito"/>
              <a:ea typeface="Nunito"/>
              <a:cs typeface="Nunito"/>
              <a:sym typeface="Nunito"/>
            </a:endParaRPr>
          </a:p>
          <a:p>
            <a:pPr indent="0" lvl="0" marL="0" rtl="0" algn="l">
              <a:spcBef>
                <a:spcPts val="1200"/>
              </a:spcBef>
              <a:spcAft>
                <a:spcPts val="0"/>
              </a:spcAft>
              <a:buNone/>
            </a:pPr>
            <a:r>
              <a:t/>
            </a:r>
            <a:endParaRPr b="0" sz="14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