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9523173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08999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78285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428507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260344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89154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47216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2655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87403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45702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725B8-B604-4146-B3DA-DF5A1FCBB4CF}"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125413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725B8-B604-4146-B3DA-DF5A1FCBB4CF}"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42635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725B8-B604-4146-B3DA-DF5A1FCBB4CF}"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71389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725B8-B604-4146-B3DA-DF5A1FCBB4CF}"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40293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E5725B8-B604-4146-B3DA-DF5A1FCBB4CF}"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1640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38124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725B8-B604-4146-B3DA-DF5A1FCBB4CF}"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3DDB4-AC91-4B37-BA87-8E929192D314}" type="slidenum">
              <a:rPr lang="en-IN" smtClean="0"/>
              <a:t>‹#›</a:t>
            </a:fld>
            <a:endParaRPr lang="en-IN"/>
          </a:p>
        </p:txBody>
      </p:sp>
    </p:spTree>
    <p:extLst>
      <p:ext uri="{BB962C8B-B14F-4D97-AF65-F5344CB8AC3E}">
        <p14:creationId xmlns:p14="http://schemas.microsoft.com/office/powerpoint/2010/main" val="227911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5725B8-B604-4146-B3DA-DF5A1FCBB4CF}" type="datetimeFigureOut">
              <a:rPr lang="en-IN" smtClean="0"/>
              <a:t>20-07-2024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3DDB4-AC91-4B37-BA87-8E929192D314}" type="slidenum">
              <a:rPr lang="en-IN" smtClean="0"/>
              <a:t>‹#›</a:t>
            </a:fld>
            <a:endParaRPr lang="en-IN"/>
          </a:p>
        </p:txBody>
      </p:sp>
    </p:spTree>
    <p:extLst>
      <p:ext uri="{BB962C8B-B14F-4D97-AF65-F5344CB8AC3E}">
        <p14:creationId xmlns:p14="http://schemas.microsoft.com/office/powerpoint/2010/main" val="2629143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8968-9ED5-66DD-BA56-7AB078C5F5C7}"/>
              </a:ext>
            </a:extLst>
          </p:cNvPr>
          <p:cNvSpPr>
            <a:spLocks noGrp="1"/>
          </p:cNvSpPr>
          <p:nvPr>
            <p:ph type="ctrTitle"/>
          </p:nvPr>
        </p:nvSpPr>
        <p:spPr/>
        <p:txBody>
          <a:bodyPr/>
          <a:lstStyle/>
          <a:p>
            <a:r>
              <a:rPr lang="en-IN" dirty="0"/>
              <a:t>Sarcasm Detection In Reddit</a:t>
            </a:r>
          </a:p>
        </p:txBody>
      </p:sp>
      <p:sp>
        <p:nvSpPr>
          <p:cNvPr id="3" name="Subtitle 2">
            <a:extLst>
              <a:ext uri="{FF2B5EF4-FFF2-40B4-BE49-F238E27FC236}">
                <a16:creationId xmlns:a16="http://schemas.microsoft.com/office/drawing/2014/main" id="{D9E24FC8-0E06-351D-00CB-2A3FB579CEA6}"/>
              </a:ext>
            </a:extLst>
          </p:cNvPr>
          <p:cNvSpPr>
            <a:spLocks noGrp="1"/>
          </p:cNvSpPr>
          <p:nvPr>
            <p:ph type="subTitle" idx="1"/>
          </p:nvPr>
        </p:nvSpPr>
        <p:spPr/>
        <p:txBody>
          <a:bodyPr/>
          <a:lstStyle/>
          <a:p>
            <a:r>
              <a:rPr lang="en-IN" dirty="0"/>
              <a:t>By: Shubham Kundu</a:t>
            </a:r>
          </a:p>
        </p:txBody>
      </p:sp>
    </p:spTree>
    <p:extLst>
      <p:ext uri="{BB962C8B-B14F-4D97-AF65-F5344CB8AC3E}">
        <p14:creationId xmlns:p14="http://schemas.microsoft.com/office/powerpoint/2010/main" val="108393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0AAB-A63D-3082-D150-4AA17F738FAE}"/>
              </a:ext>
            </a:extLst>
          </p:cNvPr>
          <p:cNvSpPr>
            <a:spLocks noGrp="1"/>
          </p:cNvSpPr>
          <p:nvPr>
            <p:ph type="title"/>
          </p:nvPr>
        </p:nvSpPr>
        <p:spPr/>
        <p:txBody>
          <a:bodyPr/>
          <a:lstStyle/>
          <a:p>
            <a:r>
              <a:rPr lang="en-IN" dirty="0"/>
              <a:t>Business PROBLEM </a:t>
            </a:r>
          </a:p>
        </p:txBody>
      </p:sp>
      <p:sp>
        <p:nvSpPr>
          <p:cNvPr id="3" name="Content Placeholder 2">
            <a:extLst>
              <a:ext uri="{FF2B5EF4-FFF2-40B4-BE49-F238E27FC236}">
                <a16:creationId xmlns:a16="http://schemas.microsoft.com/office/drawing/2014/main" id="{F0F765B8-5008-66D0-7F20-B9CC8BE0666E}"/>
              </a:ext>
            </a:extLst>
          </p:cNvPr>
          <p:cNvSpPr>
            <a:spLocks noGrp="1"/>
          </p:cNvSpPr>
          <p:nvPr>
            <p:ph sz="half" idx="1"/>
          </p:nvPr>
        </p:nvSpPr>
        <p:spPr>
          <a:xfrm>
            <a:off x="685801" y="2142066"/>
            <a:ext cx="6591692" cy="4029343"/>
          </a:xfrm>
        </p:spPr>
        <p:txBody>
          <a:bodyPr>
            <a:normAutofit/>
          </a:bodyPr>
          <a:lstStyle/>
          <a:p>
            <a:r>
              <a:rPr lang="en-US" dirty="0"/>
              <a:t>Detecting sarcasm is crucial for accurate sentiment analysis in various fields, including customer feedback, public relations, brand management, social media monitoring, and ad campaign analysis. Misinterpreting sarcastic comments can lead to flawed insights and responses, adversely affecting businesses. This project aims to develop a model capable of accurately identifying and understanding sarcasm in textual data to improve sentiment analysis and decision-making processes.</a:t>
            </a:r>
          </a:p>
        </p:txBody>
      </p:sp>
      <p:pic>
        <p:nvPicPr>
          <p:cNvPr id="7" name="Content Placeholder 6">
            <a:extLst>
              <a:ext uri="{FF2B5EF4-FFF2-40B4-BE49-F238E27FC236}">
                <a16:creationId xmlns:a16="http://schemas.microsoft.com/office/drawing/2014/main" id="{47787BE9-A39F-5970-478E-BE40D95771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1375" y="2828654"/>
            <a:ext cx="4836654" cy="3342755"/>
          </a:xfrm>
        </p:spPr>
      </p:pic>
    </p:spTree>
    <p:extLst>
      <p:ext uri="{BB962C8B-B14F-4D97-AF65-F5344CB8AC3E}">
        <p14:creationId xmlns:p14="http://schemas.microsoft.com/office/powerpoint/2010/main" val="44696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7E3D-CB30-C0FF-A3FD-83F4B927CE00}"/>
              </a:ext>
            </a:extLst>
          </p:cNvPr>
          <p:cNvSpPr>
            <a:spLocks noGrp="1"/>
          </p:cNvSpPr>
          <p:nvPr>
            <p:ph type="title"/>
          </p:nvPr>
        </p:nvSpPr>
        <p:spPr/>
        <p:txBody>
          <a:bodyPr/>
          <a:lstStyle/>
          <a:p>
            <a:r>
              <a:rPr lang="en-IN" dirty="0"/>
              <a:t>DEFINITION AND OBJECTIVE</a:t>
            </a:r>
          </a:p>
        </p:txBody>
      </p:sp>
      <p:sp>
        <p:nvSpPr>
          <p:cNvPr id="3" name="Content Placeholder 2">
            <a:extLst>
              <a:ext uri="{FF2B5EF4-FFF2-40B4-BE49-F238E27FC236}">
                <a16:creationId xmlns:a16="http://schemas.microsoft.com/office/drawing/2014/main" id="{70CA81EA-5B6B-7EC2-26F8-0FA301A7ED78}"/>
              </a:ext>
            </a:extLst>
          </p:cNvPr>
          <p:cNvSpPr>
            <a:spLocks noGrp="1"/>
          </p:cNvSpPr>
          <p:nvPr>
            <p:ph idx="1"/>
          </p:nvPr>
        </p:nvSpPr>
        <p:spPr/>
        <p:txBody>
          <a:bodyPr/>
          <a:lstStyle/>
          <a:p>
            <a:r>
              <a:rPr lang="en-US" dirty="0"/>
              <a:t>Sarcasm: A nuanced form of sentiment where positive or intensified language is used to convey a negative or contrary meaning, which we can see hoards of, especially on Social Media.</a:t>
            </a:r>
          </a:p>
          <a:p>
            <a:r>
              <a:rPr lang="en-US" dirty="0"/>
              <a:t>Challenge: Interpreting sarcasm accurately is particularly difficult in the fields of Natural Language Processing (NLP) and sentiment analysis due to its subtle and context-dependent nature.</a:t>
            </a:r>
          </a:p>
          <a:p>
            <a:r>
              <a:rPr lang="en-US" dirty="0"/>
              <a:t>Objective: Develop a model capable of identifying and comprehending sarcastic expressions and patterns within textual data, using datasets from Reddit.</a:t>
            </a:r>
            <a:endParaRPr lang="en-IN" dirty="0"/>
          </a:p>
          <a:p>
            <a:endParaRPr lang="en-IN" dirty="0"/>
          </a:p>
        </p:txBody>
      </p:sp>
    </p:spTree>
    <p:extLst>
      <p:ext uri="{BB962C8B-B14F-4D97-AF65-F5344CB8AC3E}">
        <p14:creationId xmlns:p14="http://schemas.microsoft.com/office/powerpoint/2010/main" val="33007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FCAB-ABBD-8696-1342-B6F2840329A4}"/>
              </a:ext>
            </a:extLst>
          </p:cNvPr>
          <p:cNvSpPr>
            <a:spLocks noGrp="1"/>
          </p:cNvSpPr>
          <p:nvPr>
            <p:ph type="title"/>
          </p:nvPr>
        </p:nvSpPr>
        <p:spPr>
          <a:xfrm>
            <a:off x="318156" y="347134"/>
            <a:ext cx="10131425" cy="1456267"/>
          </a:xfrm>
        </p:spPr>
        <p:txBody>
          <a:bodyPr/>
          <a:lstStyle/>
          <a:p>
            <a:r>
              <a:rPr lang="en-IN" dirty="0"/>
              <a:t>SOLUTION</a:t>
            </a:r>
          </a:p>
        </p:txBody>
      </p:sp>
      <p:sp>
        <p:nvSpPr>
          <p:cNvPr id="3" name="Content Placeholder 2">
            <a:extLst>
              <a:ext uri="{FF2B5EF4-FFF2-40B4-BE49-F238E27FC236}">
                <a16:creationId xmlns:a16="http://schemas.microsoft.com/office/drawing/2014/main" id="{E42771AE-94FD-696E-A950-FA5645814D72}"/>
              </a:ext>
            </a:extLst>
          </p:cNvPr>
          <p:cNvSpPr>
            <a:spLocks noGrp="1"/>
          </p:cNvSpPr>
          <p:nvPr>
            <p:ph sz="half" idx="1"/>
          </p:nvPr>
        </p:nvSpPr>
        <p:spPr>
          <a:xfrm>
            <a:off x="75415" y="-162560"/>
            <a:ext cx="11962614" cy="7020559"/>
          </a:xfrm>
        </p:spPr>
        <p:txBody>
          <a:bodyPr>
            <a:normAutofit/>
          </a:bodyPr>
          <a:lstStyle/>
          <a:p>
            <a:r>
              <a:rPr lang="en-IN" dirty="0"/>
              <a:t>Data </a:t>
            </a:r>
            <a:r>
              <a:rPr lang="en-IN" dirty="0" err="1"/>
              <a:t>Preparation:Load</a:t>
            </a:r>
            <a:r>
              <a:rPr lang="en-IN" dirty="0"/>
              <a:t> kaggle_train.csv and fill missing 'comment' </a:t>
            </a:r>
            <a:r>
              <a:rPr lang="en-IN" dirty="0" err="1"/>
              <a:t>values.Sample</a:t>
            </a:r>
            <a:r>
              <a:rPr lang="en-IN" dirty="0"/>
              <a:t> 10,000 records for efficiency.</a:t>
            </a:r>
          </a:p>
          <a:p>
            <a:r>
              <a:rPr lang="en-IN" dirty="0"/>
              <a:t>Encode labels using </a:t>
            </a:r>
            <a:r>
              <a:rPr lang="en-IN" dirty="0" err="1"/>
              <a:t>LabelEncoder</a:t>
            </a:r>
            <a:r>
              <a:rPr lang="en-IN" dirty="0"/>
              <a:t>.</a:t>
            </a:r>
          </a:p>
          <a:p>
            <a:r>
              <a:rPr lang="en-IN" dirty="0"/>
              <a:t>Text </a:t>
            </a:r>
            <a:r>
              <a:rPr lang="en-IN" dirty="0" err="1"/>
              <a:t>Vectorization:Use</a:t>
            </a:r>
            <a:r>
              <a:rPr lang="en-IN" dirty="0"/>
              <a:t> TF-IDF vectorizer with 5,000 </a:t>
            </a:r>
            <a:r>
              <a:rPr lang="en-IN" dirty="0" err="1"/>
              <a:t>features.Balance</a:t>
            </a:r>
            <a:r>
              <a:rPr lang="en-IN" dirty="0"/>
              <a:t> frequent and rare word importance.</a:t>
            </a:r>
          </a:p>
          <a:p>
            <a:r>
              <a:rPr lang="en-IN" dirty="0"/>
              <a:t>Train-Test </a:t>
            </a:r>
            <a:r>
              <a:rPr lang="en-IN" dirty="0" err="1"/>
              <a:t>Split:Split</a:t>
            </a:r>
            <a:r>
              <a:rPr lang="en-IN" dirty="0"/>
              <a:t> data: 80% training, 20% </a:t>
            </a:r>
            <a:r>
              <a:rPr lang="en-IN" dirty="0" err="1"/>
              <a:t>testing.Use</a:t>
            </a:r>
            <a:r>
              <a:rPr lang="en-IN" dirty="0"/>
              <a:t> 20% of training data for validation.</a:t>
            </a:r>
          </a:p>
          <a:p>
            <a:r>
              <a:rPr lang="en-IN" dirty="0"/>
              <a:t>Model </a:t>
            </a:r>
            <a:r>
              <a:rPr lang="en-IN" dirty="0" err="1"/>
              <a:t>Construction:Build</a:t>
            </a:r>
            <a:r>
              <a:rPr lang="en-IN" dirty="0"/>
              <a:t> a CNN with Conv1D, GlobalMaxPooling1D, Dense, Dropout, and </a:t>
            </a:r>
            <a:r>
              <a:rPr lang="en-IN" dirty="0" err="1"/>
              <a:t>BatchNormalization</a:t>
            </a:r>
            <a:r>
              <a:rPr lang="en-IN" dirty="0"/>
              <a:t> </a:t>
            </a:r>
            <a:r>
              <a:rPr lang="en-IN" dirty="0" err="1"/>
              <a:t>layers.Use</a:t>
            </a:r>
            <a:r>
              <a:rPr lang="en-IN" dirty="0"/>
              <a:t> </a:t>
            </a:r>
            <a:r>
              <a:rPr lang="en-IN" dirty="0" err="1"/>
              <a:t>ReLU</a:t>
            </a:r>
            <a:r>
              <a:rPr lang="en-IN" dirty="0"/>
              <a:t> activation for hidden layers, sigmoid for the output.</a:t>
            </a:r>
          </a:p>
          <a:p>
            <a:r>
              <a:rPr lang="en-IN" dirty="0"/>
              <a:t>Compile with Adam optimizer and binary cross-entropy loss.</a:t>
            </a:r>
          </a:p>
          <a:p>
            <a:r>
              <a:rPr lang="en-IN" dirty="0"/>
              <a:t>Training and Evaluation: Train with early stopping and learning rate scheduler over 50 epochs.</a:t>
            </a:r>
          </a:p>
          <a:p>
            <a:r>
              <a:rPr lang="en-IN" dirty="0"/>
              <a:t>Evaluate using F1 score, accuracy, classification report, and confusion </a:t>
            </a:r>
            <a:r>
              <a:rPr lang="en-IN" dirty="0" err="1"/>
              <a:t>matrix.Save</a:t>
            </a:r>
            <a:r>
              <a:rPr lang="en-IN" dirty="0"/>
              <a:t> the model and TF-IDF vectorizer for future use.</a:t>
            </a:r>
          </a:p>
        </p:txBody>
      </p:sp>
      <p:sp>
        <p:nvSpPr>
          <p:cNvPr id="5" name="Content Placeholder 4">
            <a:extLst>
              <a:ext uri="{FF2B5EF4-FFF2-40B4-BE49-F238E27FC236}">
                <a16:creationId xmlns:a16="http://schemas.microsoft.com/office/drawing/2014/main" id="{2698CB14-D10E-1AB1-99FA-FFEF9797519E}"/>
              </a:ext>
            </a:extLst>
          </p:cNvPr>
          <p:cNvSpPr>
            <a:spLocks noGrp="1"/>
          </p:cNvSpPr>
          <p:nvPr>
            <p:ph sz="half" idx="2"/>
          </p:nvPr>
        </p:nvSpPr>
        <p:spPr/>
        <p:txBody>
          <a:bodyPr/>
          <a:lstStyle/>
          <a:p>
            <a:endParaRPr lang="en-IN" dirty="0"/>
          </a:p>
          <a:p>
            <a:endParaRPr lang="en-IN" dirty="0"/>
          </a:p>
        </p:txBody>
      </p:sp>
    </p:spTree>
    <p:extLst>
      <p:ext uri="{BB962C8B-B14F-4D97-AF65-F5344CB8AC3E}">
        <p14:creationId xmlns:p14="http://schemas.microsoft.com/office/powerpoint/2010/main" val="59964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956E-DBDF-70CA-E730-D427790ACD75}"/>
              </a:ext>
            </a:extLst>
          </p:cNvPr>
          <p:cNvSpPr>
            <a:spLocks noGrp="1"/>
          </p:cNvSpPr>
          <p:nvPr>
            <p:ph type="title"/>
          </p:nvPr>
        </p:nvSpPr>
        <p:spPr/>
        <p:txBody>
          <a:bodyPr/>
          <a:lstStyle/>
          <a:p>
            <a:r>
              <a:rPr lang="en-IN" dirty="0"/>
              <a:t>DATASET VISUALISATION</a:t>
            </a:r>
          </a:p>
        </p:txBody>
      </p:sp>
      <p:pic>
        <p:nvPicPr>
          <p:cNvPr id="5" name="Content Placeholder 4">
            <a:extLst>
              <a:ext uri="{FF2B5EF4-FFF2-40B4-BE49-F238E27FC236}">
                <a16:creationId xmlns:a16="http://schemas.microsoft.com/office/drawing/2014/main" id="{7E885EEC-01A6-F51A-859F-31B97409A9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309" y="1915295"/>
            <a:ext cx="4181497" cy="3649662"/>
          </a:xfrm>
        </p:spPr>
      </p:pic>
      <p:pic>
        <p:nvPicPr>
          <p:cNvPr id="7" name="Picture 6">
            <a:extLst>
              <a:ext uri="{FF2B5EF4-FFF2-40B4-BE49-F238E27FC236}">
                <a16:creationId xmlns:a16="http://schemas.microsoft.com/office/drawing/2014/main" id="{C9F37141-79DD-6923-2ED6-2FA9216C2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495" y="1586369"/>
            <a:ext cx="6782388" cy="4458086"/>
          </a:xfrm>
          <a:prstGeom prst="rect">
            <a:avLst/>
          </a:prstGeom>
        </p:spPr>
      </p:pic>
    </p:spTree>
    <p:extLst>
      <p:ext uri="{BB962C8B-B14F-4D97-AF65-F5344CB8AC3E}">
        <p14:creationId xmlns:p14="http://schemas.microsoft.com/office/powerpoint/2010/main" val="213576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1A44-3B5E-E9DB-6CCE-FCF78E753F5B}"/>
              </a:ext>
            </a:extLst>
          </p:cNvPr>
          <p:cNvSpPr>
            <a:spLocks noGrp="1"/>
          </p:cNvSpPr>
          <p:nvPr>
            <p:ph type="title"/>
          </p:nvPr>
        </p:nvSpPr>
        <p:spPr>
          <a:xfrm>
            <a:off x="685801" y="609601"/>
            <a:ext cx="10131427" cy="1188719"/>
          </a:xfrm>
        </p:spPr>
        <p:txBody>
          <a:bodyPr/>
          <a:lstStyle/>
          <a:p>
            <a:r>
              <a:rPr lang="en-IN" dirty="0"/>
              <a:t>MODEL ARCHITECTURE</a:t>
            </a:r>
          </a:p>
        </p:txBody>
      </p:sp>
      <p:sp>
        <p:nvSpPr>
          <p:cNvPr id="3" name="Text Placeholder 2">
            <a:extLst>
              <a:ext uri="{FF2B5EF4-FFF2-40B4-BE49-F238E27FC236}">
                <a16:creationId xmlns:a16="http://schemas.microsoft.com/office/drawing/2014/main" id="{AA5D7F0A-9270-7444-9B54-1C33AFAC6DD3}"/>
              </a:ext>
            </a:extLst>
          </p:cNvPr>
          <p:cNvSpPr>
            <a:spLocks noGrp="1"/>
          </p:cNvSpPr>
          <p:nvPr>
            <p:ph type="body" idx="1"/>
          </p:nvPr>
        </p:nvSpPr>
        <p:spPr>
          <a:xfrm>
            <a:off x="685800" y="1960880"/>
            <a:ext cx="3876040" cy="3830320"/>
          </a:xfrm>
        </p:spPr>
        <p:txBody>
          <a:bodyPr>
            <a:normAutofit fontScale="92500" lnSpcReduction="10000"/>
          </a:bodyPr>
          <a:lstStyle/>
          <a:p>
            <a:r>
              <a:rPr lang="en-US" dirty="0"/>
              <a:t>Model Architecture: Built a Convolutional Neural Network (CNN) using the Sequential model. The architecture included an input layer, Conv1D layers with </a:t>
            </a:r>
            <a:r>
              <a:rPr lang="en-US" dirty="0" err="1"/>
              <a:t>ReLU</a:t>
            </a:r>
            <a:r>
              <a:rPr lang="en-US" dirty="0"/>
              <a:t> activation, GlobalMaxPooling1D layer, dense layers with dropout and batch normalization, and a sigmoid output layer for binary classification.</a:t>
            </a:r>
          </a:p>
          <a:p>
            <a:r>
              <a:rPr lang="en-US" dirty="0"/>
              <a:t>Compilation: Compiled the model with the Adam optimizer, binary cross-entropy loss, and accuracy metric to configure it for training.</a:t>
            </a:r>
            <a:endParaRPr lang="en-IN" dirty="0"/>
          </a:p>
        </p:txBody>
      </p:sp>
      <p:pic>
        <p:nvPicPr>
          <p:cNvPr id="6" name="Picture 5">
            <a:extLst>
              <a:ext uri="{FF2B5EF4-FFF2-40B4-BE49-F238E27FC236}">
                <a16:creationId xmlns:a16="http://schemas.microsoft.com/office/drawing/2014/main" id="{DB82BBD6-0E64-078D-7E16-C745460C8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527" y="223008"/>
            <a:ext cx="7483488" cy="2906690"/>
          </a:xfrm>
          <a:prstGeom prst="rect">
            <a:avLst/>
          </a:prstGeom>
        </p:spPr>
      </p:pic>
      <p:pic>
        <p:nvPicPr>
          <p:cNvPr id="5" name="Picture 4">
            <a:extLst>
              <a:ext uri="{FF2B5EF4-FFF2-40B4-BE49-F238E27FC236}">
                <a16:creationId xmlns:a16="http://schemas.microsoft.com/office/drawing/2014/main" id="{9F8A43BD-009B-F41A-F8C8-7B6540F9F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00" y="3346514"/>
            <a:ext cx="7357141" cy="3365731"/>
          </a:xfrm>
          <a:prstGeom prst="rect">
            <a:avLst/>
          </a:prstGeom>
        </p:spPr>
      </p:pic>
    </p:spTree>
    <p:extLst>
      <p:ext uri="{BB962C8B-B14F-4D97-AF65-F5344CB8AC3E}">
        <p14:creationId xmlns:p14="http://schemas.microsoft.com/office/powerpoint/2010/main" val="11222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70BC-838A-6B09-BAB7-7D8B77FD3A95}"/>
              </a:ext>
            </a:extLst>
          </p:cNvPr>
          <p:cNvSpPr>
            <a:spLocks noGrp="1"/>
          </p:cNvSpPr>
          <p:nvPr>
            <p:ph type="title"/>
          </p:nvPr>
        </p:nvSpPr>
        <p:spPr>
          <a:xfrm>
            <a:off x="685801" y="609601"/>
            <a:ext cx="10131427" cy="1991359"/>
          </a:xfrm>
        </p:spPr>
        <p:txBody>
          <a:bodyPr/>
          <a:lstStyle/>
          <a:p>
            <a:r>
              <a:rPr lang="en-IN" dirty="0"/>
              <a:t>Training the Model</a:t>
            </a:r>
          </a:p>
        </p:txBody>
      </p:sp>
      <p:sp>
        <p:nvSpPr>
          <p:cNvPr id="3" name="Text Placeholder 2">
            <a:extLst>
              <a:ext uri="{FF2B5EF4-FFF2-40B4-BE49-F238E27FC236}">
                <a16:creationId xmlns:a16="http://schemas.microsoft.com/office/drawing/2014/main" id="{0BF0751A-D454-1A46-FAB9-A6359C06D924}"/>
              </a:ext>
            </a:extLst>
          </p:cNvPr>
          <p:cNvSpPr>
            <a:spLocks noGrp="1"/>
          </p:cNvSpPr>
          <p:nvPr>
            <p:ph type="body" idx="1"/>
          </p:nvPr>
        </p:nvSpPr>
        <p:spPr>
          <a:xfrm>
            <a:off x="685800" y="1696720"/>
            <a:ext cx="5507575" cy="5161280"/>
          </a:xfrm>
        </p:spPr>
        <p:txBody>
          <a:bodyPr>
            <a:normAutofit/>
          </a:bodyPr>
          <a:lstStyle/>
          <a:p>
            <a:r>
              <a:rPr lang="en-US" dirty="0"/>
              <a:t>Handling Class Imbalance: Calculated class weights to address the imbalance between sarcastic and non-sarcastic comments.</a:t>
            </a:r>
          </a:p>
          <a:p>
            <a:r>
              <a:rPr lang="en-US" dirty="0"/>
              <a:t>Training Process: Trained the model for 50 epochs with early stopping (patience of 10 epochs) and a learning rate scheduler to prevent overfitting and improve convergence. Used a batch size of 128 to process more samples in parallel, speeding up the training process.</a:t>
            </a:r>
          </a:p>
          <a:p>
            <a:r>
              <a:rPr lang="en-US" dirty="0"/>
              <a:t>Model Evaluation: Evaluated the model’s performance on the test set using F1 score and accuracy metrics. Generated a classification report and confusion matrix to provide detailed insights into the model's performance.</a:t>
            </a:r>
            <a:endParaRPr lang="en-IN" dirty="0"/>
          </a:p>
        </p:txBody>
      </p:sp>
      <p:pic>
        <p:nvPicPr>
          <p:cNvPr id="6" name="Picture 5">
            <a:extLst>
              <a:ext uri="{FF2B5EF4-FFF2-40B4-BE49-F238E27FC236}">
                <a16:creationId xmlns:a16="http://schemas.microsoft.com/office/drawing/2014/main" id="{92708B20-6075-2DEB-F283-C5AC72032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375" y="193040"/>
            <a:ext cx="5663345" cy="6502399"/>
          </a:xfrm>
          <a:prstGeom prst="rect">
            <a:avLst/>
          </a:prstGeom>
        </p:spPr>
      </p:pic>
    </p:spTree>
    <p:extLst>
      <p:ext uri="{BB962C8B-B14F-4D97-AF65-F5344CB8AC3E}">
        <p14:creationId xmlns:p14="http://schemas.microsoft.com/office/powerpoint/2010/main" val="256504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65C1-4988-708A-8C29-AFF4F7E793CE}"/>
              </a:ext>
            </a:extLst>
          </p:cNvPr>
          <p:cNvSpPr>
            <a:spLocks noGrp="1"/>
          </p:cNvSpPr>
          <p:nvPr>
            <p:ph type="title"/>
          </p:nvPr>
        </p:nvSpPr>
        <p:spPr/>
        <p:txBody>
          <a:bodyPr/>
          <a:lstStyle/>
          <a:p>
            <a:r>
              <a:rPr lang="en-IN" dirty="0"/>
              <a:t>CLASSIFICATION REPORT AND CONFUSION MATRIX</a:t>
            </a:r>
          </a:p>
        </p:txBody>
      </p:sp>
      <p:sp>
        <p:nvSpPr>
          <p:cNvPr id="3" name="Content Placeholder 2">
            <a:extLst>
              <a:ext uri="{FF2B5EF4-FFF2-40B4-BE49-F238E27FC236}">
                <a16:creationId xmlns:a16="http://schemas.microsoft.com/office/drawing/2014/main" id="{B86B0AB8-6C98-2B2A-A32F-207185800251}"/>
              </a:ext>
            </a:extLst>
          </p:cNvPr>
          <p:cNvSpPr>
            <a:spLocks noGrp="1"/>
          </p:cNvSpPr>
          <p:nvPr>
            <p:ph idx="1"/>
          </p:nvPr>
        </p:nvSpPr>
        <p:spPr>
          <a:xfrm>
            <a:off x="685801" y="1604433"/>
            <a:ext cx="5186679" cy="3649133"/>
          </a:xfrm>
        </p:spPr>
        <p:txBody>
          <a:bodyPr/>
          <a:lstStyle/>
          <a:p>
            <a:r>
              <a:rPr lang="en-US" dirty="0"/>
              <a:t>Classification Report: Provided precision, recall, and F1 score for each class, offering a comprehensive view of the model's </a:t>
            </a:r>
            <a:r>
              <a:rPr lang="en-US" dirty="0" err="1"/>
              <a:t>performance.Confusion</a:t>
            </a:r>
            <a:r>
              <a:rPr lang="en-US" dirty="0"/>
              <a:t> Matrix: Visualized true positives, true negatives, false positives, and false negatives to identify specific areas of underperformance. Explained the importance of accurately detecting sarcasm in business applications and discussed future improvements like exploring other models, increasing dataset size, and further hyperparameter tuning.</a:t>
            </a:r>
            <a:endParaRPr lang="en-IN" dirty="0"/>
          </a:p>
        </p:txBody>
      </p:sp>
      <p:pic>
        <p:nvPicPr>
          <p:cNvPr id="6" name="Picture 5">
            <a:extLst>
              <a:ext uri="{FF2B5EF4-FFF2-40B4-BE49-F238E27FC236}">
                <a16:creationId xmlns:a16="http://schemas.microsoft.com/office/drawing/2014/main" id="{C0AAD4AA-9079-6B9E-2415-7F75B899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2" y="5149783"/>
            <a:ext cx="4343776" cy="1546994"/>
          </a:xfrm>
          <a:prstGeom prst="rect">
            <a:avLst/>
          </a:prstGeom>
        </p:spPr>
      </p:pic>
      <p:pic>
        <p:nvPicPr>
          <p:cNvPr id="8" name="Picture 7">
            <a:extLst>
              <a:ext uri="{FF2B5EF4-FFF2-40B4-BE49-F238E27FC236}">
                <a16:creationId xmlns:a16="http://schemas.microsoft.com/office/drawing/2014/main" id="{EA47DF2F-7DB6-6CA3-F9DC-1D560E016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720" y="2065866"/>
            <a:ext cx="5938880" cy="4724049"/>
          </a:xfrm>
          <a:prstGeom prst="rect">
            <a:avLst/>
          </a:prstGeom>
        </p:spPr>
      </p:pic>
    </p:spTree>
    <p:extLst>
      <p:ext uri="{BB962C8B-B14F-4D97-AF65-F5344CB8AC3E}">
        <p14:creationId xmlns:p14="http://schemas.microsoft.com/office/powerpoint/2010/main" val="82818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789C-4758-480E-B4A7-CAFE955688C2}"/>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DDAB8229-D446-6031-AE09-543CDFA040E7}"/>
              </a:ext>
            </a:extLst>
          </p:cNvPr>
          <p:cNvSpPr>
            <a:spLocks noGrp="1"/>
          </p:cNvSpPr>
          <p:nvPr>
            <p:ph idx="1"/>
          </p:nvPr>
        </p:nvSpPr>
        <p:spPr>
          <a:xfrm>
            <a:off x="553721" y="241300"/>
            <a:ext cx="10131425" cy="3649133"/>
          </a:xfrm>
        </p:spPr>
        <p:txBody>
          <a:bodyPr/>
          <a:lstStyle/>
          <a:p>
            <a:r>
              <a:rPr lang="en-IN" dirty="0"/>
              <a:t>After entering text, here are the results </a:t>
            </a:r>
          </a:p>
        </p:txBody>
      </p:sp>
      <p:pic>
        <p:nvPicPr>
          <p:cNvPr id="5" name="Picture 4">
            <a:extLst>
              <a:ext uri="{FF2B5EF4-FFF2-40B4-BE49-F238E27FC236}">
                <a16:creationId xmlns:a16="http://schemas.microsoft.com/office/drawing/2014/main" id="{388471A4-8594-05BC-302A-530C582C3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519" y="2648265"/>
            <a:ext cx="9083827" cy="2484335"/>
          </a:xfrm>
          <a:prstGeom prst="rect">
            <a:avLst/>
          </a:prstGeom>
        </p:spPr>
      </p:pic>
    </p:spTree>
    <p:extLst>
      <p:ext uri="{BB962C8B-B14F-4D97-AF65-F5344CB8AC3E}">
        <p14:creationId xmlns:p14="http://schemas.microsoft.com/office/powerpoint/2010/main" val="2503000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1962</TotalTime>
  <Words>587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Sarcasm Detection In Reddit</vt:lpstr>
      <vt:lpstr>Business PROBLEM </vt:lpstr>
      <vt:lpstr>DEFINITION AND OBJECTIVE</vt:lpstr>
      <vt:lpstr>SOLUTION</vt:lpstr>
      <vt:lpstr>DATASET VISUALISATION</vt:lpstr>
      <vt:lpstr>MODEL ARCHITECTURE</vt:lpstr>
      <vt:lpstr>Training the Model</vt:lpstr>
      <vt:lpstr>CLASSIFICATION REPORT AND CONFUSION MATRIX</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Kundu</dc:creator>
  <cp:lastModifiedBy>Shubham Kundu</cp:lastModifiedBy>
  <cp:revision>16</cp:revision>
  <dcterms:created xsi:type="dcterms:W3CDTF">2024-07-17T02:06:05Z</dcterms:created>
  <dcterms:modified xsi:type="dcterms:W3CDTF">2024-07-20T12:36:22Z</dcterms:modified>
</cp:coreProperties>
</file>