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63" r:id="rId7"/>
    <p:sldId id="270" r:id="rId8"/>
    <p:sldId id="264" r:id="rId9"/>
    <p:sldId id="271" r:id="rId10"/>
    <p:sldId id="272" r:id="rId11"/>
    <p:sldId id="273" r:id="rId12"/>
    <p:sldId id="262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5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F4EA64-D5E8-4450-BC30-7DFC4EBD38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41F71-C740-4CC1-840C-5FB23C8519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963B1-226B-4B24-8975-7DD28730789D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CE577-AAC9-4588-9221-506DA251D4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921CD-9C42-44C5-B535-5F5FA40227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A9CF0-FE85-40E5-A3E4-9D8D4A205B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78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0BE83-1F76-412F-817F-6B87541A62B7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54AA9-D1C5-4A71-8BC1-393246244D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0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54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96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3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7/18/2024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7/18/2024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7/18/2024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3BFCDB3-13C4-4D69-848D-3F1F4D6B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2B9599-6E7A-4DD2-B13A-B4F68A135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377648-1ED1-4112-805B-16C14CE9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3B59CB-289C-4850-A932-358B9E412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77" y="806752"/>
            <a:ext cx="6570161" cy="5244497"/>
          </a:xfrm>
          <a:prstGeom prst="rect">
            <a:avLst/>
          </a:prstGeom>
          <a:solidFill>
            <a:schemeClr val="tx1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867647-07B7-4265-832F-DE0E80979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6AC468-2C3D-4337-A9A2-81175F6D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873262-74DB-4FD1-9625-E4616CF0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F3D15D-CB95-47AD-87F5-9CFF84F61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90EC3D-482A-4E73-B198-E8341A0D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651" y="1802884"/>
            <a:ext cx="6342612" cy="3252231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2">
                    <a:lumMod val="50000"/>
                  </a:schemeClr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SARCASM DETECTION </a:t>
            </a:r>
            <a:br>
              <a:rPr lang="en-US" sz="6000" b="1" dirty="0">
                <a:solidFill>
                  <a:schemeClr val="accent2">
                    <a:lumMod val="50000"/>
                  </a:schemeClr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en-US" sz="6000" b="1" cap="none" dirty="0">
                <a:solidFill>
                  <a:schemeClr val="accent2">
                    <a:lumMod val="50000"/>
                  </a:schemeClr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using deep learning</a:t>
            </a:r>
            <a:endParaRPr lang="en-US" sz="6000" dirty="0">
              <a:solidFill>
                <a:schemeClr val="accent2">
                  <a:lumMod val="50000"/>
                </a:schemeClr>
              </a:solidFill>
              <a:effectLst/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0283" y="4577073"/>
            <a:ext cx="3746090" cy="478042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Hareetima Sonkar (Group-7)</a:t>
            </a:r>
          </a:p>
          <a:p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Picture 2" descr="Researchers develop AI that can detect sarcasm in social media posts, ET  BrandEquity">
            <a:extLst>
              <a:ext uri="{FF2B5EF4-FFF2-40B4-BE49-F238E27FC236}">
                <a16:creationId xmlns:a16="http://schemas.microsoft.com/office/drawing/2014/main" id="{8828D358-A721-F998-04D6-D382D8D85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213" y="3915049"/>
            <a:ext cx="3065983" cy="229948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76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FF3823-BBAD-4D28-B6DB-E416E2409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3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20F056-0FFD-4EE9-BDCB-8963C7F8B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507ED7-71D7-4B95-8D4F-7B3E18623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38E6D2-F0D9-4B69-ABEB-EB70412E8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35880" y="1267730"/>
            <a:ext cx="1920240" cy="731520"/>
            <a:chOff x="4828372" y="1267730"/>
            <a:chExt cx="2227748" cy="7315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5EA075-7728-48F3-B18E-92389160D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5880" y="1267730"/>
              <a:ext cx="1920240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115E6AD-1E2A-40FE-B424-56271D8A8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28372" y="1267730"/>
              <a:ext cx="1567331" cy="645295"/>
              <a:chOff x="5318306" y="1386268"/>
              <a:chExt cx="1567331" cy="645295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2CFBBA0-D70F-4068-8385-B020EA21AA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963F62F-FFD6-43CD-BE0D-00770BB9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6885637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75688F4-0BFA-49D0-92B0-84CBE5508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2031563"/>
                <a:ext cx="1567331" cy="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Picture 8" descr="Bright Flowers">
            <a:extLst>
              <a:ext uri="{FF2B5EF4-FFF2-40B4-BE49-F238E27FC236}">
                <a16:creationId xmlns:a16="http://schemas.microsoft.com/office/drawing/2014/main" id="{E3AED392-F4FF-45D7-9A91-FD20E7E29C4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BB58C53-AF1A-4577-9FD9-2A6A3DDEA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F7F7DE-2DAA-4260-B379-423DEC36F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BAEBB-B897-4E2E-8BE7-753F1060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07" y="2608821"/>
            <a:ext cx="9068586" cy="18833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Thank you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0C984F-4779-40F8-A8DC-59DD7615B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D5430C-DB52-4EA6-8319-C7AC4C171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66ECFA-EC1E-4CD9-A9CC-1EBFE29AB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46FE2E-3188-4CA0-96F7-21A68D1B1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0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7">
            <a:extLst>
              <a:ext uri="{FF2B5EF4-FFF2-40B4-BE49-F238E27FC236}">
                <a16:creationId xmlns:a16="http://schemas.microsoft.com/office/drawing/2014/main" id="{F9C9470D-F677-4F4D-91C6-DDAAFB41E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BF9DC97C-B63C-41D6-923D-44FF13CF2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D35CC7-2F55-4CD1-8570-56ADF4255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solidFill>
            <a:schemeClr val="tx2">
              <a:alpha val="9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040" y="374904"/>
            <a:ext cx="4476782" cy="1371600"/>
          </a:xfrm>
        </p:spPr>
        <p:txBody>
          <a:bodyPr>
            <a:normAutofit/>
          </a:bodyPr>
          <a:lstStyle/>
          <a:p>
            <a:pPr>
              <a:tabLst>
                <a:tab pos="4119563" algn="l"/>
              </a:tabLst>
            </a:pPr>
            <a:r>
              <a:rPr lang="en-US" b="1" u="sng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Problem Description</a:t>
            </a:r>
            <a:endParaRPr lang="en-US" u="sng" dirty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BD240-7096-C380-0679-AEDB611689FE}"/>
              </a:ext>
            </a:extLst>
          </p:cNvPr>
          <p:cNvSpPr txBox="1"/>
          <p:nvPr/>
        </p:nvSpPr>
        <p:spPr>
          <a:xfrm>
            <a:off x="4820568" y="1585087"/>
            <a:ext cx="6533225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ln w="0"/>
                <a:solidFill>
                  <a:schemeClr val="bg1"/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● Sarcasm is a complex sentiment expressed using intensified positive or positive words typically intended to convey a negative connotation.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ln w="0"/>
                <a:solidFill>
                  <a:schemeClr val="bg1"/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 ● The challenge lies in interpreting sarcastic content correctly, especially in Natural Language Processing (NLP) and sentiment analysis.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ln w="0"/>
                <a:solidFill>
                  <a:schemeClr val="bg1"/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 ● Our goal is to build a model that can recognize and understand sarcastic behaviour and patterns in text</a:t>
            </a:r>
          </a:p>
        </p:txBody>
      </p:sp>
      <p:pic>
        <p:nvPicPr>
          <p:cNvPr id="12" name="Picture 2" descr="Sarcasm detection">
            <a:extLst>
              <a:ext uri="{FF2B5EF4-FFF2-40B4-BE49-F238E27FC236}">
                <a16:creationId xmlns:a16="http://schemas.microsoft.com/office/drawing/2014/main" id="{00075141-2A59-A822-C1ED-10AACDC87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02" y="1885602"/>
            <a:ext cx="2633740" cy="263374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795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E6E4-3B83-CE12-5422-E2D3A87C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431" y="445949"/>
            <a:ext cx="4390103" cy="1371600"/>
          </a:xfrm>
        </p:spPr>
        <p:txBody>
          <a:bodyPr/>
          <a:lstStyle/>
          <a:p>
            <a:r>
              <a:rPr lang="en-IN" sz="4800" b="1" u="sng" kern="1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1. Business Problem</a:t>
            </a:r>
            <a:endParaRPr lang="en-IN" u="sng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70492-5B91-4A36-961D-690E029374C1}"/>
              </a:ext>
            </a:extLst>
          </p:cNvPr>
          <p:cNvSpPr txBox="1"/>
          <p:nvPr/>
        </p:nvSpPr>
        <p:spPr>
          <a:xfrm>
            <a:off x="2902586" y="1679898"/>
            <a:ext cx="6662132" cy="4502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ln w="0"/>
                <a:solidFill>
                  <a:schemeClr val="tx1"/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Misinterpreting sarcasm </a:t>
            </a:r>
            <a:r>
              <a:rPr lang="en-IN" sz="2400" kern="100" dirty="0">
                <a:ln w="0"/>
                <a:solidFill>
                  <a:schemeClr val="tx1"/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can lead to inaccurate sentiment analysis, which can adversely affect businesses in various ways: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kern="100" dirty="0">
                <a:ln w="0"/>
                <a:solidFill>
                  <a:schemeClr val="tx1"/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- Customer Feedback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kern="100" dirty="0">
                <a:ln w="0"/>
                <a:solidFill>
                  <a:schemeClr val="tx1"/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- Public Relations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kern="100" dirty="0">
                <a:ln w="0"/>
                <a:solidFill>
                  <a:schemeClr val="tx1"/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- Brand Reputation Management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kern="100" dirty="0">
                <a:ln w="0"/>
                <a:solidFill>
                  <a:schemeClr val="tx1"/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- Social Media Monitoring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kern="100" dirty="0">
                <a:ln w="0"/>
                <a:solidFill>
                  <a:schemeClr val="tx1"/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- Ad Campaign Analysis</a:t>
            </a:r>
          </a:p>
          <a:p>
            <a:endParaRPr lang="en-US" sz="2400" dirty="0">
              <a:ln w="0"/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925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E9BD6E-0C41-9652-BD46-90F004BAC295}"/>
              </a:ext>
            </a:extLst>
          </p:cNvPr>
          <p:cNvSpPr txBox="1"/>
          <p:nvPr/>
        </p:nvSpPr>
        <p:spPr>
          <a:xfrm>
            <a:off x="870413" y="1264747"/>
            <a:ext cx="6095999" cy="48320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1. Data Collection, Preprocessing &amp; Cleaning: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Data Loading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Duplicate Removal, Removing null values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Data 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removing punctuations, </a:t>
            </a:r>
            <a:r>
              <a:rPr lang="en-IN" sz="2800" dirty="0" err="1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stopwords</a:t>
            </a:r>
            <a:r>
              <a:rPr lang="en-IN" sz="28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Visualizations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Descriptive Statistics</a:t>
            </a:r>
          </a:p>
          <a:p>
            <a:br>
              <a:rPr lang="en-IN" sz="2800" b="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en-IN" sz="2800" b="1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 2. Text Tokenization and Padding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TensorFlow's </a:t>
            </a:r>
            <a:r>
              <a:rPr lang="en-IN" sz="2800" dirty="0" err="1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Keras</a:t>
            </a:r>
            <a:r>
              <a:rPr lang="en-IN" sz="28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Padding type = 'post’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B6833-0AB1-290C-3B4A-5076D3B64A13}"/>
              </a:ext>
            </a:extLst>
          </p:cNvPr>
          <p:cNvSpPr txBox="1"/>
          <p:nvPr/>
        </p:nvSpPr>
        <p:spPr>
          <a:xfrm>
            <a:off x="8170087" y="1264747"/>
            <a:ext cx="3433011" cy="44012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3. Model 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Model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Data Splitting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Training</a:t>
            </a:r>
          </a:p>
          <a:p>
            <a:r>
              <a:rPr lang="en-IN" sz="28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   </a:t>
            </a:r>
          </a:p>
          <a:p>
            <a:r>
              <a:rPr lang="en-IN" sz="2800" b="1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4. Model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Performance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Visualizations</a:t>
            </a:r>
          </a:p>
          <a:p>
            <a:endParaRPr lang="en-IN" sz="2800" dirty="0">
              <a:solidFill>
                <a:schemeClr val="tx1"/>
              </a:solidFill>
              <a:effectLst/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r>
              <a:rPr lang="en-IN" sz="2800" b="1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5. Prediction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2886E1-3B60-C4AB-AB3E-62EE162C3A6D}"/>
              </a:ext>
            </a:extLst>
          </p:cNvPr>
          <p:cNvSpPr txBox="1"/>
          <p:nvPr/>
        </p:nvSpPr>
        <p:spPr>
          <a:xfrm>
            <a:off x="3918413" y="43375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u="sng" dirty="0">
                <a:ln w="0"/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2. Solution Description</a:t>
            </a:r>
            <a:endParaRPr lang="en-IN" sz="4800" u="sng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945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D4CBC7-72CF-A868-64DD-539EF00DB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31593A-AF9C-9443-A8CF-7224C67C2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8934EDB2-785F-836E-8357-B69E0F60D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3" y="643464"/>
            <a:ext cx="6909336" cy="557107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06E434C-40A2-AC44-DE67-6885A7902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071" y="809244"/>
            <a:ext cx="6583680" cy="5239512"/>
          </a:xfrm>
          <a:prstGeom prst="rect">
            <a:avLst/>
          </a:prstGeom>
          <a:ln w="6350" cap="sq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510AAF-FEE9-113E-FAA4-03DF093CC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971" y="-1"/>
            <a:ext cx="4025029" cy="6858000"/>
          </a:xfrm>
          <a:prstGeom prst="rect">
            <a:avLst/>
          </a:prstGeom>
          <a:blipFill dpi="0" rotWithShape="1">
            <a:blip r:embed="rId2">
              <a:alphaModFix amt="1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2C74FDC-1BD7-5787-AF7A-9C25BA38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9305" y="2625202"/>
            <a:ext cx="2702264" cy="1282250"/>
          </a:xfrm>
        </p:spPr>
        <p:txBody>
          <a:bodyPr>
            <a:noAutofit/>
          </a:bodyPr>
          <a:lstStyle/>
          <a:p>
            <a:r>
              <a:rPr lang="en-IN" b="1" u="sng" kern="100" dirty="0">
                <a:solidFill>
                  <a:schemeClr val="bg1"/>
                </a:solidFill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3. Dataset Description</a:t>
            </a:r>
            <a:br>
              <a:rPr lang="en-IN" b="1" u="sng" kern="100" dirty="0">
                <a:solidFill>
                  <a:schemeClr val="bg1"/>
                </a:solidFill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</a:br>
            <a:endParaRPr lang="en-IN" u="sng" dirty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FDEFFC-8A64-4A22-881E-7DC1ED48D09B}"/>
              </a:ext>
            </a:extLst>
          </p:cNvPr>
          <p:cNvSpPr txBox="1"/>
          <p:nvPr/>
        </p:nvSpPr>
        <p:spPr>
          <a:xfrm>
            <a:off x="648604" y="809244"/>
            <a:ext cx="6909336" cy="3243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solidFill>
                  <a:schemeClr val="accent1">
                    <a:lumMod val="50000"/>
                  </a:schemeClr>
                </a:solidFill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- The dataset contains text comments labelled as </a:t>
            </a:r>
            <a:r>
              <a:rPr lang="en-IN" sz="2400" b="1" i="1" u="sng" kern="100" dirty="0">
                <a:solidFill>
                  <a:schemeClr val="accent1">
                    <a:lumMod val="50000"/>
                  </a:schemeClr>
                </a:solidFill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sarcastic (1)</a:t>
            </a:r>
            <a:r>
              <a:rPr lang="en-IN" sz="2400" b="1" u="sng" kern="100" dirty="0">
                <a:solidFill>
                  <a:schemeClr val="accent1">
                    <a:lumMod val="50000"/>
                  </a:schemeClr>
                </a:solidFill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 </a:t>
            </a:r>
            <a:r>
              <a:rPr lang="en-IN" sz="2400" b="1" u="sng" kern="100" dirty="0">
                <a:solidFill>
                  <a:schemeClr val="accent1">
                    <a:lumMod val="50000"/>
                  </a:schemeClr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 and</a:t>
            </a:r>
            <a:r>
              <a:rPr lang="en-IN" sz="2400" u="sng" kern="100" dirty="0">
                <a:solidFill>
                  <a:schemeClr val="accent1">
                    <a:lumMod val="50000"/>
                  </a:schemeClr>
                </a:solidFill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     </a:t>
            </a:r>
            <a:r>
              <a:rPr lang="en-IN" sz="2400" b="1" i="1" u="sng" kern="100" dirty="0">
                <a:solidFill>
                  <a:schemeClr val="accent1">
                    <a:lumMod val="50000"/>
                  </a:schemeClr>
                </a:solidFill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non-sarcastic (0). </a:t>
            </a:r>
          </a:p>
          <a:p>
            <a:pPr>
              <a:spcAft>
                <a:spcPts val="800"/>
              </a:spcAft>
            </a:pPr>
            <a:r>
              <a:rPr lang="en-IN" sz="2400" kern="100" dirty="0">
                <a:solidFill>
                  <a:schemeClr val="accent1">
                    <a:lumMod val="50000"/>
                  </a:schemeClr>
                </a:solidFill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- Each comment is a short piece of text sourced from social media or other platforms [Reddit].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solidFill>
                  <a:schemeClr val="accent1">
                    <a:lumMod val="50000"/>
                  </a:schemeClr>
                </a:solidFill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- </a:t>
            </a:r>
            <a:r>
              <a:rPr lang="en-IN" sz="24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Dataset size</a:t>
            </a:r>
            <a:r>
              <a:rPr lang="en-IN" sz="2400" b="1" kern="100" dirty="0">
                <a:solidFill>
                  <a:schemeClr val="accent1">
                    <a:lumMod val="50000"/>
                  </a:schemeClr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:</a:t>
            </a:r>
            <a:r>
              <a:rPr lang="en-IN" sz="24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 </a:t>
            </a:r>
            <a:r>
              <a:rPr lang="en-IN" sz="2400" b="1" u="sng" kern="100" dirty="0">
                <a:solidFill>
                  <a:schemeClr val="accent1">
                    <a:lumMod val="50000"/>
                  </a:schemeClr>
                </a:solidFill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1million</a:t>
            </a:r>
            <a:r>
              <a:rPr lang="en-IN" sz="24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 (approx.)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solidFill>
                  <a:schemeClr val="accent1">
                    <a:lumMod val="50000"/>
                  </a:schemeClr>
                </a:solidFill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Examples:</a:t>
            </a:r>
          </a:p>
          <a:p>
            <a:endParaRPr lang="en-IN" sz="2400" dirty="0">
              <a:solidFill>
                <a:schemeClr val="accent1">
                  <a:lumMod val="50000"/>
                </a:schemeClr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EAFAF9-FEBA-C1A3-2D5F-5164E1F946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6" r="4327"/>
          <a:stretch/>
        </p:blipFill>
        <p:spPr>
          <a:xfrm>
            <a:off x="839932" y="3559694"/>
            <a:ext cx="6485144" cy="227216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334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8754-0962-47BA-0BFA-26EE0176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3340" y="448573"/>
            <a:ext cx="4498258" cy="1371600"/>
          </a:xfrm>
        </p:spPr>
        <p:txBody>
          <a:bodyPr/>
          <a:lstStyle/>
          <a:p>
            <a:r>
              <a:rPr lang="en-US" sz="4800" b="1" u="sng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4. Data Visualization</a:t>
            </a:r>
            <a:endParaRPr lang="en-IN" u="sng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CF1C0-D3AD-CD6C-05AF-130125658D21}"/>
              </a:ext>
            </a:extLst>
          </p:cNvPr>
          <p:cNvSpPr txBox="1"/>
          <p:nvPr/>
        </p:nvSpPr>
        <p:spPr>
          <a:xfrm>
            <a:off x="2266360" y="1054100"/>
            <a:ext cx="36939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N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 Dataset </a:t>
            </a:r>
            <a:r>
              <a:rPr kumimoji="0" lang="th-TH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Angsana New" panose="02020603050405020304" pitchFamily="18" charset="-34"/>
              </a:rPr>
              <a:t>Split</a:t>
            </a:r>
            <a:r>
              <a:rPr kumimoji="0" lang="th-TH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Angsana New" panose="02020603050405020304" pitchFamily="18" charset="-34"/>
              </a:rPr>
              <a:t>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B1642-3465-CF58-C6A4-B024257A0D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4" t="1581" r="4620" b="4019"/>
          <a:stretch/>
        </p:blipFill>
        <p:spPr>
          <a:xfrm>
            <a:off x="1692272" y="2131318"/>
            <a:ext cx="3693961" cy="3974842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05AEE8-A0A2-F77C-3CC4-2D26B096A334}"/>
              </a:ext>
            </a:extLst>
          </p:cNvPr>
          <p:cNvSpPr txBox="1"/>
          <p:nvPr/>
        </p:nvSpPr>
        <p:spPr>
          <a:xfrm>
            <a:off x="7877123" y="1054100"/>
            <a:ext cx="30366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N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 </a:t>
            </a:r>
            <a:r>
              <a:rPr kumimoji="0" lang="th-TH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Angsana New" panose="02020603050405020304" pitchFamily="18" charset="-34"/>
              </a:rPr>
              <a:t>Label-wise Split</a:t>
            </a:r>
            <a:r>
              <a:rPr kumimoji="0" lang="th-TH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Angsana New" panose="02020603050405020304" pitchFamily="18" charset="-34"/>
              </a:rPr>
              <a:t>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99B05C2F-40BD-9795-64D8-570773D70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644" y="2131318"/>
            <a:ext cx="3835402" cy="399322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29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7F3E5A-97DA-7812-4B8F-720DCE453387}"/>
              </a:ext>
            </a:extLst>
          </p:cNvPr>
          <p:cNvSpPr txBox="1"/>
          <p:nvPr/>
        </p:nvSpPr>
        <p:spPr>
          <a:xfrm>
            <a:off x="1710811" y="913560"/>
            <a:ext cx="8957188" cy="2039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800" b="1" u="sng" kern="100" dirty="0"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5. Data Preprocessing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kern="100" dirty="0"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Text to lowercase;</a:t>
            </a:r>
            <a:r>
              <a:rPr lang="en-IN" sz="3200" kern="1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 removing punctuations, duplicates, null values; new column for cleaned text; etc</a:t>
            </a:r>
            <a:r>
              <a:rPr lang="en-IN" sz="2000" kern="1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. </a:t>
            </a:r>
            <a:endParaRPr lang="en-IN" sz="2000" kern="100" dirty="0">
              <a:effectLst/>
              <a:latin typeface="Sakkal Majalla" panose="02000000000000000000" pitchFamily="2" charset="-78"/>
              <a:ea typeface="Calibri" panose="020F0502020204030204" pitchFamily="34" charset="0"/>
              <a:cs typeface="Sakkal Majalla" panose="020000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B1465E-B50E-8D94-88DF-97596A025647}"/>
              </a:ext>
            </a:extLst>
          </p:cNvPr>
          <p:cNvSpPr txBox="1"/>
          <p:nvPr/>
        </p:nvSpPr>
        <p:spPr>
          <a:xfrm>
            <a:off x="1499936" y="3153697"/>
            <a:ext cx="9378939" cy="2668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800" b="1" u="sng" kern="100" dirty="0"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6. Tokenization and Embedding Techniques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3200" b="1" u="sng" kern="100" dirty="0"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Tokenization</a:t>
            </a:r>
            <a:r>
              <a:rPr lang="en-IN" sz="3200" b="1" kern="100" dirty="0"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: </a:t>
            </a:r>
            <a:r>
              <a:rPr lang="en-IN" sz="3200" kern="100" dirty="0"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The text data is tokenized using the </a:t>
            </a:r>
            <a:r>
              <a:rPr lang="en-IN" sz="3200" b="1" kern="100" dirty="0" err="1"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Keras</a:t>
            </a:r>
            <a:r>
              <a:rPr lang="en-IN" sz="3200" b="1" kern="100" dirty="0"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 Tokenizer</a:t>
            </a:r>
            <a:r>
              <a:rPr lang="en-IN" sz="3200" kern="100" dirty="0"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3200" b="1" u="sng" kern="100" dirty="0"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Embedding:</a:t>
            </a:r>
            <a:r>
              <a:rPr lang="en-IN" sz="3200" b="1" kern="100" dirty="0"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 </a:t>
            </a:r>
            <a:r>
              <a:rPr lang="en-IN" sz="3200" kern="100" dirty="0"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The model uses an </a:t>
            </a:r>
            <a:r>
              <a:rPr lang="en-IN" sz="3200" b="1" kern="100" dirty="0"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Embedding layer to convert tokens into dense vectors</a:t>
            </a:r>
            <a:endParaRPr lang="en-IN" sz="3200" kern="100" dirty="0">
              <a:effectLst/>
              <a:latin typeface="Sakkal Majalla" panose="02000000000000000000" pitchFamily="2" charset="-78"/>
              <a:ea typeface="Calibri" panose="020F0502020204030204" pitchFamily="34" charset="0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13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DF14F6-B6B3-F30E-16E7-7C534E3C5B09}"/>
              </a:ext>
            </a:extLst>
          </p:cNvPr>
          <p:cNvSpPr txBox="1"/>
          <p:nvPr/>
        </p:nvSpPr>
        <p:spPr>
          <a:xfrm>
            <a:off x="4385187" y="709222"/>
            <a:ext cx="34216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th-TH" altLang="en-US" sz="4800" b="1" i="0" u="sng" strike="noStrike" cap="none" normalizeH="0" baseline="0" dirty="0">
                <a:ln>
                  <a:noFill/>
                </a:ln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Angsana New" panose="02020603050405020304" pitchFamily="18" charset="-34"/>
              </a:rPr>
              <a:t>7. Modelling</a:t>
            </a:r>
            <a:br>
              <a:rPr kumimoji="0" lang="en-US" altLang="en-US" sz="4800" b="1" i="0" u="sng" strike="noStrike" cap="none" normalizeH="0" baseline="0" dirty="0">
                <a:ln>
                  <a:noFill/>
                </a:ln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endParaRPr lang="en-IN" sz="4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98ECDD-A56C-1170-5A4E-F2480AE06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82" y="1531091"/>
            <a:ext cx="8465079" cy="4606713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430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A4D183E-A455-400F-B558-5EF3C42F6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EC6A0A-8EDD-4CAD-8301-B0613EFB6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2175" y="1005675"/>
            <a:ext cx="4800601" cy="4870174"/>
          </a:xfrm>
          <a:prstGeom prst="rect">
            <a:avLst/>
          </a:prstGeom>
          <a:solidFill>
            <a:schemeClr val="tx1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E61F3-2745-486A-9B37-D1351783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70" y="998627"/>
            <a:ext cx="4060409" cy="108873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b="1" i="0" u="sng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Angsana New" panose="02020603050405020304" pitchFamily="18" charset="-34"/>
              </a:rPr>
              <a:t>Confusion Matrix: </a:t>
            </a:r>
            <a:endParaRPr kumimoji="0" lang="en-US" altLang="en-US" b="0" i="0" u="sng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DFEF72D7-0F34-F576-5FB9-094944B7C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/>
          <a:stretch>
            <a:fillRect/>
          </a:stretch>
        </p:blipFill>
        <p:spPr bwMode="auto">
          <a:xfrm>
            <a:off x="1196615" y="1984367"/>
            <a:ext cx="4431717" cy="368417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9DB3DA-22BB-9619-6628-DAD4F72CDAC9}"/>
              </a:ext>
            </a:extLst>
          </p:cNvPr>
          <p:cNvSpPr txBox="1"/>
          <p:nvPr/>
        </p:nvSpPr>
        <p:spPr>
          <a:xfrm>
            <a:off x="6743468" y="1105882"/>
            <a:ext cx="45633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sz="4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Angsana New" panose="02020603050405020304" pitchFamily="18" charset="-34"/>
              </a:rPr>
              <a:t>Classification Report:</a:t>
            </a:r>
            <a:endParaRPr kumimoji="0" lang="en-US" altLang="en-US" sz="4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283DF92-E9F7-20E3-7651-C04DAC24C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216" y="2675542"/>
            <a:ext cx="5768504" cy="250940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186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949939-2C9E-4399-80BE-3FEFB064CF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FC83A0-AB98-4659-ACD5-D2185007C70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2B7C465-BD8F-4B6A-8925-267AB00CDB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Garden design</Template>
  <TotalTime>62</TotalTime>
  <Words>322</Words>
  <Application>Microsoft Office PowerPoint</Application>
  <PresentationFormat>Widescreen</PresentationFormat>
  <Paragraphs>57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Sakkal Majalla</vt:lpstr>
      <vt:lpstr>Savon</vt:lpstr>
      <vt:lpstr>SARCASM DETECTION  using deep learning</vt:lpstr>
      <vt:lpstr>Problem Description</vt:lpstr>
      <vt:lpstr>1. Business Problem</vt:lpstr>
      <vt:lpstr>PowerPoint Presentation</vt:lpstr>
      <vt:lpstr>3. Dataset Description </vt:lpstr>
      <vt:lpstr>4. Data Visualization</vt:lpstr>
      <vt:lpstr>PowerPoint Presentation</vt:lpstr>
      <vt:lpstr>PowerPoint Presentation</vt:lpstr>
      <vt:lpstr>Confusion Matrix: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Hareetima S</dc:creator>
  <cp:lastModifiedBy>Hareetima S</cp:lastModifiedBy>
  <cp:revision>38</cp:revision>
  <dcterms:created xsi:type="dcterms:W3CDTF">2024-07-17T09:06:32Z</dcterms:created>
  <dcterms:modified xsi:type="dcterms:W3CDTF">2024-07-18T13:44:13Z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