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53"/>
  </p:normalViewPr>
  <p:slideViewPr>
    <p:cSldViewPr snapToGrid="0" snapToObjects="1">
      <p:cViewPr>
        <p:scale>
          <a:sx n="100" d="100"/>
          <a:sy n="100" d="100"/>
        </p:scale>
        <p:origin x="46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D974-8398-55A7-D4A3-693702181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DF616-C67B-8A25-DF02-A3F5E348E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254D-CD46-613C-6901-BED4ED920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1718-5D6C-805E-207F-784709A2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9765-3073-9075-D76A-423478EA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37FF-75EE-446A-DD62-9E02C80F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5288-B189-BF3C-3124-87BDE1BB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9BD4-8517-A4CC-D615-D47A1BAA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2F3C4-B00D-A1EA-2140-DBF699E1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BD8E-AE6D-E783-A948-7FFD5441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8BBAF-3C80-8CE8-682F-9A57102B2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A0F4F-1B8F-A6B4-6651-4C81B4AB7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71D5-6D8E-1965-1947-A40A9AFA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38E2-A2CF-2F7B-9BE6-0ADB4180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4014-CED7-232C-6E05-20D7DC13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CF18-5768-1772-26EB-EDF89703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7363-D2B7-0265-C676-063933DA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0933-790A-B009-00EC-78F3F0CA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FEE2-429F-CF14-0EFF-F2513809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36DB-7154-D281-7973-B7919D60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AABC-470C-38D0-29EC-9B63B588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FF414-3D1A-B658-A450-88E8C35E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F78E6-E4E9-3F77-C005-B928AC9C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972B-79A6-C559-91EA-6A7D5C72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E0F7-2C43-E653-B223-E38992D9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CBE-6AAE-81BA-1428-DD8A47A8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7175-6338-2015-FD96-60BCA5940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71A08-6253-24AE-FCC1-10759C923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9F26E-4FB8-96D8-1690-DC51234A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62E0-C392-4D77-E19F-EFE94FE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F0399-C6B1-AE31-5219-14303311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4108-A53C-4E4F-5F3B-B74D206A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EB64-5B7F-AEE7-D611-7AB7B1B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84D8-A019-3DE9-3517-A6375D1A5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97550-C56A-F927-2FA0-9C7485F8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951F5-8CF7-C43C-7033-296D3068A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6A59E-6237-4216-A078-B8EA7254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7E6E6-6F62-CEDD-759D-3F693B9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9F2E9-225A-4838-87A4-0628AEBC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B9AA-76C2-E7F0-20A0-05433352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D3402-4F4D-BF49-2431-EC8F6D1D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55A-39BC-EF18-CA2E-F6DE5E51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7A3B9-0A5C-585C-98E6-AB09D3E7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F7468-D0E3-3CC9-E498-8BFD0F04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EB3C4-D0F0-B850-DD38-5CBD5F6C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46DF-877E-F73A-6120-4E9C2708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29B9-9F88-CEF2-2F02-6D8329A1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C5ED-D407-2F3A-CC73-83C37B28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B95C6-4BCC-C002-54D3-C6F8DCF7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2608A-B48D-3862-7479-0D0F15CF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BDEB7-4D20-E508-D68A-11874D95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0B002-E26B-6622-8BCF-B2C3EA1D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9E2E-0323-2B2C-C2C6-1431F794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E630D-9733-D0A2-7573-D0A1D505B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807C-55E2-9EBA-A1D6-822B6724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C1A68-C1B4-5479-E12A-ED97E453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FBEDE-609B-3AC3-911D-23B88AAF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04FB-58DF-7823-78F6-345FC988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7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9E51F-07F0-1FF4-930E-34A57FB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AE5D-01F7-3586-DAA0-2783E557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D22B-391D-5F7B-86BB-75816AA0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6DB7-6613-EB4F-BB60-A3D4CE948372}" type="datetimeFigureOut">
              <a:rPr lang="en-US" smtClean="0"/>
              <a:t>4/23/22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CA50-FF85-F362-9DE2-A9276B1CA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11E6-B136-A790-6107-E8A9ADC60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9DBB-94F6-AB40-B439-CE7C5765A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mahealth.io/blo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mahealth.io/blo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mahealth.io/blo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ethoscope formed in a heart">
            <a:extLst>
              <a:ext uri="{FF2B5EF4-FFF2-40B4-BE49-F238E27FC236}">
                <a16:creationId xmlns:a16="http://schemas.microsoft.com/office/drawing/2014/main" id="{26B43F9D-24A8-17F2-6550-4512F00DC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217AF-088C-F9BD-85CC-BBE166380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8340"/>
            <a:ext cx="9144000" cy="2387600"/>
          </a:xfrm>
        </p:spPr>
        <p:txBody>
          <a:bodyPr/>
          <a:lstStyle/>
          <a:p>
            <a:r>
              <a:rPr lang="en-US" b="1" dirty="0"/>
              <a:t>Disease Prediction from Personal 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8E8A0-5378-3C48-F36D-73DAB2458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905" y="5202238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Chunxia</a:t>
            </a:r>
            <a:r>
              <a:rPr lang="en-US" dirty="0"/>
              <a:t> Tong</a:t>
            </a:r>
          </a:p>
          <a:p>
            <a:pPr algn="r"/>
            <a:r>
              <a:rPr lang="en-US" dirty="0" err="1"/>
              <a:t>Camm</a:t>
            </a:r>
            <a:r>
              <a:rPr lang="en-US" dirty="0"/>
              <a:t> </a:t>
            </a:r>
            <a:r>
              <a:rPr lang="en-US" dirty="0" err="1"/>
              <a:t>Perera</a:t>
            </a:r>
            <a:endParaRPr lang="en-US" dirty="0"/>
          </a:p>
          <a:p>
            <a:pPr algn="r"/>
            <a:r>
              <a:rPr lang="en-US" dirty="0"/>
              <a:t>Sergey Gurvich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17985D-C89D-C7B2-DBA2-CB793D45C0CA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22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DSE-230 </a:t>
            </a:r>
          </a:p>
          <a:p>
            <a:r>
              <a:rPr lang="en-US" sz="4000" dirty="0"/>
              <a:t>Project Proposal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906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A052-CCCA-3A9A-2229-C670AE54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8"/>
            <a:ext cx="5207000" cy="13255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 definition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370D2-8184-5D1F-EAF6-1A47BDA4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7215188" y="557212"/>
            <a:ext cx="4519612" cy="3389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2A784C-68EA-FC51-F843-1FBED12CEE18}"/>
              </a:ext>
            </a:extLst>
          </p:cNvPr>
          <p:cNvSpPr txBox="1"/>
          <p:nvPr/>
        </p:nvSpPr>
        <p:spPr>
          <a:xfrm>
            <a:off x="7215188" y="3946921"/>
            <a:ext cx="5768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Source:https</a:t>
            </a:r>
            <a:r>
              <a:rPr lang="en-US" sz="1050" dirty="0"/>
              <a:t>://</a:t>
            </a:r>
            <a:r>
              <a:rPr lang="en-US" sz="1050" dirty="0" err="1"/>
              <a:t>www.wikihow.com</a:t>
            </a:r>
            <a:r>
              <a:rPr lang="en-US" sz="1050" dirty="0"/>
              <a:t>/Conduct-a-Telephone-Survey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A439-16B6-4C6F-5E69-94E852042E0C}"/>
              </a:ext>
            </a:extLst>
          </p:cNvPr>
          <p:cNvSpPr txBox="1"/>
          <p:nvPr/>
        </p:nvSpPr>
        <p:spPr>
          <a:xfrm>
            <a:off x="929123" y="953794"/>
            <a:ext cx="7620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Prediction of Common Heart Disease (CORONARY HEART DISEASE (CHD) OR MYOCARDIAL INFARCTION (MI) ) for different age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370D2-8184-5D1F-EAF6-1A47BDA4B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7215188" y="557212"/>
            <a:ext cx="4519612" cy="3389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2A784C-68EA-FC51-F843-1FBED12CEE18}"/>
              </a:ext>
            </a:extLst>
          </p:cNvPr>
          <p:cNvSpPr txBox="1"/>
          <p:nvPr/>
        </p:nvSpPr>
        <p:spPr>
          <a:xfrm>
            <a:off x="7215188" y="3946921"/>
            <a:ext cx="5768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Source:https</a:t>
            </a:r>
            <a:r>
              <a:rPr lang="en-US" sz="1050" dirty="0"/>
              <a:t>://</a:t>
            </a:r>
            <a:r>
              <a:rPr lang="en-US" sz="1050" dirty="0" err="1"/>
              <a:t>www.wikihow.com</a:t>
            </a:r>
            <a:r>
              <a:rPr lang="en-US" sz="1050" dirty="0"/>
              <a:t>/Conduct-a-Telephone-Survey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BB6D72-F170-E2A5-F579-302E76B9EE8A}"/>
              </a:ext>
            </a:extLst>
          </p:cNvPr>
          <p:cNvSpPr txBox="1">
            <a:spLocks/>
          </p:cNvSpPr>
          <p:nvPr/>
        </p:nvSpPr>
        <p:spPr>
          <a:xfrm>
            <a:off x="444500" y="1363259"/>
            <a:ext cx="5207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CAE2E-610F-D398-6F98-EE2CA8DFFA01}"/>
              </a:ext>
            </a:extLst>
          </p:cNvPr>
          <p:cNvSpPr txBox="1"/>
          <p:nvPr/>
        </p:nvSpPr>
        <p:spPr>
          <a:xfrm>
            <a:off x="49516" y="2688822"/>
            <a:ext cx="80452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Behavioral Risk Factor Surveillance System (2020 CDC)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Collection method – annual phone survey(2016-2020)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Question examples: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Calculated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ru-RU" dirty="0"/>
              <a:t>А</a:t>
            </a:r>
            <a:r>
              <a:rPr lang="en-US" dirty="0" err="1"/>
              <a:t>ge</a:t>
            </a:r>
            <a:r>
              <a:rPr lang="en-US" dirty="0"/>
              <a:t> groups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Initial Dataset had 279 Features (which correspond to questions):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Initial Dataset had ~400k samples (each sample corresponds to individual)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547A7D-6AD4-68CA-8269-6A89B5DF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6518061" y="204477"/>
            <a:ext cx="5450101" cy="308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553DC-CF63-68CE-C341-2706EE7A7A78}"/>
              </a:ext>
            </a:extLst>
          </p:cNvPr>
          <p:cNvSpPr txBox="1"/>
          <p:nvPr/>
        </p:nvSpPr>
        <p:spPr>
          <a:xfrm>
            <a:off x="8085852" y="3286125"/>
            <a:ext cx="5768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3"/>
              </a:rPr>
              <a:t>https://www.lumahealth.io</a:t>
            </a:r>
            <a:r>
              <a:rPr lang="en-US" sz="1050" dirty="0"/>
              <a:t>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19C34A-A4D9-0C46-F97B-11B76F848256}"/>
              </a:ext>
            </a:extLst>
          </p:cNvPr>
          <p:cNvSpPr txBox="1">
            <a:spLocks/>
          </p:cNvSpPr>
          <p:nvPr/>
        </p:nvSpPr>
        <p:spPr>
          <a:xfrm>
            <a:off x="449602" y="593725"/>
            <a:ext cx="4791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Insights to be gained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22C53-D541-86EB-D4DC-0684A26C45C1}"/>
              </a:ext>
            </a:extLst>
          </p:cNvPr>
          <p:cNvSpPr txBox="1"/>
          <p:nvPr/>
        </p:nvSpPr>
        <p:spPr>
          <a:xfrm>
            <a:off x="-229477" y="2138604"/>
            <a:ext cx="9723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Find a single or combination of features that affect the chances of developing heart disease: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Example: heart disease risk level increases by smoking and decreases by exercise</a:t>
            </a:r>
          </a:p>
        </p:txBody>
      </p:sp>
    </p:spTree>
    <p:extLst>
      <p:ext uri="{BB962C8B-B14F-4D97-AF65-F5344CB8AC3E}">
        <p14:creationId xmlns:p14="http://schemas.microsoft.com/office/powerpoint/2010/main" val="38125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A052-CCCA-3A9A-2229-C670AE54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03" y="33968"/>
            <a:ext cx="4791075" cy="1325563"/>
          </a:xfrm>
        </p:spPr>
        <p:txBody>
          <a:bodyPr/>
          <a:lstStyle/>
          <a:p>
            <a:r>
              <a:rPr lang="en-US" dirty="0"/>
              <a:t>Analysis task to perform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47A7D-6AD4-68CA-8269-6A89B5DF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6518061" y="204477"/>
            <a:ext cx="5450101" cy="308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553DC-CF63-68CE-C341-2706EE7A7A78}"/>
              </a:ext>
            </a:extLst>
          </p:cNvPr>
          <p:cNvSpPr txBox="1"/>
          <p:nvPr/>
        </p:nvSpPr>
        <p:spPr>
          <a:xfrm>
            <a:off x="8085852" y="3286125"/>
            <a:ext cx="5768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3"/>
              </a:rPr>
              <a:t>https://www.lumahealth.io</a:t>
            </a:r>
            <a:r>
              <a:rPr lang="en-US" sz="1050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5B9C8-92AF-6673-A7CD-D9452631182B}"/>
              </a:ext>
            </a:extLst>
          </p:cNvPr>
          <p:cNvSpPr txBox="1"/>
          <p:nvPr/>
        </p:nvSpPr>
        <p:spPr>
          <a:xfrm>
            <a:off x="449603" y="1385562"/>
            <a:ext cx="763624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Initial Data Preparation (400k x 279 -&gt; 336k x 46)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Step1: non-sparse feature selection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Step2: eliminate problem irrelevant features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Survey date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Phone number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Step3: Remove rows with blank answers (nulls/NAs)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Step4: Remove other non-contributing features/rows (with answers: refuse(99))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EDA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Correlations (heat map)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Histogram (age)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Sex (pie)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BMI (histogram)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Sleep Time (histogram)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Mental Health </a:t>
            </a:r>
            <a:r>
              <a:rPr lang="en-US"/>
              <a:t>(histogram)</a:t>
            </a: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3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A052-CCCA-3A9A-2229-C670AE54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03" y="33968"/>
            <a:ext cx="479107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Potential challenges with data and/or 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47A7D-6AD4-68CA-8269-6A89B5DF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6518061" y="204477"/>
            <a:ext cx="5450101" cy="308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553DC-CF63-68CE-C341-2706EE7A7A78}"/>
              </a:ext>
            </a:extLst>
          </p:cNvPr>
          <p:cNvSpPr txBox="1"/>
          <p:nvPr/>
        </p:nvSpPr>
        <p:spPr>
          <a:xfrm>
            <a:off x="8085852" y="3286125"/>
            <a:ext cx="5768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</a:t>
            </a:r>
            <a:r>
              <a:rPr lang="en-US" sz="1050" dirty="0">
                <a:hlinkClick r:id="rId3"/>
              </a:rPr>
              <a:t>https://www.lumahealth.io</a:t>
            </a:r>
            <a:r>
              <a:rPr lang="en-US" sz="1050" dirty="0"/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5B9C8-92AF-6673-A7CD-D9452631182B}"/>
              </a:ext>
            </a:extLst>
          </p:cNvPr>
          <p:cNvSpPr txBox="1"/>
          <p:nvPr/>
        </p:nvSpPr>
        <p:spPr>
          <a:xfrm>
            <a:off x="449603" y="1385562"/>
            <a:ext cx="7636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Features to select (reduction)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The final target (disease) we can predict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What model to choose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The provided data is in SAS format (data conversion)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2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308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Disease Prediction from Personal Health Indicators</vt:lpstr>
      <vt:lpstr>Problem definition </vt:lpstr>
      <vt:lpstr>PowerPoint Presentation</vt:lpstr>
      <vt:lpstr>PowerPoint Presentation</vt:lpstr>
      <vt:lpstr>Analysis task to perform </vt:lpstr>
      <vt:lpstr>Potential challenges with data and/or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from Personal Health Indicators</dc:title>
  <dc:creator>Sergey Gurvich</dc:creator>
  <cp:lastModifiedBy>Sergey Gurvich</cp:lastModifiedBy>
  <cp:revision>8</cp:revision>
  <dcterms:created xsi:type="dcterms:W3CDTF">2022-04-23T02:33:17Z</dcterms:created>
  <dcterms:modified xsi:type="dcterms:W3CDTF">2022-04-23T19:50:37Z</dcterms:modified>
</cp:coreProperties>
</file>