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46" y="67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E8706-C869-266A-A639-936E5A108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AC13F8-75C7-D810-A1CB-6CCF8F803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A7876-9129-815D-3A36-FF3EB754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88DC-37E6-4195-9962-1DADDCABE160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0835B-4117-FCB5-FE6D-A6C4F82C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575A8-8988-1A8D-A5E5-B992EC64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8811-633F-4BED-BC46-8112ED1F6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62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7FB43-A195-9CFD-6E24-1F61B88F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813608-8410-6005-9B98-37E3C1FC6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F4103-DFF9-A41E-C84B-D9EFAE9E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88DC-37E6-4195-9962-1DADDCABE160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EB0B0-44E5-F186-5477-69EFD69F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17E9E-CB79-E8C8-69C1-192C62F3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8811-633F-4BED-BC46-8112ED1F6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0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71B542-A37F-4C80-B1D8-B661FF605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B09A16-13C2-3EA0-736B-DD9039D28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E69E7-96AA-E9C2-2CC3-64195859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88DC-37E6-4195-9962-1DADDCABE160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B8DF9-3B2B-B59F-2170-9FA25CA9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795C1-6D58-407E-9D87-BFB67CBF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8811-633F-4BED-BC46-8112ED1F6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F242B-08F9-1BD3-5B32-F8C46677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9C934-7B9D-1C0A-9990-CCA46282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7D850-4E0C-4B81-A6FB-FF130AFE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88DC-37E6-4195-9962-1DADDCABE160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9292B-0947-51B7-BCC5-A5AFE016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0EC96-9610-3001-E79A-13C856E1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8811-633F-4BED-BC46-8112ED1F6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8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FD6FD-0557-864D-0642-1EFD404E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51A4B-5B4E-A37F-2538-E3042D022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39BDA-5D39-1474-04B6-D48C4E75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88DC-37E6-4195-9962-1DADDCABE160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7A4FB-9DE4-8A54-CDFF-AE96DFE9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9EEC7-5BD7-DD3F-9DBE-385F35A9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8811-633F-4BED-BC46-8112ED1F6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5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7FE39-7820-1599-AF58-E85304AE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4DA82-5E48-C713-8242-BE774E22B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B06FBA-29F5-97B1-2377-6655EB0C6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36DC54-B21E-ADB9-A057-C2894CF5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88DC-37E6-4195-9962-1DADDCABE160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F2A363-3AF2-B35D-D6E3-A7C657ED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BB53BA-C846-B742-A03E-B555F6EC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8811-633F-4BED-BC46-8112ED1F6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7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99B9E-405F-178D-22EE-6057C4A0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30522B-408C-D73A-70BE-A01E8B77D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08A017-FD95-A7FD-4C63-D61D0321E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364B5C-14BB-AF88-DCEF-A056A6035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BDBE03-3381-0971-F33E-478003F20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08C6F2-F476-0898-FBAE-047D7D72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88DC-37E6-4195-9962-1DADDCABE160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CE9086-7C37-92BA-1824-D7EBC32E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27C0D4-A14A-8B5B-0A53-652FFD28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8811-633F-4BED-BC46-8112ED1F6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22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482F2-151B-3910-043C-10CA95B7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40986A-5F6D-93B8-9E91-754B1B5F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88DC-37E6-4195-9962-1DADDCABE160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73EB1-F78C-68B0-C4A3-D43EBE74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6D7583-A517-3F9E-7FE6-BA5A06BC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8811-633F-4BED-BC46-8112ED1F6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75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D531B6-D259-799E-5FA1-586B7E6B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88DC-37E6-4195-9962-1DADDCABE160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04AC7B-3B95-C669-0237-635F6407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CAB2D6-BA60-1E0B-DB5D-A4D02854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8811-633F-4BED-BC46-8112ED1F6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9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A9558-E8B6-E88B-D60A-B0D48E7B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11EC6-440F-E37D-AAD9-D42C68136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276255-D413-5B2A-E87E-0A250C32C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B88BD7-9610-D19C-6165-AFA5E6DE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88DC-37E6-4195-9962-1DADDCABE160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0C16B-FD42-D7B2-9882-614F168E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C01D2-1993-6725-EE90-98C4B4F6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8811-633F-4BED-BC46-8112ED1F6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5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D3A29-E24C-4E41-2339-47F1835B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C1BA6C-17FC-FD01-0AC2-2BBE328B7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D58BC7-DA46-EBD2-C3C1-EBDC50698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B8043-FD7C-7A2F-9A0E-2B316964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88DC-37E6-4195-9962-1DADDCABE160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C4CED-2688-CDFB-4BF2-69711341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B2A385-4CAC-292B-F425-15FCA3F0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8811-633F-4BED-BC46-8112ED1F6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07351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1B059F-1F32-031B-6300-9A48EBBC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A7C714-B6E2-FC15-B0DC-E8BD5F93C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FEEF9-9D24-2C59-BDE9-9047828EB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688DC-37E6-4195-9962-1DADDCABE160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11ABF-1907-F909-D167-6B655DB12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B5160-64DE-A33C-559A-2EFB0EA1E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08811-633F-4BED-BC46-8112ED1F6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5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583CD-764D-FF7A-02DD-F0F66C0A0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000" dirty="0"/>
              <a:t>스프링 교과서</a:t>
            </a:r>
            <a:endParaRPr lang="ko-KR" altLang="en-US" sz="2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2061DB-6C79-DEE1-FB6F-7398CD7E8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장 현실 세계의 스프링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413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0EE0E-0821-B9E5-FAC4-94B559A2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앱 개발을 위한 스프링 </a:t>
            </a:r>
            <a:r>
              <a:rPr lang="en-US" altLang="ko-KR" dirty="0"/>
              <a:t>MVC 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FEAC3-1BBB-575F-9AE9-85B18FC5A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스프링으로 개발된 가장 일반적인 애플리케이션은 웹 애플리케이션이며</a:t>
            </a:r>
            <a:r>
              <a:rPr lang="en-US" altLang="ko-KR" dirty="0"/>
              <a:t>, </a:t>
            </a:r>
            <a:r>
              <a:rPr lang="ko-KR" altLang="en-US" dirty="0"/>
              <a:t>스프링 생태계 내에서</a:t>
            </a:r>
            <a:r>
              <a:rPr lang="en-US" altLang="ko-KR" dirty="0"/>
              <a:t> </a:t>
            </a:r>
            <a:r>
              <a:rPr lang="ko-KR" altLang="en-US" dirty="0"/>
              <a:t>다양한 방식으로 웹 애플리케이션과 웹 서비스를 작성할 수 있게 하는 많은 도구 세트를 제공</a:t>
            </a:r>
            <a:endParaRPr lang="en-US" altLang="ko-KR" dirty="0"/>
          </a:p>
          <a:p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를 사용하여 오늘날 수많은 애플리케이션에서 흔히 사용되는 표준 자바 </a:t>
            </a:r>
            <a:r>
              <a:rPr lang="ko-KR" altLang="en-US" dirty="0" err="1"/>
              <a:t>서블릿</a:t>
            </a:r>
            <a:r>
              <a:rPr lang="ko-KR" altLang="en-US" dirty="0"/>
              <a:t> 방식으로 앱을 개발할 수 있다</a:t>
            </a:r>
          </a:p>
        </p:txBody>
      </p:sp>
    </p:spTree>
    <p:extLst>
      <p:ext uri="{BB962C8B-B14F-4D97-AF65-F5344CB8AC3E}">
        <p14:creationId xmlns:p14="http://schemas.microsoft.com/office/powerpoint/2010/main" val="237893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90E1C-E49A-2F73-6F17-B5339731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테스트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9DEFE4-A40B-B7AE-B2F4-C02BBFA1E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테스트 모듈은 단위 및 통합 테스트를 작성하는데 사용할 수 있는 다양한 도구 세트를 제공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02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B889-71E5-81B2-EBB2-CC93C1ED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생태계의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52D8A-10CE-5627-40EF-B5ED5457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데이터</a:t>
            </a:r>
            <a:r>
              <a:rPr lang="en-US" altLang="ko-KR" dirty="0"/>
              <a:t>, </a:t>
            </a:r>
            <a:r>
              <a:rPr lang="ko-KR" altLang="en-US" dirty="0" err="1"/>
              <a:t>시큐리티</a:t>
            </a:r>
            <a:r>
              <a:rPr lang="en-US" altLang="ko-KR" dirty="0"/>
              <a:t>, </a:t>
            </a:r>
            <a:r>
              <a:rPr lang="ko-KR" altLang="en-US" dirty="0"/>
              <a:t>클라우드</a:t>
            </a:r>
            <a:r>
              <a:rPr lang="en-US" altLang="ko-KR" dirty="0"/>
              <a:t>, </a:t>
            </a:r>
            <a:r>
              <a:rPr lang="ko-KR" altLang="en-US" dirty="0"/>
              <a:t>배치</a:t>
            </a:r>
            <a:r>
              <a:rPr lang="en-US" altLang="ko-KR" dirty="0"/>
              <a:t>, </a:t>
            </a:r>
            <a:r>
              <a:rPr lang="ko-KR" altLang="en-US" dirty="0"/>
              <a:t>부트 등의 프로젝트가 있다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39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B6119-CAA6-58A5-DAF2-4E743180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데이터로 영속성 기능 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7C0A-4E41-1A34-735D-79ED940D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데이터 프로젝트는 최소한의 코드 작성으로 쉽게 데이터베이스에 연결하고 영속성 계층을 사용할 수 있도록 해 주는 스프링 생태계의 한 부분을 구현한다</a:t>
            </a:r>
            <a:endParaRPr lang="en-US" altLang="ko-KR" dirty="0"/>
          </a:p>
          <a:p>
            <a:r>
              <a:rPr lang="ko-KR" altLang="en-US" dirty="0"/>
              <a:t>이 프로젝트는 </a:t>
            </a:r>
            <a:r>
              <a:rPr lang="en-US" altLang="ko-KR" dirty="0"/>
              <a:t>SQL </a:t>
            </a:r>
            <a:r>
              <a:rPr lang="ko-KR" altLang="en-US" dirty="0"/>
              <a:t>및 </a:t>
            </a:r>
            <a:r>
              <a:rPr lang="en-US" altLang="ko-KR" dirty="0"/>
              <a:t>NoSQL </a:t>
            </a:r>
            <a:r>
              <a:rPr lang="ko-KR" altLang="en-US" dirty="0"/>
              <a:t>기술을 모두 활용하며</a:t>
            </a:r>
            <a:r>
              <a:rPr lang="en-US" altLang="ko-KR" dirty="0"/>
              <a:t>, </a:t>
            </a:r>
            <a:r>
              <a:rPr lang="ko-KR" altLang="en-US" dirty="0"/>
              <a:t>데이터 영속성을 이용한 작업방식을 단순화하는 고수준 계층을 생성한다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81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802F8-0C93-B8CE-C5F3-8D263227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CCB44-8C23-0724-F89E-892CEE36B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코어 모듈인 스프링 데이터 액세스</a:t>
            </a:r>
            <a:r>
              <a:rPr lang="en-US" altLang="ko-KR" dirty="0"/>
              <a:t>(Spring Data Access)</a:t>
            </a:r>
            <a:r>
              <a:rPr lang="ko-KR" altLang="en-US" dirty="0"/>
              <a:t>도 있고</a:t>
            </a:r>
            <a:r>
              <a:rPr lang="en-US" altLang="ko-KR" dirty="0"/>
              <a:t>, </a:t>
            </a:r>
            <a:r>
              <a:rPr lang="ko-KR" altLang="en-US" dirty="0"/>
              <a:t>스프링 데이터라는 스프링 생태계와는 독립적인 프로젝트도 있다</a:t>
            </a:r>
            <a:endParaRPr lang="en-US" altLang="ko-KR" dirty="0"/>
          </a:p>
          <a:p>
            <a:r>
              <a:rPr lang="en-US" altLang="ko-KR" dirty="0"/>
              <a:t>SDA</a:t>
            </a:r>
            <a:r>
              <a:rPr lang="ko-KR" altLang="en-US" dirty="0"/>
              <a:t>에는 트랜잭션 메커니즘 및 </a:t>
            </a:r>
            <a:r>
              <a:rPr lang="en-US" altLang="ko-KR" dirty="0"/>
              <a:t>JDBC </a:t>
            </a:r>
            <a:r>
              <a:rPr lang="ko-KR" altLang="en-US" dirty="0"/>
              <a:t>도구 등 기본적인 데이터 액세스 구현이 포함되어 있다</a:t>
            </a:r>
            <a:endParaRPr lang="en-US" altLang="ko-KR" dirty="0"/>
          </a:p>
          <a:p>
            <a:r>
              <a:rPr lang="ko-KR" altLang="en-US" dirty="0"/>
              <a:t>스프링 데이터는 데이터베이스 액세스와 개발접근성을 향상시키며</a:t>
            </a:r>
            <a:r>
              <a:rPr lang="en-US" altLang="ko-KR" dirty="0"/>
              <a:t>, </a:t>
            </a:r>
            <a:r>
              <a:rPr lang="ko-KR" altLang="en-US" dirty="0"/>
              <a:t>앱이 다양한 종류의 데이터 소스에 연결할 수 있도록 광범위한 도구 세트를 제공</a:t>
            </a:r>
          </a:p>
        </p:txBody>
      </p:sp>
    </p:spTree>
    <p:extLst>
      <p:ext uri="{BB962C8B-B14F-4D97-AF65-F5344CB8AC3E}">
        <p14:creationId xmlns:p14="http://schemas.microsoft.com/office/powerpoint/2010/main" val="85152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449E5-1163-39F4-6997-60DE445F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CD5EF-542E-9231-E72E-27F646C1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구성보다 관례</a:t>
            </a:r>
            <a:r>
              <a:rPr lang="en-US" altLang="ko-KR" dirty="0"/>
              <a:t>‘ </a:t>
            </a:r>
            <a:r>
              <a:rPr lang="ko-KR" altLang="en-US" dirty="0"/>
              <a:t>개념을 도입한 스프링 생태계의 프로젝트 중 하나</a:t>
            </a:r>
            <a:endParaRPr lang="en-US" altLang="ko-KR" dirty="0"/>
          </a:p>
          <a:p>
            <a:r>
              <a:rPr lang="ko-KR" altLang="en-US" dirty="0"/>
              <a:t>이 개념의 주요 사상은 프레임워크의 모든 구성을 사용자가 직접 설정하는 대신 스프링 부트가 필요에 따라 정의할 수 있는 기본 구성을 제공하는 것</a:t>
            </a:r>
            <a:endParaRPr lang="en-US" altLang="ko-KR" dirty="0"/>
          </a:p>
          <a:p>
            <a:r>
              <a:rPr lang="ko-KR" altLang="en-US" dirty="0"/>
              <a:t>모든 구성을 새로 작성하는 대신 기본 구성에서 시작하여 관례와 다른 부분을 변경하는 것이 더 효율적이다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058275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4ED30-A3C0-BAC5-E413-F6DAD574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시나리오에서 스프링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defRPr/>
            </a:pPr>
            <a:r>
              <a:rPr lang="ko-KR" altLang="en-US"/>
              <a:t>백엔드 앱 개발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백엔드 애플리케이션은 서버측에서 실행되고 데이터를 관리하며</a:t>
            </a:r>
            <a:r>
              <a:rPr lang="en-US" altLang="ko-KR"/>
              <a:t> </a:t>
            </a:r>
            <a:br>
              <a:rPr lang="en-US" altLang="ko-KR"/>
            </a:br>
            <a:r>
              <a:rPr lang="ko-KR" altLang="en-US"/>
              <a:t>클라이언트 애플리케이션 요청을 처리한다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클라이언트 앱은 백엔드 앱에 사용자 데이터 작업을 요청한다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백엔드앱은 데이터베이스를 사용하여 데이터를 저장하거나 다른 </a:t>
            </a:r>
            <a:br>
              <a:rPr lang="ko-KR" altLang="en-US"/>
            </a:br>
            <a:r>
              <a:rPr lang="ko-KR" altLang="en-US"/>
              <a:t>방식으로 다른 백엔드 앱과 통신할 수 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자동화 테스트 프레임워크 개발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구현하는 시스템의 종단 간 테스트를 위해 종종 자동화 테스트를 사용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자동화 테스트는 애플리케이션이 예상대로 작동하는지 확인하는데 사용하는 소프트웨어 구현체를 의미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데스크톱 앱 개발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데스크톱 앱은 스프링 </a:t>
            </a:r>
            <a:r>
              <a:rPr lang="en-US" altLang="ko-KR"/>
              <a:t>IoC</a:t>
            </a:r>
            <a:r>
              <a:rPr lang="ko-KR" altLang="en-US"/>
              <a:t> 컨테이너를 효과적으로 사용하여 객체 인스턴스를 관리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앱 구현이 깔끔하고 유지보수성 향상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모바일 앱 개발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스프링 프로젝트는 안드로이드용 </a:t>
            </a:r>
            <a:r>
              <a:rPr lang="en-US" altLang="ko-KR"/>
              <a:t>REST</a:t>
            </a:r>
            <a:r>
              <a:rPr lang="ko-KR" altLang="en-US"/>
              <a:t> 클라이언트와 보안 </a:t>
            </a:r>
            <a:r>
              <a:rPr lang="en-US" altLang="ko-KR"/>
              <a:t>API </a:t>
            </a:r>
            <a:r>
              <a:rPr lang="ko-KR" altLang="en-US"/>
              <a:t>액세스를 위한 인증 지원 제공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55932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프레임워크를 사용하지 말아야 할 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가능한 한 작은 공간에 특정 기능을 구현해야 한다</a:t>
            </a:r>
            <a:r>
              <a:rPr lang="en-US" altLang="ko-KR"/>
              <a:t>.</a:t>
            </a:r>
            <a:r>
              <a:rPr lang="ko-KR" altLang="en-US"/>
              <a:t> 이때 공간은 앱의 파일들이 차지하는 저장소 메모리를 의미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특정 보안 요구 사항으로 오픈 소스 프레임워크를 사용하지 않고 앱에서 맞춤형 코드를 구현해야 한다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프레임워크에서 과도한 맞춤화작업이 필요해서 사용하지 않을 때 보다 더 많은 코드를 작성해야 한다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이미 해당 기능을 제공하는 앱이 있고 프레임워를 사용하도록 변경해도 아무런 이점을 얻을 수 없다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67487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프레임워크를 사용하지 말아야 할 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작게 만들어야 한다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앱을 작게 만들면 앱 초기화 시간을 줄일 수 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그렇다고 컨테이너에 배포된 모든 앱에 프레임워크를 사용하지 않는다는 것은 아니다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보안에는 맞춤형 코드가 필요하다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기존의 과도한 맞춤화로 프레임워크가 실용적이지 못하다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프레임워크로 바꾸어도 이점이 없다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9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559B3-E46F-119F-064C-C889374E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마이크로서비스</a:t>
            </a:r>
            <a:r>
              <a:rPr lang="ko-KR" altLang="en-US" dirty="0"/>
              <a:t> 아키텍처로 진화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F5F62-457E-9A32-F89F-6D48872E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마이크로서비스란</a:t>
            </a:r>
            <a:endParaRPr lang="en-US" altLang="ko-KR" dirty="0"/>
          </a:p>
          <a:p>
            <a:pPr lvl="1"/>
            <a:r>
              <a:rPr lang="ko-KR" altLang="en-US" dirty="0"/>
              <a:t>독립적으로 수행되는 소규모의</a:t>
            </a:r>
            <a:r>
              <a:rPr lang="en-US" altLang="ko-KR" dirty="0"/>
              <a:t> </a:t>
            </a:r>
            <a:r>
              <a:rPr lang="ko-KR" altLang="en-US" dirty="0"/>
              <a:t>시스템들이 명확하고 절대적으로 분리된 인터페이스 정의에 의해 긴밀하게 통신하는 아키텍처 기반의 접근</a:t>
            </a:r>
            <a:r>
              <a:rPr lang="en-US" altLang="ko-KR" dirty="0"/>
              <a:t>,</a:t>
            </a:r>
            <a:r>
              <a:rPr lang="ko-KR" altLang="en-US" dirty="0"/>
              <a:t> 구현 방식</a:t>
            </a:r>
            <a:endParaRPr lang="en-US" altLang="ko-KR" dirty="0"/>
          </a:p>
          <a:p>
            <a:pPr lvl="1"/>
            <a:r>
              <a:rPr lang="ko-KR" altLang="en-US" dirty="0"/>
              <a:t>간단히 말해 서비스를 작은 단위로 쪼개고</a:t>
            </a:r>
            <a:r>
              <a:rPr lang="en-US" altLang="ko-KR" dirty="0"/>
              <a:t>, </a:t>
            </a:r>
            <a:r>
              <a:rPr lang="ko-KR" altLang="en-US" dirty="0"/>
              <a:t>쪼갠 서비스는 독립적으로 수행되며</a:t>
            </a:r>
            <a:r>
              <a:rPr lang="en-US" altLang="ko-KR" dirty="0"/>
              <a:t>, </a:t>
            </a:r>
            <a:r>
              <a:rPr lang="ko-KR" altLang="en-US" dirty="0"/>
              <a:t>수행되는 서비스끼리 정해 놓은 규칙으로 인터페이스 하나 하나의 대규모 서비스를 제공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프레임워크란</a:t>
            </a:r>
            <a:endParaRPr lang="en-US" altLang="ko-KR" dirty="0"/>
          </a:p>
          <a:p>
            <a:pPr lvl="1"/>
            <a:r>
              <a:rPr lang="en-US" altLang="ko-KR" dirty="0"/>
              <a:t>Frame</a:t>
            </a:r>
            <a:r>
              <a:rPr lang="ko-KR" altLang="en-US" dirty="0"/>
              <a:t> </a:t>
            </a:r>
            <a:r>
              <a:rPr lang="en-US" altLang="ko-KR" dirty="0"/>
              <a:t>+ Work </a:t>
            </a:r>
            <a:r>
              <a:rPr lang="ko-KR" altLang="en-US" dirty="0"/>
              <a:t>의 합성어</a:t>
            </a:r>
            <a:r>
              <a:rPr lang="en-US" altLang="ko-KR" dirty="0"/>
              <a:t>, </a:t>
            </a:r>
            <a:r>
              <a:rPr lang="ko-KR" altLang="en-US" dirty="0"/>
              <a:t>일의 구조</a:t>
            </a:r>
            <a:r>
              <a:rPr lang="en-US" altLang="ko-KR" dirty="0"/>
              <a:t>, </a:t>
            </a:r>
            <a:r>
              <a:rPr lang="ko-KR" altLang="en-US" dirty="0"/>
              <a:t>작업구조를 뜻함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애플리케이션을 구축하는 기능의 집합</a:t>
            </a:r>
            <a:r>
              <a:rPr lang="en-US" altLang="ko-KR" dirty="0"/>
              <a:t>, </a:t>
            </a:r>
            <a:r>
              <a:rPr lang="ko-KR" altLang="en-US" dirty="0"/>
              <a:t>앱을 구축하는데 사용할 수 있는 광범위한 도구와 기능을 제공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모든 기능을 사용할 필요 없이 만들려는 앱이 요구하는 사항에 맞게 프레임워크 부분을 사용 </a:t>
            </a:r>
            <a:r>
              <a:rPr lang="en-US" altLang="ko-KR" dirty="0"/>
              <a:t>(</a:t>
            </a:r>
            <a:r>
              <a:rPr lang="ko-KR" altLang="en-US" dirty="0"/>
              <a:t>올바른 결과를 위한 기능선택과 조립방법을 이해 해야함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56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39EBC-8E7D-6A6B-EB51-C48ABC38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프레임워크와 아키텍처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AA383-5A41-8869-F75E-18414A678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프레임워크 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가이드라인을 가진다</a:t>
            </a:r>
            <a:r>
              <a:rPr lang="en-US" altLang="ko-KR" dirty="0"/>
              <a:t>. </a:t>
            </a:r>
            <a:r>
              <a:rPr lang="ko-KR" altLang="en-US" dirty="0"/>
              <a:t>개발 범위가 정해져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다양한 도구들이 지원된다</a:t>
            </a:r>
            <a:r>
              <a:rPr lang="en-US" altLang="ko-KR" dirty="0"/>
              <a:t>. </a:t>
            </a:r>
            <a:r>
              <a:rPr lang="ko-KR" altLang="en-US" dirty="0"/>
              <a:t>개발시간을 줄일 수 있고</a:t>
            </a:r>
            <a:r>
              <a:rPr lang="en-US" altLang="ko-KR" dirty="0"/>
              <a:t>, </a:t>
            </a:r>
            <a:r>
              <a:rPr lang="ko-KR" altLang="en-US" dirty="0"/>
              <a:t>오류를 감소시킨다</a:t>
            </a:r>
            <a:r>
              <a:rPr lang="en-US" altLang="ko-KR" dirty="0"/>
              <a:t>. </a:t>
            </a:r>
            <a:r>
              <a:rPr lang="ko-KR" altLang="en-US" dirty="0"/>
              <a:t>너무 의존하면 개발자의 능력이 떨어질 수 있는 단점이 존재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아키텍처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시스템의 상세 설계를 위한 기본 가이드로 활용된다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7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9796B-02B6-6249-B59E-5351FB1C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프레임워크의 재사용성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A2380-DD2E-4BF2-5829-D296F9E78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580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구현된 애플리케이션이 많지 않은 초기에 각 애플리케이션은 고유했고 특정 프로그래밍 언어를 사용하여 원점에서부터 개발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 개발 영역이 확장되고 점점 더 많은 애플리케이션이 시장에 출시되기 시작하면서 많은 애플리케이션의 요구사항이 유사하다는 것을 알 수 있었다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</a:t>
            </a:r>
          </a:p>
          <a:p>
            <a:pPr lvl="1"/>
            <a:r>
              <a:rPr lang="ko-KR" altLang="en-US" dirty="0"/>
              <a:t>로깅 오류</a:t>
            </a:r>
            <a:r>
              <a:rPr lang="en-US" altLang="ko-KR" dirty="0"/>
              <a:t>, </a:t>
            </a:r>
            <a:r>
              <a:rPr lang="ko-KR" altLang="en-US" dirty="0"/>
              <a:t>경고</a:t>
            </a:r>
            <a:r>
              <a:rPr lang="en-US" altLang="ko-KR" dirty="0"/>
              <a:t>, </a:t>
            </a:r>
            <a:r>
              <a:rPr lang="ko-KR" altLang="en-US" dirty="0"/>
              <a:t>정보메시지는 모든 앱에서 발생</a:t>
            </a:r>
            <a:endParaRPr lang="en-US" altLang="ko-KR" dirty="0"/>
          </a:p>
          <a:p>
            <a:pPr lvl="1"/>
            <a:r>
              <a:rPr lang="ko-KR" altLang="en-US" dirty="0"/>
              <a:t>대부분의 애플리케이션은 트랜잭션을 사용하여 데이터 변경 처리</a:t>
            </a:r>
            <a:endParaRPr lang="en-US" altLang="ko-KR" dirty="0"/>
          </a:p>
          <a:p>
            <a:pPr lvl="1"/>
            <a:r>
              <a:rPr lang="ko-KR" altLang="en-US" dirty="0"/>
              <a:t>애플리케이션 대부분은 공통으로 발생하는 동일한 취약점에 보호 메커니즘을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애플리케이션 대부분은 유사한 방법으로 상호 통신한다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애플리케이션 대부분은 </a:t>
            </a:r>
            <a:r>
              <a:rPr lang="ko-KR" altLang="en-US" dirty="0" err="1"/>
              <a:t>캐싱</a:t>
            </a:r>
            <a:r>
              <a:rPr lang="ko-KR" altLang="en-US" dirty="0"/>
              <a:t> 또는 데이터 압축처럼 성능을 향상하는 데 유사한 메커니즘 사용</a:t>
            </a:r>
          </a:p>
        </p:txBody>
      </p:sp>
    </p:spTree>
    <p:extLst>
      <p:ext uri="{BB962C8B-B14F-4D97-AF65-F5344CB8AC3E}">
        <p14:creationId xmlns:p14="http://schemas.microsoft.com/office/powerpoint/2010/main" val="192289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76837-3689-FC0D-380A-91787295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로직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83B42-8AFF-753A-BA49-9128D943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애플리케이션의 비즈니스 요구 사항을 구현하는 코드를 의미</a:t>
            </a:r>
            <a:endParaRPr lang="en-US" altLang="ko-KR" dirty="0"/>
          </a:p>
          <a:p>
            <a:r>
              <a:rPr lang="ko-KR" altLang="en-US" dirty="0"/>
              <a:t>사용자가 기대한 것을 구현</a:t>
            </a:r>
            <a:endParaRPr lang="en-US" altLang="ko-KR" dirty="0"/>
          </a:p>
          <a:p>
            <a:pPr lvl="1"/>
            <a:r>
              <a:rPr lang="en-US" altLang="ko-KR" dirty="0"/>
              <a:t>Ex)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링크를 클릭 시 청구서가 생성</a:t>
            </a:r>
            <a:r>
              <a:rPr lang="en-US" altLang="ko-KR" dirty="0"/>
              <a:t>’ </a:t>
            </a:r>
            <a:r>
              <a:rPr lang="ko-KR" altLang="en-US" dirty="0"/>
              <a:t>은 사용자의 기대</a:t>
            </a:r>
            <a:r>
              <a:rPr lang="en-US" altLang="ko-KR" dirty="0"/>
              <a:t>, </a:t>
            </a:r>
            <a:r>
              <a:rPr lang="ko-KR" altLang="en-US" dirty="0"/>
              <a:t>개발자가 애플리케이션 코드부분은 이 기능을 구현하며 이 코드 부분을 비즈니스 로직 코드라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기능적 관점에서 애플리케이션을 다른 애플리케이션과 구분 짓게 만드는 요소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21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22030-1969-1A1E-E319-AABF3DF1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재사용의 효율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EBE95-72E3-F9C0-AC30-382E1F3B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자체 개발하지 않고 재사용함으로써 많은 시간과 비용을 절약</a:t>
            </a:r>
            <a:endParaRPr lang="en-US" altLang="ko-KR" dirty="0"/>
          </a:p>
          <a:p>
            <a:r>
              <a:rPr lang="ko-KR" altLang="en-US" dirty="0"/>
              <a:t>다른 앱에서 사용하는 구현체는 이미 검증이 완료된 기능이기 때문에 버그를 불러올 가능성이 낮다</a:t>
            </a:r>
            <a:endParaRPr lang="en-US" altLang="ko-KR" dirty="0"/>
          </a:p>
          <a:p>
            <a:r>
              <a:rPr lang="ko-KR" altLang="en-US" dirty="0"/>
              <a:t>동일한 기능을 이해하는 많은 개발자에게 조언을 구할 수 있기 때문에 커뮤니티 혜택을 볼 수 있다</a:t>
            </a:r>
          </a:p>
        </p:txBody>
      </p:sp>
    </p:spTree>
    <p:extLst>
      <p:ext uri="{BB962C8B-B14F-4D97-AF65-F5344CB8AC3E}">
        <p14:creationId xmlns:p14="http://schemas.microsoft.com/office/powerpoint/2010/main" val="426504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F4939-AD43-B86D-355D-8A2E50B9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생태계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8761C-1C27-FB3D-B54C-460B6A56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스프링 코어</a:t>
            </a:r>
            <a:endParaRPr lang="en-US" altLang="ko-KR" dirty="0"/>
          </a:p>
          <a:p>
            <a:pPr lvl="1"/>
            <a:r>
              <a:rPr lang="ko-KR" altLang="en-US" dirty="0"/>
              <a:t>기본 기능을 포함하는 스프링의 기반 부분 중 하나</a:t>
            </a:r>
            <a:r>
              <a:rPr lang="en-US" altLang="ko-KR" dirty="0"/>
              <a:t>, </a:t>
            </a:r>
            <a:r>
              <a:rPr lang="ko-KR" altLang="en-US" dirty="0"/>
              <a:t>스프링 컨텍스트나 스프링 </a:t>
            </a:r>
            <a:r>
              <a:rPr lang="ko-KR" altLang="en-US" dirty="0" err="1"/>
              <a:t>애스펙트</a:t>
            </a:r>
            <a:r>
              <a:rPr lang="en-US" altLang="ko-KR" dirty="0"/>
              <a:t>, </a:t>
            </a:r>
            <a:r>
              <a:rPr lang="ko-KR" altLang="en-US" dirty="0"/>
              <a:t>스프링 표현 언어 등이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스프링 </a:t>
            </a:r>
            <a:r>
              <a:rPr lang="en-US" altLang="ko-KR" dirty="0"/>
              <a:t>MVC (</a:t>
            </a:r>
            <a:r>
              <a:rPr lang="ko-KR" altLang="en-US" dirty="0"/>
              <a:t>모델</a:t>
            </a:r>
            <a:r>
              <a:rPr lang="en-US" altLang="ko-KR" dirty="0"/>
              <a:t>-</a:t>
            </a:r>
            <a:r>
              <a:rPr lang="ko-KR" altLang="en-US" dirty="0"/>
              <a:t>뷰</a:t>
            </a:r>
            <a:r>
              <a:rPr lang="en-US" altLang="ko-KR" dirty="0"/>
              <a:t>-</a:t>
            </a:r>
            <a:r>
              <a:rPr lang="ko-KR" altLang="en-US" dirty="0"/>
              <a:t>컨트롤러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HTTP</a:t>
            </a:r>
            <a:r>
              <a:rPr lang="ko-KR" altLang="en-US" dirty="0"/>
              <a:t> 요청을 처리하는 웹 애플리케이션을 개발할 수 있게 하는 스프링 프레임워크 일부분</a:t>
            </a:r>
            <a:endParaRPr lang="en-US" altLang="ko-KR" dirty="0"/>
          </a:p>
          <a:p>
            <a:r>
              <a:rPr lang="ko-KR" altLang="en-US" dirty="0"/>
              <a:t>스프링 데이터 액세스</a:t>
            </a:r>
            <a:endParaRPr lang="en-US" altLang="ko-KR" dirty="0"/>
          </a:p>
          <a:p>
            <a:pPr lvl="1"/>
            <a:r>
              <a:rPr lang="ko-KR" altLang="en-US" dirty="0"/>
              <a:t>스프링의 기본 부분 중 하나로</a:t>
            </a:r>
            <a:r>
              <a:rPr lang="en-US" altLang="ko-KR" dirty="0"/>
              <a:t>, SQL </a:t>
            </a:r>
            <a:r>
              <a:rPr lang="ko-KR" altLang="en-US" dirty="0"/>
              <a:t>데이터베이스에 연결하여 앱 영속성 계층을 구현하는 데 사용할 수 있는 기본 도구를 제공한다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스프링 테스팅</a:t>
            </a:r>
            <a:endParaRPr lang="en-US" altLang="ko-KR" dirty="0"/>
          </a:p>
          <a:p>
            <a:pPr lvl="1"/>
            <a:r>
              <a:rPr lang="ko-KR" altLang="en-US" dirty="0"/>
              <a:t>스프링 애플리케이션 테스트를 작성하는 데 필요한 도구를 담고있다</a:t>
            </a:r>
          </a:p>
        </p:txBody>
      </p:sp>
    </p:spTree>
    <p:extLst>
      <p:ext uri="{BB962C8B-B14F-4D97-AF65-F5344CB8AC3E}">
        <p14:creationId xmlns:p14="http://schemas.microsoft.com/office/powerpoint/2010/main" val="39629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F3C46-FB40-771C-2E4F-FAAFDB08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코어의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447F4-941F-DC63-DEDA-957C1175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스프링 코어는 앱에 통합되는 기본 메커니즘을 제공하는 스프링 프레임워크 일부분</a:t>
            </a:r>
            <a:endParaRPr lang="en-US" altLang="ko-KR" dirty="0"/>
          </a:p>
          <a:p>
            <a:r>
              <a:rPr lang="ko-KR" altLang="en-US" dirty="0"/>
              <a:t>제어역전 원칙을 기반으로 작동</a:t>
            </a:r>
            <a:endParaRPr lang="en-US" altLang="ko-KR" dirty="0"/>
          </a:p>
          <a:p>
            <a:r>
              <a:rPr lang="ko-KR" altLang="en-US" dirty="0"/>
              <a:t>앱의 실행을 제어하는 대신 스프링 프레임워크에 제어권한을 넘긴다</a:t>
            </a:r>
            <a:endParaRPr lang="en-US" altLang="ko-KR" dirty="0"/>
          </a:p>
          <a:p>
            <a:r>
              <a:rPr lang="ko-KR" altLang="en-US" dirty="0"/>
              <a:t>개발자는 구성을 이용하여 앱 로직을 정의하도록 작성된 코드 관리 방법을 프레임워크에 지시한다</a:t>
            </a:r>
            <a:endParaRPr lang="en-US" altLang="ko-KR" dirty="0"/>
          </a:p>
          <a:p>
            <a:r>
              <a:rPr lang="ko-KR" altLang="en-US" dirty="0"/>
              <a:t>제어 역전</a:t>
            </a:r>
            <a:r>
              <a:rPr lang="en-US" altLang="ko-KR" dirty="0"/>
              <a:t> (IoC)</a:t>
            </a:r>
            <a:r>
              <a:rPr lang="ko-KR" altLang="en-US" dirty="0"/>
              <a:t>에서 </a:t>
            </a:r>
            <a:r>
              <a:rPr lang="en-US" altLang="ko-KR" dirty="0"/>
              <a:t>＇</a:t>
            </a:r>
            <a:r>
              <a:rPr lang="ko-KR" altLang="en-US" dirty="0"/>
              <a:t>역전</a:t>
            </a:r>
            <a:r>
              <a:rPr lang="en-US" altLang="ko-KR" dirty="0"/>
              <a:t>’</a:t>
            </a:r>
            <a:r>
              <a:rPr lang="ko-KR" altLang="en-US" dirty="0"/>
              <a:t>은 앱이 자체 코드로 실행을 제어하거나 의존성을 사용하지 못하는 대신 프레임워크</a:t>
            </a:r>
            <a:r>
              <a:rPr lang="en-US" altLang="ko-KR" dirty="0"/>
              <a:t>(</a:t>
            </a:r>
            <a:r>
              <a:rPr lang="ko-KR" altLang="en-US" dirty="0"/>
              <a:t>의존성</a:t>
            </a:r>
            <a:r>
              <a:rPr lang="en-US" altLang="ko-KR" dirty="0"/>
              <a:t>)</a:t>
            </a:r>
            <a:r>
              <a:rPr lang="ko-KR" altLang="en-US" dirty="0"/>
              <a:t>가 앱과 앱의 코드를 제어한다는 의미</a:t>
            </a:r>
          </a:p>
        </p:txBody>
      </p:sp>
    </p:spTree>
    <p:extLst>
      <p:ext uri="{BB962C8B-B14F-4D97-AF65-F5344CB8AC3E}">
        <p14:creationId xmlns:p14="http://schemas.microsoft.com/office/powerpoint/2010/main" val="315845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93A7A-0387-8418-D231-DF310036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데이터 액세스 기능을 사용한 앱 영속성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7A129-B241-33CD-78B6-17472407F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애플리케이션 대부분에서는 처리하는 데이터를 유지하는 것이 중요하다</a:t>
            </a:r>
            <a:endParaRPr lang="en-US" altLang="ko-KR" dirty="0"/>
          </a:p>
          <a:p>
            <a:r>
              <a:rPr lang="ko-KR" altLang="en-US" dirty="0"/>
              <a:t>데이터베이스는 협업이 기본 주제이다</a:t>
            </a:r>
            <a:endParaRPr lang="en-US" altLang="ko-KR" dirty="0"/>
          </a:p>
          <a:p>
            <a:r>
              <a:rPr lang="ko-KR" altLang="en-US" dirty="0"/>
              <a:t>스프링에서는 많은 경우에 데이터 영속성을 관리하는 데 데이터 액세스 모듈을 사용한다</a:t>
            </a:r>
            <a:endParaRPr lang="en-US" altLang="ko-KR" dirty="0"/>
          </a:p>
          <a:p>
            <a:r>
              <a:rPr lang="ko-KR" altLang="en-US" dirty="0"/>
              <a:t>스프링 데이터 액세스에는 </a:t>
            </a:r>
            <a:r>
              <a:rPr lang="en-US" altLang="ko-KR" dirty="0"/>
              <a:t>JDBC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 err="1"/>
              <a:t>하이버네이트와</a:t>
            </a:r>
            <a:r>
              <a:rPr lang="ko-KR" altLang="en-US" dirty="0"/>
              <a:t> 같은 객체 관계형 매핑 프레임워크와 통합</a:t>
            </a:r>
            <a:r>
              <a:rPr lang="en-US" altLang="ko-KR" dirty="0"/>
              <a:t>, </a:t>
            </a:r>
            <a:r>
              <a:rPr lang="ko-KR" altLang="en-US" dirty="0"/>
              <a:t>트랜잭션 관리가 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422740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811</ep:Words>
  <ep:PresentationFormat>와이드스크린</ep:PresentationFormat>
  <ep:Paragraphs>105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스프링 교과서</vt:lpstr>
      <vt:lpstr>마이크로서비스 아키텍처로 진화</vt:lpstr>
      <vt:lpstr>프레임워크와 아키텍처 차이</vt:lpstr>
      <vt:lpstr>프레임워크의 재사용성</vt:lpstr>
      <vt:lpstr>비즈니스 로직 코드</vt:lpstr>
      <vt:lpstr>재사용의 효율</vt:lpstr>
      <vt:lpstr>스프링 생태계</vt:lpstr>
      <vt:lpstr>스프링 코어의 이해</vt:lpstr>
      <vt:lpstr>스프링 데이터 액세스 기능을 사용한 앱 영속성 구현</vt:lpstr>
      <vt:lpstr>웹 앱 개발을 위한 스프링 MVC 기능</vt:lpstr>
      <vt:lpstr>스프링 테스트 기능</vt:lpstr>
      <vt:lpstr>스프링 생태계의 프로젝트</vt:lpstr>
      <vt:lpstr>스프링 데이터로 영속성 기능 확장</vt:lpstr>
      <vt:lpstr>Note</vt:lpstr>
      <vt:lpstr>스프링 부트</vt:lpstr>
      <vt:lpstr>실제 시나리오에서 스프링</vt:lpstr>
      <vt:lpstr>프레임워크를 사용하지 말아야 할 때</vt:lpstr>
      <vt:lpstr>프레임워크를 사용하지 말아야 할 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2024-06-15T05:04:56.000</dcterms:created>
  <dc:creator>KMS</dc:creator>
  <cp:lastModifiedBy>KMS</cp:lastModifiedBy>
  <dcterms:modified xsi:type="dcterms:W3CDTF">2024-06-15T22:59:04.306</dcterms:modified>
  <cp:revision>20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