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6" r:id="rId2"/>
    <p:sldMasterId id="2147483663" r:id="rId3"/>
  </p:sldMasterIdLst>
  <p:notesMasterIdLst>
    <p:notesMasterId r:id="rId39"/>
  </p:notesMasterIdLst>
  <p:handoutMasterIdLst>
    <p:handoutMasterId r:id="rId40"/>
  </p:handoutMasterIdLst>
  <p:sldIdLst>
    <p:sldId id="376" r:id="rId4"/>
    <p:sldId id="441" r:id="rId5"/>
    <p:sldId id="417" r:id="rId6"/>
    <p:sldId id="418" r:id="rId7"/>
    <p:sldId id="423" r:id="rId8"/>
    <p:sldId id="420" r:id="rId9"/>
    <p:sldId id="450" r:id="rId10"/>
    <p:sldId id="421" r:id="rId11"/>
    <p:sldId id="438" r:id="rId12"/>
    <p:sldId id="457" r:id="rId13"/>
    <p:sldId id="456" r:id="rId14"/>
    <p:sldId id="433" r:id="rId15"/>
    <p:sldId id="434" r:id="rId16"/>
    <p:sldId id="459" r:id="rId17"/>
    <p:sldId id="425" r:id="rId18"/>
    <p:sldId id="451" r:id="rId19"/>
    <p:sldId id="424" r:id="rId20"/>
    <p:sldId id="452" r:id="rId21"/>
    <p:sldId id="453" r:id="rId22"/>
    <p:sldId id="454" r:id="rId23"/>
    <p:sldId id="443" r:id="rId24"/>
    <p:sldId id="439" r:id="rId25"/>
    <p:sldId id="440" r:id="rId26"/>
    <p:sldId id="446" r:id="rId27"/>
    <p:sldId id="445" r:id="rId28"/>
    <p:sldId id="444" r:id="rId29"/>
    <p:sldId id="455" r:id="rId30"/>
    <p:sldId id="422" r:id="rId31"/>
    <p:sldId id="447" r:id="rId32"/>
    <p:sldId id="460" r:id="rId33"/>
    <p:sldId id="461" r:id="rId34"/>
    <p:sldId id="458" r:id="rId35"/>
    <p:sldId id="448" r:id="rId36"/>
    <p:sldId id="449" r:id="rId37"/>
    <p:sldId id="419" r:id="rId3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rgbClr val="0095D3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rgbClr val="0095D3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rgbClr val="0095D3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rgbClr val="0095D3"/>
        </a:solidFill>
        <a:latin typeface="Arial" pitchFamily="34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5D3"/>
    <a:srgbClr val="387C2C"/>
    <a:srgbClr val="6DB33F"/>
    <a:srgbClr val="FFFFFF"/>
    <a:srgbClr val="52AEDC"/>
    <a:srgbClr val="ACE0F2"/>
    <a:srgbClr val="B3E3F3"/>
    <a:srgbClr val="61C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76813" autoAdjust="0"/>
  </p:normalViewPr>
  <p:slideViewPr>
    <p:cSldViewPr snapToGrid="0">
      <p:cViewPr varScale="1">
        <p:scale>
          <a:sx n="77" d="100"/>
          <a:sy n="77" d="100"/>
        </p:scale>
        <p:origin x="-1062" y="-102"/>
      </p:cViewPr>
      <p:guideLst>
        <p:guide orient="horz" pos="4137"/>
        <p:guide orient="horz" pos="4085"/>
        <p:guide orient="horz" pos="653"/>
        <p:guide pos="2861"/>
        <p:guide pos="189"/>
        <p:guide pos="5569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75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37" tIns="48318" rIns="96637" bIns="48318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37" tIns="48318" rIns="96637" bIns="483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37" tIns="48318" rIns="96637" bIns="48318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37" tIns="48318" rIns="96637" bIns="4831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E1C6DE8F-2704-400A-82DD-6BE1E0443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1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37" tIns="48318" rIns="96637" bIns="48318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37" tIns="48318" rIns="96637" bIns="483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803" y="4560899"/>
            <a:ext cx="5363595" cy="431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37" tIns="48318" rIns="96637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37" tIns="48318" rIns="96637" bIns="48318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37" tIns="48318" rIns="96637" bIns="4831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CA47335-1281-401F-9D50-64D564DA8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74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600-700TB</a:t>
            </a:r>
            <a:r>
              <a:rPr lang="en-US" baseline="0" dirty="0" smtClean="0"/>
              <a:t> of data during first years.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47335-1281-401F-9D50-64D564DA883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75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47335-1281-401F-9D50-64D564DA883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0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47335-1281-401F-9D50-64D564DA883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0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47335-1281-401F-9D50-64D564DA883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0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Enpoints</a:t>
            </a:r>
            <a:r>
              <a:rPr lang="en-US" dirty="0" smtClean="0"/>
              <a:t> can be message</a:t>
            </a:r>
            <a:r>
              <a:rPr lang="en-US" baseline="0" dirty="0" smtClean="0"/>
              <a:t> operations, transformation, </a:t>
            </a:r>
            <a:r>
              <a:rPr lang="en-US" baseline="0" dirty="0" smtClean="0"/>
              <a:t>adapters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47335-1281-401F-9D50-64D564DA883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04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47335-1281-401F-9D50-64D564DA883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1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Broke</a:t>
            </a:r>
            <a:r>
              <a:rPr lang="en-US" baseline="0" dirty="0" smtClean="0"/>
              <a:t> up process into </a:t>
            </a:r>
            <a:r>
              <a:rPr lang="en-US" baseline="0" dirty="0" smtClean="0"/>
              <a:t>multiple </a:t>
            </a:r>
            <a:r>
              <a:rPr lang="en-US" baseline="0" dirty="0" smtClean="0"/>
              <a:t>reusable blocks.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Transformer adds data needed by aggregator to </a:t>
            </a:r>
            <a:r>
              <a:rPr lang="en-US" baseline="0" dirty="0" smtClean="0"/>
              <a:t>specify </a:t>
            </a:r>
            <a:r>
              <a:rPr lang="en-US" baseline="0" dirty="0" smtClean="0"/>
              <a:t>that “this is the first file of </a:t>
            </a:r>
            <a:r>
              <a:rPr lang="en-US" baseline="0" dirty="0" smtClean="0"/>
              <a:t>6 for </a:t>
            </a:r>
            <a:r>
              <a:rPr lang="en-US" baseline="0" dirty="0" smtClean="0"/>
              <a:t>a given minute”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47335-1281-401F-9D50-64D564DA883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55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major releases.</a:t>
            </a:r>
          </a:p>
          <a:p>
            <a:r>
              <a:rPr lang="en-US" dirty="0" smtClean="0"/>
              <a:t>2</a:t>
            </a:r>
            <a:r>
              <a:rPr lang="en-US" baseline="0" dirty="0" smtClean="0"/>
              <a:t>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47335-1281-401F-9D50-64D564DA883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25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have a “job of jobs”</a:t>
            </a:r>
            <a:r>
              <a:rPr lang="en-US" baseline="0" dirty="0" smtClean="0"/>
              <a:t> so you can compose larger and larger workflows.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47335-1281-401F-9D50-64D564DA883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48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47335-1281-401F-9D50-64D564DA883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48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47335-1281-401F-9D50-64D564DA883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4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diagram shows some of the main components in a big data pipelines.</a:t>
            </a:r>
          </a:p>
          <a:p>
            <a:endParaRPr lang="en-US" dirty="0" smtClean="0"/>
          </a:p>
          <a:p>
            <a:r>
              <a:rPr lang="en-US" dirty="0" smtClean="0"/>
              <a:t>The main flows are collecting data into HDFS, analyzing that data with</a:t>
            </a:r>
            <a:r>
              <a:rPr lang="en-US" baseline="0" dirty="0" smtClean="0"/>
              <a:t> a </a:t>
            </a:r>
            <a:r>
              <a:rPr lang="en-US" baseline="0" dirty="0" smtClean="0"/>
              <a:t>combination </a:t>
            </a:r>
            <a:r>
              <a:rPr lang="en-US" baseline="0" dirty="0" smtClean="0"/>
              <a:t>of on-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and off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analytics.</a:t>
            </a:r>
          </a:p>
          <a:p>
            <a:r>
              <a:rPr lang="en-US" baseline="0" dirty="0" smtClean="0"/>
              <a:t>Results of analysis are copied to structured data (</a:t>
            </a:r>
            <a:r>
              <a:rPr lang="en-US" baseline="0" dirty="0" err="1" smtClean="0"/>
              <a:t>memcache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) for analysis and consumption by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47335-1281-401F-9D50-64D564DA883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0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47335-1281-401F-9D50-64D564DA883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all apache 2.0 projects.</a:t>
            </a:r>
          </a:p>
          <a:p>
            <a:r>
              <a:rPr lang="en-US" dirty="0" smtClean="0"/>
              <a:t>Can be deployed as standalone apps and web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47335-1281-401F-9D50-64D564DA883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65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you see her</a:t>
            </a:r>
            <a:r>
              <a:rPr lang="en-US" baseline="0" dirty="0" smtClean="0"/>
              <a:t>e is a spring configuration file, can also be type safe java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47335-1281-401F-9D50-64D564DA883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47335-1281-401F-9D50-64D564DA883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47335-1281-401F-9D50-64D564DA883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0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47335-1281-401F-9D50-64D564DA883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47335-1281-401F-9D50-64D564DA883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 bwMode="gray">
          <a:xfrm>
            <a:off x="5859463" y="6696075"/>
            <a:ext cx="323850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Aft>
                <a:spcPct val="40000"/>
              </a:spcAft>
              <a:defRPr/>
            </a:pPr>
            <a:r>
              <a:rPr lang="en-US" sz="6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© 2010 SpringSource, A division of  </a:t>
            </a:r>
            <a:r>
              <a:rPr lang="en-US" sz="6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VMware</a:t>
            </a:r>
            <a:r>
              <a:rPr lang="en-US" sz="6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. All rights reserved</a:t>
            </a:r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white">
          <a:xfrm>
            <a:off x="7739063" y="6407150"/>
            <a:ext cx="1100137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lIns="0" rIns="0"/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 algn="r">
              <a:defRPr/>
            </a:pPr>
            <a:r>
              <a:rPr lang="en-US" sz="1000" cap="all" dirty="0" smtClean="0">
                <a:latin typeface="Arial" charset="0"/>
                <a:ea typeface="ＭＳ Ｐゴシック" pitchFamily="34" charset="-128"/>
                <a:cs typeface="+mn-cs"/>
              </a:rPr>
              <a:t>Confidential</a:t>
            </a:r>
            <a:endParaRPr lang="en-US" sz="1000" cap="all" dirty="0"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1752" y="173736"/>
            <a:ext cx="8539036" cy="533400"/>
          </a:xfrm>
        </p:spPr>
        <p:txBody>
          <a:bodyPr anchor="t"/>
          <a:lstStyle>
            <a:lvl1pPr>
              <a:defRPr sz="3000">
                <a:solidFill>
                  <a:srgbClr val="387C2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799" y="1095375"/>
            <a:ext cx="8535989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>
            <a:cxnSpLocks noChangeShapeType="1"/>
          </p:cNvCxnSpPr>
          <p:nvPr userDrawn="1"/>
        </p:nvCxnSpPr>
        <p:spPr bwMode="auto">
          <a:xfrm>
            <a:off x="134938" y="627063"/>
            <a:ext cx="8874125" cy="1587"/>
          </a:xfrm>
          <a:prstGeom prst="line">
            <a:avLst/>
          </a:prstGeom>
          <a:noFill/>
          <a:ln w="34925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84226"/>
            <a:ext cx="8539036" cy="1079626"/>
          </a:xfrm>
        </p:spPr>
        <p:txBody>
          <a:bodyPr anchor="b"/>
          <a:lstStyle>
            <a:lvl1pPr algn="l">
              <a:defRPr sz="3000">
                <a:solidFill>
                  <a:srgbClr val="387C2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1752" y="2210436"/>
            <a:ext cx="8539036" cy="3589232"/>
          </a:xfrm>
        </p:spPr>
        <p:txBody>
          <a:bodyPr/>
          <a:lstStyle>
            <a:lvl1pPr>
              <a:buClr>
                <a:srgbClr val="387C2C"/>
              </a:buClr>
              <a:buFont typeface="Wingdings" pitchFamily="2" charset="2"/>
              <a:buChar char="§"/>
              <a:defRPr/>
            </a:lvl1pPr>
            <a:lvl2pPr>
              <a:buClr>
                <a:srgbClr val="387C2C"/>
              </a:buClr>
              <a:defRPr/>
            </a:lvl2pPr>
            <a:lvl3pPr>
              <a:buClr>
                <a:srgbClr val="387C2C"/>
              </a:buClr>
              <a:defRPr/>
            </a:lvl3pPr>
            <a:lvl4pPr>
              <a:buClr>
                <a:srgbClr val="387C2C"/>
              </a:buClr>
              <a:defRPr/>
            </a:lvl4pPr>
            <a:lvl5pPr>
              <a:buClr>
                <a:srgbClr val="387C2C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>
            <a:cxnSpLocks noChangeShapeType="1"/>
          </p:cNvCxnSpPr>
          <p:nvPr userDrawn="1"/>
        </p:nvCxnSpPr>
        <p:spPr bwMode="auto">
          <a:xfrm>
            <a:off x="134938" y="627063"/>
            <a:ext cx="8874125" cy="1587"/>
          </a:xfrm>
          <a:prstGeom prst="line">
            <a:avLst/>
          </a:prstGeom>
          <a:noFill/>
          <a:ln w="34925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2162174"/>
            <a:ext cx="8540750" cy="1241425"/>
          </a:xfrm>
        </p:spPr>
        <p:txBody>
          <a:bodyPr anchor="b"/>
          <a:lstStyle>
            <a:lvl1pPr algn="ctr">
              <a:defRPr sz="3000">
                <a:solidFill>
                  <a:srgbClr val="387C2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0037" y="3486150"/>
            <a:ext cx="854194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784225"/>
            <a:ext cx="4114800" cy="5006975"/>
          </a:xfrm>
        </p:spPr>
        <p:txBody>
          <a:bodyPr/>
          <a:lstStyle>
            <a:lvl1pPr marL="233363" indent="-233363">
              <a:buClr>
                <a:srgbClr val="387C2C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387C2C"/>
              </a:buClr>
              <a:defRPr sz="1800"/>
            </a:lvl2pPr>
            <a:lvl3pPr>
              <a:buClr>
                <a:srgbClr val="387C2C"/>
              </a:buClr>
              <a:defRPr sz="1600"/>
            </a:lvl3pPr>
            <a:lvl4pPr>
              <a:buClr>
                <a:srgbClr val="387C2C"/>
              </a:buClr>
              <a:defRPr sz="1600"/>
            </a:lvl4pPr>
            <a:lvl5pPr>
              <a:buClr>
                <a:srgbClr val="387C2C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784225"/>
            <a:ext cx="4114800" cy="5006975"/>
          </a:xfrm>
        </p:spPr>
        <p:txBody>
          <a:bodyPr/>
          <a:lstStyle>
            <a:lvl1pPr marL="233363" indent="-233363">
              <a:buClr>
                <a:srgbClr val="387C2C"/>
              </a:buClr>
              <a:defRPr sz="2000"/>
            </a:lvl1pPr>
            <a:lvl2pPr>
              <a:buClr>
                <a:srgbClr val="387C2C"/>
              </a:buClr>
              <a:defRPr sz="1800"/>
            </a:lvl2pPr>
            <a:lvl3pPr>
              <a:buClr>
                <a:srgbClr val="387C2C"/>
              </a:buClr>
              <a:defRPr sz="1600"/>
            </a:lvl3pPr>
            <a:lvl4pPr>
              <a:buClr>
                <a:srgbClr val="387C2C"/>
              </a:buClr>
              <a:defRPr sz="1600"/>
            </a:lvl4pPr>
            <a:lvl5pPr>
              <a:buClr>
                <a:srgbClr val="387C2C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gray">
          <a:xfrm>
            <a:off x="5859463" y="6696075"/>
            <a:ext cx="323850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Aft>
                <a:spcPct val="40000"/>
              </a:spcAft>
              <a:defRPr/>
            </a:pPr>
            <a:r>
              <a:rPr lang="en-US" sz="6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© 2010 SpringSource, A division of  </a:t>
            </a:r>
            <a:r>
              <a:rPr lang="en-US" sz="6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VMware</a:t>
            </a:r>
            <a:r>
              <a:rPr lang="en-US" sz="6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. All rights reserved</a:t>
            </a:r>
          </a:p>
        </p:txBody>
      </p:sp>
      <p:sp>
        <p:nvSpPr>
          <p:cNvPr id="6" name="TextBox 5"/>
          <p:cNvSpPr txBox="1"/>
          <p:nvPr userDrawn="1"/>
        </p:nvSpPr>
        <p:spPr bwMode="gray">
          <a:xfrm>
            <a:off x="5859463" y="6696075"/>
            <a:ext cx="323850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Aft>
                <a:spcPct val="40000"/>
              </a:spcAft>
              <a:defRPr/>
            </a:pPr>
            <a:r>
              <a:rPr lang="en-US" sz="6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© 2010 SpringSource, A division of  </a:t>
            </a:r>
            <a:r>
              <a:rPr lang="en-US" sz="6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VMware</a:t>
            </a:r>
            <a:r>
              <a:rPr lang="en-US" sz="6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. All rights reserved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1752" y="173736"/>
            <a:ext cx="8539036" cy="533400"/>
          </a:xfrm>
        </p:spPr>
        <p:txBody>
          <a:bodyPr anchor="t"/>
          <a:lstStyle>
            <a:lvl1pPr>
              <a:defRPr sz="3000">
                <a:solidFill>
                  <a:srgbClr val="387C2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799" y="1095375"/>
            <a:ext cx="8535989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3" y="171450"/>
            <a:ext cx="8539165" cy="333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623" y="786384"/>
            <a:ext cx="8539165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>
            <a:cxnSpLocks noChangeShapeType="1"/>
          </p:cNvCxnSpPr>
          <p:nvPr/>
        </p:nvCxnSpPr>
        <p:spPr bwMode="auto">
          <a:xfrm>
            <a:off x="134938" y="627063"/>
            <a:ext cx="8874125" cy="1587"/>
          </a:xfrm>
          <a:prstGeom prst="line">
            <a:avLst/>
          </a:prstGeom>
          <a:noFill/>
          <a:ln w="34925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" name="Straight Connector 14"/>
          <p:cNvCxnSpPr>
            <a:cxnSpLocks noChangeShapeType="1"/>
          </p:cNvCxnSpPr>
          <p:nvPr userDrawn="1"/>
        </p:nvCxnSpPr>
        <p:spPr bwMode="auto">
          <a:xfrm>
            <a:off x="134938" y="627063"/>
            <a:ext cx="8874125" cy="1587"/>
          </a:xfrm>
          <a:prstGeom prst="line">
            <a:avLst/>
          </a:prstGeom>
          <a:noFill/>
          <a:ln w="34925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3" y="784226"/>
            <a:ext cx="8539165" cy="1079626"/>
          </a:xfrm>
        </p:spPr>
        <p:txBody>
          <a:bodyPr anchor="b"/>
          <a:lstStyle>
            <a:lvl1pPr algn="l">
              <a:defRPr sz="3000">
                <a:solidFill>
                  <a:srgbClr val="387C2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1623" y="2210435"/>
            <a:ext cx="8539165" cy="363156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>
            <a:cxnSpLocks noChangeShapeType="1"/>
          </p:cNvCxnSpPr>
          <p:nvPr/>
        </p:nvCxnSpPr>
        <p:spPr bwMode="auto">
          <a:xfrm>
            <a:off x="134938" y="627063"/>
            <a:ext cx="8874125" cy="1587"/>
          </a:xfrm>
          <a:prstGeom prst="line">
            <a:avLst/>
          </a:prstGeom>
          <a:noFill/>
          <a:ln w="34925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" name="Straight Connector 14"/>
          <p:cNvCxnSpPr>
            <a:cxnSpLocks noChangeShapeType="1"/>
          </p:cNvCxnSpPr>
          <p:nvPr userDrawn="1"/>
        </p:nvCxnSpPr>
        <p:spPr bwMode="auto">
          <a:xfrm>
            <a:off x="134938" y="627063"/>
            <a:ext cx="8874125" cy="1587"/>
          </a:xfrm>
          <a:prstGeom prst="line">
            <a:avLst/>
          </a:prstGeom>
          <a:noFill/>
          <a:ln w="34925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2162174"/>
            <a:ext cx="8540750" cy="1241425"/>
          </a:xfrm>
        </p:spPr>
        <p:txBody>
          <a:bodyPr anchor="b"/>
          <a:lstStyle>
            <a:lvl1pPr algn="ctr">
              <a:defRPr sz="3000">
                <a:solidFill>
                  <a:srgbClr val="387C2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0038" y="3486150"/>
            <a:ext cx="8540749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784225"/>
            <a:ext cx="41148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784225"/>
            <a:ext cx="41148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3" y="171450"/>
            <a:ext cx="8539165" cy="333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623" y="786384"/>
            <a:ext cx="8539165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134938" y="627063"/>
            <a:ext cx="8874125" cy="1587"/>
          </a:xfrm>
          <a:prstGeom prst="line">
            <a:avLst/>
          </a:prstGeom>
          <a:noFill/>
          <a:ln w="34925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3" y="784226"/>
            <a:ext cx="8539165" cy="1079626"/>
          </a:xfrm>
        </p:spPr>
        <p:txBody>
          <a:bodyPr anchor="b"/>
          <a:lstStyle>
            <a:lvl1pPr algn="l">
              <a:defRPr sz="3000">
                <a:solidFill>
                  <a:srgbClr val="387C2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1623" y="2210435"/>
            <a:ext cx="8539165" cy="363156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134938" y="627063"/>
            <a:ext cx="8874125" cy="1587"/>
          </a:xfrm>
          <a:prstGeom prst="line">
            <a:avLst/>
          </a:prstGeom>
          <a:noFill/>
          <a:ln w="34925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2162174"/>
            <a:ext cx="8540750" cy="1241425"/>
          </a:xfrm>
        </p:spPr>
        <p:txBody>
          <a:bodyPr anchor="b"/>
          <a:lstStyle>
            <a:lvl1pPr algn="ctr">
              <a:defRPr sz="3000">
                <a:solidFill>
                  <a:srgbClr val="387C2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0038" y="3486150"/>
            <a:ext cx="8540749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784225"/>
            <a:ext cx="41148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784225"/>
            <a:ext cx="41148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 bwMode="gray">
          <a:xfrm>
            <a:off x="6524625" y="6696075"/>
            <a:ext cx="234315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Aft>
                <a:spcPct val="40000"/>
              </a:spcAft>
              <a:defRPr/>
            </a:pPr>
            <a:r>
              <a:rPr lang="en-US" sz="6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ＭＳ Ｐゴシック" pitchFamily="34" charset="-128"/>
                <a:cs typeface="+mn-cs"/>
              </a:rPr>
              <a:t>© 2009 VMware Inc. All rights reserved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1751" y="330200"/>
            <a:ext cx="8540749" cy="533400"/>
          </a:xfrm>
        </p:spPr>
        <p:txBody>
          <a:bodyPr anchor="t"/>
          <a:lstStyle>
            <a:lvl1pPr>
              <a:defRPr sz="3000">
                <a:solidFill>
                  <a:srgbClr val="387C2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1751" y="1095375"/>
            <a:ext cx="8539037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9036" cy="3333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751" y="786384"/>
            <a:ext cx="8539037" cy="5010912"/>
          </a:xfrm>
        </p:spPr>
        <p:txBody>
          <a:bodyPr/>
          <a:lstStyle>
            <a:lvl1pPr marL="233363" indent="-233363">
              <a:buClr>
                <a:srgbClr val="387C2C"/>
              </a:buClr>
              <a:buFont typeface="Wingdings" pitchFamily="2" charset="2"/>
              <a:buChar char="§"/>
              <a:defRPr/>
            </a:lvl1pPr>
            <a:lvl2pPr>
              <a:buClr>
                <a:srgbClr val="387C2C"/>
              </a:buClr>
              <a:defRPr/>
            </a:lvl2pPr>
            <a:lvl3pPr>
              <a:buClr>
                <a:srgbClr val="387C2C"/>
              </a:buClr>
              <a:defRPr/>
            </a:lvl3pPr>
            <a:lvl4pPr>
              <a:buClr>
                <a:srgbClr val="387C2C"/>
              </a:buClr>
              <a:defRPr/>
            </a:lvl4pPr>
            <a:lvl5pPr>
              <a:buClr>
                <a:srgbClr val="387C2C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171450"/>
            <a:ext cx="853916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784225"/>
            <a:ext cx="8539163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1625" y="5943600"/>
            <a:ext cx="85391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8359775" y="6307138"/>
            <a:ext cx="482600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algn="r">
              <a:defRPr/>
            </a:pPr>
            <a:fld id="{10C2837C-63DE-44FF-9FB8-75AACF4FC196}" type="slidenum">
              <a:rPr lang="en-US" smtClean="0">
                <a:latin typeface="Arial" charset="0"/>
                <a:ea typeface="ＭＳ Ｐゴシック" pitchFamily="34" charset="-128"/>
                <a:cs typeface="+mn-cs"/>
              </a:rPr>
              <a:pPr algn="r">
                <a:defRPr/>
              </a:pPr>
              <a:t>‹#›</a:t>
            </a:fld>
            <a:endParaRPr lang="en-US" dirty="0"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07138"/>
            <a:ext cx="3200400" cy="431800"/>
          </a:xfrm>
          <a:prstGeom prst="rect">
            <a:avLst/>
          </a:prstGeom>
        </p:spPr>
        <p:txBody>
          <a:bodyPr anchor="ctr"/>
          <a:lstStyle/>
          <a:p>
            <a:pPr algn="ctr"/>
            <a:endParaRPr lang="en-US" sz="800">
              <a:solidFill>
                <a:srgbClr val="FFFFFF"/>
              </a:solidFill>
            </a:endParaRPr>
          </a:p>
        </p:txBody>
      </p:sp>
      <p:cxnSp>
        <p:nvCxnSpPr>
          <p:cNvPr id="1031" name="Straight Connector 7"/>
          <p:cNvCxnSpPr>
            <a:cxnSpLocks noChangeShapeType="1"/>
          </p:cNvCxnSpPr>
          <p:nvPr/>
        </p:nvCxnSpPr>
        <p:spPr bwMode="auto">
          <a:xfrm>
            <a:off x="134938" y="630238"/>
            <a:ext cx="8874125" cy="1587"/>
          </a:xfrm>
          <a:prstGeom prst="line">
            <a:avLst/>
          </a:prstGeom>
          <a:noFill/>
          <a:ln w="19050" algn="ctr">
            <a:solidFill>
              <a:srgbClr val="387C2C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4" r:id="rId2"/>
    <p:sldLayoutId id="2147483683" r:id="rId3"/>
    <p:sldLayoutId id="2147483692" r:id="rId4"/>
    <p:sldLayoutId id="2147483693" r:id="rId5"/>
    <p:sldLayoutId id="2147483682" r:id="rId6"/>
    <p:sldLayoutId id="2147483694" r:id="rId7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87C2C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87C2C"/>
          </a:solidFill>
          <a:latin typeface="Arial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87C2C"/>
          </a:solidFill>
          <a:latin typeface="Arial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87C2C"/>
          </a:solidFill>
          <a:latin typeface="Arial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87C2C"/>
          </a:solidFill>
          <a:latin typeface="Arial" charset="0"/>
          <a:ea typeface="ＭＳ Ｐゴシック" pitchFamily="34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rgbClr val="387C2C"/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ＭＳ Ｐゴシック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387C2C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  <a:cs typeface="ＭＳ Ｐゴシック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  <a:cs typeface="ＭＳ Ｐゴシック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  <a:cs typeface="ＭＳ Ｐゴシック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  <a:cs typeface="ＭＳ Ｐゴシック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171450"/>
            <a:ext cx="853916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784225"/>
            <a:ext cx="8539163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1625" y="5943600"/>
            <a:ext cx="85391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8291513" y="6307138"/>
            <a:ext cx="550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algn="r">
              <a:defRPr/>
            </a:pPr>
            <a:fld id="{7D293FF5-714A-4ED6-8551-E74C0EB4A4CA}" type="slidenum">
              <a:rPr lang="en-US" smtClean="0">
                <a:latin typeface="Arial" charset="0"/>
                <a:ea typeface="ＭＳ Ｐゴシック" pitchFamily="34" charset="-128"/>
                <a:cs typeface="+mn-cs"/>
              </a:rPr>
              <a:pPr algn="r">
                <a:defRPr/>
              </a:pPr>
              <a:t>‹#›</a:t>
            </a:fld>
            <a:endParaRPr lang="en-US" dirty="0">
              <a:latin typeface="Arial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2054" name="Straight Connector 5"/>
          <p:cNvCxnSpPr>
            <a:cxnSpLocks noChangeShapeType="1"/>
          </p:cNvCxnSpPr>
          <p:nvPr/>
        </p:nvCxnSpPr>
        <p:spPr bwMode="auto">
          <a:xfrm>
            <a:off x="134938" y="630238"/>
            <a:ext cx="8874125" cy="1587"/>
          </a:xfrm>
          <a:prstGeom prst="line">
            <a:avLst/>
          </a:prstGeom>
          <a:noFill/>
          <a:ln w="19050" algn="ctr">
            <a:solidFill>
              <a:srgbClr val="387C2C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7" r:id="rId2"/>
    <p:sldLayoutId id="2147483686" r:id="rId3"/>
    <p:sldLayoutId id="2147483696" r:id="rId4"/>
    <p:sldLayoutId id="2147483697" r:id="rId5"/>
    <p:sldLayoutId id="2147483685" r:id="rId6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87C2C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87C2C"/>
          </a:solidFill>
          <a:latin typeface="Arial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87C2C"/>
          </a:solidFill>
          <a:latin typeface="Arial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87C2C"/>
          </a:solidFill>
          <a:latin typeface="Arial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87C2C"/>
          </a:solidFill>
          <a:latin typeface="Arial" charset="0"/>
          <a:ea typeface="ＭＳ Ｐゴシック" pitchFamily="34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rgbClr val="387C2C"/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ＭＳ Ｐゴシック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387C2C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  <a:cs typeface="ＭＳ Ｐゴシック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  <a:cs typeface="ＭＳ Ｐゴシック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  <a:cs typeface="ＭＳ Ｐゴシック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  <a:cs typeface="ＭＳ Ｐゴシック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171450"/>
            <a:ext cx="853916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784225"/>
            <a:ext cx="8539163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1625" y="5943600"/>
            <a:ext cx="85391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8359775" y="6307138"/>
            <a:ext cx="482600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algn="r">
              <a:defRPr/>
            </a:pPr>
            <a:fld id="{C0863DF7-8C50-409D-8DA1-D1D9D62873C1}" type="slidenum">
              <a:rPr lang="en-US" smtClean="0">
                <a:latin typeface="Arial" charset="0"/>
                <a:ea typeface="ＭＳ Ｐゴシック" pitchFamily="34" charset="-128"/>
                <a:cs typeface="+mn-cs"/>
              </a:rPr>
              <a:pPr algn="r">
                <a:defRPr/>
              </a:pPr>
              <a:t>‹#›</a:t>
            </a:fld>
            <a:endParaRPr lang="en-US" dirty="0"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07138"/>
            <a:ext cx="3200400" cy="431800"/>
          </a:xfrm>
          <a:prstGeom prst="rect">
            <a:avLst/>
          </a:prstGeom>
        </p:spPr>
        <p:txBody>
          <a:bodyPr anchor="ctr"/>
          <a:lstStyle/>
          <a:p>
            <a:pPr algn="ctr"/>
            <a:endParaRPr lang="en-US" sz="800">
              <a:solidFill>
                <a:srgbClr val="FFFFFF"/>
              </a:solidFill>
            </a:endParaRPr>
          </a:p>
        </p:txBody>
      </p:sp>
      <p:cxnSp>
        <p:nvCxnSpPr>
          <p:cNvPr id="3079" name="Straight Connector 7"/>
          <p:cNvCxnSpPr>
            <a:cxnSpLocks noChangeShapeType="1"/>
          </p:cNvCxnSpPr>
          <p:nvPr/>
        </p:nvCxnSpPr>
        <p:spPr bwMode="auto">
          <a:xfrm>
            <a:off x="134938" y="630238"/>
            <a:ext cx="8874125" cy="1587"/>
          </a:xfrm>
          <a:prstGeom prst="line">
            <a:avLst/>
          </a:prstGeom>
          <a:noFill/>
          <a:ln w="19050" algn="ctr">
            <a:solidFill>
              <a:srgbClr val="387C2C"/>
            </a:solidFill>
            <a:round/>
            <a:headEnd/>
            <a:tailEnd/>
          </a:ln>
        </p:spPr>
      </p:cxnSp>
      <p:sp>
        <p:nvSpPr>
          <p:cNvPr id="9" name="Rectangle 4"/>
          <p:cNvSpPr txBox="1">
            <a:spLocks noChangeArrowheads="1"/>
          </p:cNvSpPr>
          <p:nvPr/>
        </p:nvSpPr>
        <p:spPr bwMode="white">
          <a:xfrm>
            <a:off x="8359775" y="6307138"/>
            <a:ext cx="482600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algn="r">
              <a:defRPr/>
            </a:pPr>
            <a:fld id="{66656ED3-5BE0-44CA-8A02-7B133C9CFE1F}" type="slidenum">
              <a:rPr lang="en-US" smtClean="0">
                <a:latin typeface="Arial" charset="0"/>
                <a:ea typeface="ＭＳ Ｐゴシック" pitchFamily="34" charset="-128"/>
                <a:cs typeface="+mn-cs"/>
              </a:rPr>
              <a:pPr algn="r">
                <a:defRPr/>
              </a:pPr>
              <a:t>‹#›</a:t>
            </a:fld>
            <a:endParaRPr lang="en-US" dirty="0"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" name="Date Placeholder 8"/>
          <p:cNvSpPr txBox="1">
            <a:spLocks/>
          </p:cNvSpPr>
          <p:nvPr/>
        </p:nvSpPr>
        <p:spPr bwMode="white">
          <a:xfrm>
            <a:off x="2971800" y="6307138"/>
            <a:ext cx="3200400" cy="431800"/>
          </a:xfrm>
          <a:prstGeom prst="rect">
            <a:avLst/>
          </a:prstGeom>
        </p:spPr>
        <p:txBody>
          <a:bodyPr anchor="ctr"/>
          <a:lstStyle/>
          <a:p>
            <a:pPr algn="ctr"/>
            <a:endParaRPr lang="en-US" sz="800">
              <a:solidFill>
                <a:srgbClr val="FFFFFF"/>
              </a:solidFill>
            </a:endParaRPr>
          </a:p>
        </p:txBody>
      </p:sp>
      <p:cxnSp>
        <p:nvCxnSpPr>
          <p:cNvPr id="3082" name="Straight Connector 11"/>
          <p:cNvCxnSpPr>
            <a:cxnSpLocks noChangeShapeType="1"/>
          </p:cNvCxnSpPr>
          <p:nvPr/>
        </p:nvCxnSpPr>
        <p:spPr bwMode="auto">
          <a:xfrm>
            <a:off x="134938" y="630238"/>
            <a:ext cx="8874125" cy="1587"/>
          </a:xfrm>
          <a:prstGeom prst="line">
            <a:avLst/>
          </a:prstGeom>
          <a:noFill/>
          <a:ln w="19050" algn="ctr">
            <a:solidFill>
              <a:srgbClr val="387C2C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0" r:id="rId2"/>
    <p:sldLayoutId id="2147483689" r:id="rId3"/>
    <p:sldLayoutId id="2147483699" r:id="rId4"/>
    <p:sldLayoutId id="2147483700" r:id="rId5"/>
    <p:sldLayoutId id="2147483688" r:id="rId6"/>
    <p:sldLayoutId id="2147483701" r:id="rId7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rgbClr val="387C2C"/>
          </a:solidFill>
          <a:latin typeface="+mj-lt"/>
          <a:ea typeface="+mj-ea"/>
          <a:cs typeface="ＭＳ Ｐゴシック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rgbClr val="387C2C"/>
          </a:solidFill>
          <a:latin typeface="Arial" charset="0"/>
          <a:ea typeface="ＭＳ Ｐゴシック" pitchFamily="34" charset="-128"/>
          <a:cs typeface="ＭＳ Ｐゴシック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rgbClr val="387C2C"/>
          </a:solidFill>
          <a:latin typeface="Arial" charset="0"/>
          <a:ea typeface="ＭＳ Ｐゴシック" pitchFamily="34" charset="-128"/>
          <a:cs typeface="ＭＳ Ｐゴシック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rgbClr val="387C2C"/>
          </a:solidFill>
          <a:latin typeface="Arial" charset="0"/>
          <a:ea typeface="ＭＳ Ｐゴシック" pitchFamily="34" charset="-128"/>
          <a:cs typeface="ＭＳ Ｐゴシック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rgbClr val="387C2C"/>
          </a:solidFill>
          <a:latin typeface="Arial" charset="0"/>
          <a:ea typeface="ＭＳ Ｐゴシック" pitchFamily="34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fontAlgn="base">
        <a:lnSpc>
          <a:spcPts val="2400"/>
        </a:lnSpc>
        <a:spcBef>
          <a:spcPts val="1000"/>
        </a:spcBef>
        <a:spcAft>
          <a:spcPct val="0"/>
        </a:spcAft>
        <a:buClr>
          <a:srgbClr val="387C2C"/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ＭＳ Ｐゴシック"/>
        </a:defRPr>
      </a:lvl1pPr>
      <a:lvl2pPr marL="400050" indent="-171450" algn="l" rtl="0" fontAlgn="base">
        <a:lnSpc>
          <a:spcPts val="2200"/>
        </a:lnSpc>
        <a:spcBef>
          <a:spcPts val="800"/>
        </a:spcBef>
        <a:spcAft>
          <a:spcPct val="0"/>
        </a:spcAft>
        <a:buClr>
          <a:srgbClr val="387C2C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  <a:cs typeface="ＭＳ Ｐゴシック"/>
        </a:defRPr>
      </a:lvl2pPr>
      <a:lvl3pPr marL="628650" indent="-171450" algn="l" rtl="0" fontAlgn="base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  <a:cs typeface="ＭＳ Ｐゴシック"/>
        </a:defRPr>
      </a:lvl3pPr>
      <a:lvl4pPr marL="914400" indent="-171450" algn="l" rtl="0" fontAlgn="base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  <a:cs typeface="ＭＳ Ｐゴシック"/>
        </a:defRPr>
      </a:lvl4pPr>
      <a:lvl5pPr marL="1200150" indent="-171450" algn="l" rtl="0" fontAlgn="base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  <a:cs typeface="ＭＳ Ｐゴシック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jpeg"/><Relationship Id="rId4" Type="http://schemas.openxmlformats.org/officeDocument/2006/relationships/hyperlink" Target="http://www.google.com/imgres?imgurl=http://www.ssplprints.com/lowres/43/main/12/91676.jpg&amp;imgrefurl=http://www.ssplprints.com/image.php?id=91676&amp;usg=__rfCVeZlWg19xgN2y9xwxBMpVcYw=&amp;h=342&amp;w=428&amp;sz=132&amp;hl=en&amp;start=6&amp;zoom=1&amp;um=1&amp;itbs=1&amp;tbnid=qH7FRphxzKc47M:&amp;tbnh=101&amp;tbnw=126&amp;prev=/images?q=cern+bubble+chamber&amp;um=1&amp;hl=en&amp;sa=X&amp;rls=com.microsoft:en-us&amp;tbs=isch:1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github.com/SpringSource/spring-hadoop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hyperlink" Target="http://www.springsource.org/spring-data/hadoop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blog.springsource.org/2012/02/29/introducing-spring-hadoop/" TargetMode="External"/><Relationship Id="rId11" Type="http://schemas.openxmlformats.org/officeDocument/2006/relationships/image" Target="../media/image25.jpeg"/><Relationship Id="rId5" Type="http://schemas.openxmlformats.org/officeDocument/2006/relationships/hyperlink" Target="https://jira.springsource.org/browse/SHDP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forum.springsource.org/forumdisplay.php?27-Data" TargetMode="External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develop Big Data Pipelines for </a:t>
            </a:r>
            <a:r>
              <a:rPr lang="en-US" dirty="0" err="1"/>
              <a:t>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Mark Pollack – SpringSource/VMware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34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52" y="1094433"/>
            <a:ext cx="874395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rgbClr val="3F7F7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hive-server </a:t>
            </a:r>
            <a:r>
              <a:rPr lang="en-US" sz="1200" b="1" u="sng" dirty="0">
                <a:solidFill>
                  <a:srgbClr val="7F007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200" b="1" u="sng" dirty="0" smtClean="0">
                <a:solidFill>
                  <a:srgbClr val="3A3935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u="sng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“${</a:t>
            </a:r>
            <a:r>
              <a:rPr lang="en-US" sz="1200" b="1" i="1" u="sng" dirty="0" err="1">
                <a:solidFill>
                  <a:srgbClr val="2A00F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hive.host</a:t>
            </a:r>
            <a:r>
              <a:rPr lang="en-US" sz="1200" b="1" i="1" u="sng" dirty="0">
                <a:solidFill>
                  <a:srgbClr val="2A00F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}" </a:t>
            </a:r>
            <a:r>
              <a:rPr lang="en-US" sz="1200" b="1" i="1" u="sng" dirty="0">
                <a:solidFill>
                  <a:srgbClr val="7F007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200" b="1" i="1" u="sng" dirty="0">
                <a:solidFill>
                  <a:srgbClr val="3A3935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u="sng" dirty="0">
                <a:solidFill>
                  <a:srgbClr val="2A00F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"${</a:t>
            </a:r>
            <a:r>
              <a:rPr lang="en-US" sz="1200" b="1" i="1" u="sng" dirty="0" err="1">
                <a:solidFill>
                  <a:srgbClr val="2A00F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hive.port</a:t>
            </a:r>
            <a:r>
              <a:rPr lang="en-US" sz="1200" b="1" i="1" u="sng" dirty="0">
                <a:solidFill>
                  <a:srgbClr val="2A00F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}" </a:t>
            </a:r>
            <a:r>
              <a:rPr lang="en-US" sz="1200" b="1" i="1" u="sng" dirty="0">
                <a:solidFill>
                  <a:srgbClr val="008080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someproperty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somevalue</a:t>
            </a:r>
            <a:endParaRPr lang="en-US" sz="1200" b="1" dirty="0">
              <a:solidFill>
                <a:srgbClr val="3A393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hive.exec.scratchdir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=/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mydir</a:t>
            </a:r>
            <a:endParaRPr lang="en-US" sz="1200" b="1" dirty="0">
              <a:solidFill>
                <a:srgbClr val="3A393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smtClean="0">
                <a:solidFill>
                  <a:srgbClr val="3F7F7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hive-server</a:t>
            </a:r>
            <a:r>
              <a:rPr lang="en-US" sz="1200" b="1" dirty="0">
                <a:solidFill>
                  <a:srgbClr val="008080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hive-client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"${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hive.host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}"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"${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hive.port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}"</a:t>
            </a:r>
            <a:r>
              <a:rPr lang="en-US" sz="1200" b="1" i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/&gt;b</a:t>
            </a:r>
            <a:endParaRPr lang="en-US" sz="1200" b="1" i="1" dirty="0">
              <a:solidFill>
                <a:srgbClr val="008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50" y="3216581"/>
            <a:ext cx="874395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bean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"hive-driver"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org.apache.hadoop.hive.jdbc.HiveDriver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bean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"hive-ds"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org.springframework.jdbc.datasource.SimpleDriverDataSource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c:driver-ref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"hive-driver"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c:url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"${hive.url}"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bean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"template"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org.springframework.jdbc.core.JdbcTemplate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c:data-source-ref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"hive-ds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US" sz="1200" b="1" i="1" dirty="0">
              <a:solidFill>
                <a:srgbClr val="008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623" y="786384"/>
            <a:ext cx="8539165" cy="377398"/>
          </a:xfrm>
        </p:spPr>
        <p:txBody>
          <a:bodyPr/>
          <a:lstStyle/>
          <a:p>
            <a:r>
              <a:rPr lang="en-US" dirty="0" smtClean="0"/>
              <a:t>Create a Hive Server and Thrift Client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285750" y="2393509"/>
            <a:ext cx="8539165" cy="377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3363" indent="-233363" algn="l" rtl="0"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387C2C"/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1pPr>
            <a:lvl2pPr marL="400050" indent="-171450" algn="l" rtl="0" fontAlgn="base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2pPr>
            <a:lvl3pPr marL="62865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3pPr>
            <a:lvl4pPr marL="91440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4pPr>
            <a:lvl5pPr marL="120015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5pPr>
            <a:lvl6pPr marL="16002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Create Hive JDBC Client and use with Spring </a:t>
            </a:r>
            <a:r>
              <a:rPr lang="en-US" dirty="0" err="1" smtClean="0"/>
              <a:t>JdbcTemplate</a:t>
            </a:r>
            <a:endParaRPr lang="en-US" dirty="0" smtClean="0"/>
          </a:p>
          <a:p>
            <a:pPr lvl="1"/>
            <a:r>
              <a:rPr lang="en-US" sz="1800" dirty="0" smtClean="0"/>
              <a:t>No need for connection/statement/</a:t>
            </a:r>
            <a:r>
              <a:rPr lang="en-US" sz="1800" dirty="0" err="1" smtClean="0"/>
              <a:t>resultset</a:t>
            </a:r>
            <a:r>
              <a:rPr lang="en-US" sz="1800" dirty="0" smtClean="0"/>
              <a:t> resource management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85752" y="5164203"/>
            <a:ext cx="8743950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String result = 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jdbcTemplate.query</a:t>
            </a:r>
            <a:r>
              <a:rPr lang="en-US" sz="12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"show tables"</a:t>
            </a:r>
            <a:r>
              <a:rPr lang="en-US" sz="12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ResultSetExtractor</a:t>
            </a:r>
            <a:r>
              <a:rPr lang="en-US" sz="12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&lt;String&gt;() {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  public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extractData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DataAccessException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smtClean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b="1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extract data from result set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38555" y="5008419"/>
            <a:ext cx="7736518" cy="976745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280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Pig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50" y="1470893"/>
            <a:ext cx="8743950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pig </a:t>
            </a:r>
            <a:r>
              <a:rPr lang="en-US" sz="1200" b="1" dirty="0">
                <a:solidFill>
                  <a:srgbClr val="7F007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job-name</a:t>
            </a:r>
            <a:r>
              <a:rPr lang="en-US" sz="1200" b="1" dirty="0">
                <a:solidFill>
                  <a:srgbClr val="3A3935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pigJob</a:t>
            </a:r>
            <a:r>
              <a:rPr lang="en-US" sz="1200" b="1" i="1" dirty="0">
                <a:solidFill>
                  <a:srgbClr val="2A00F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i="1" dirty="0">
                <a:solidFill>
                  <a:srgbClr val="7F007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properties-location</a:t>
            </a:r>
            <a:r>
              <a:rPr lang="en-US" sz="1200" b="1" i="1" dirty="0">
                <a:solidFill>
                  <a:srgbClr val="3A3935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pig.properties</a:t>
            </a:r>
            <a:r>
              <a:rPr lang="en-US" sz="1200" b="1" i="1" dirty="0">
                <a:solidFill>
                  <a:srgbClr val="2A00F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>
                <a:solidFill>
                  <a:srgbClr val="008080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pig.tmpfilecompression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=true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pig.exec.nocombiner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=true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location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"org/company/pig/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script.pig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electric=sea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  A = LOAD '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/test/resources/logs/apache_access.log' USING 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PigStorage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() AS (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name:chararray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age:int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  B = FOREACH A GENERATE name;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  DUMP B;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>
                <a:solidFill>
                  <a:srgbClr val="3F7F7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pig</a:t>
            </a:r>
            <a:r>
              <a:rPr lang="en-US" sz="1200" b="1" dirty="0">
                <a:solidFill>
                  <a:srgbClr val="008080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285750" y="762122"/>
            <a:ext cx="8539165" cy="377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3363" indent="-233363" algn="l" rtl="0"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387C2C"/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1pPr>
            <a:lvl2pPr marL="400050" indent="-171450" algn="l" rtl="0" fontAlgn="base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2pPr>
            <a:lvl3pPr marL="62865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3pPr>
            <a:lvl4pPr marL="91440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4pPr>
            <a:lvl5pPr marL="120015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5pPr>
            <a:lvl6pPr marL="16002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Create a Pig Server with properties and specify scripts to run</a:t>
            </a:r>
          </a:p>
          <a:p>
            <a:pPr lvl="1"/>
            <a:r>
              <a:rPr lang="en-US" sz="1800" dirty="0"/>
              <a:t>D</a:t>
            </a:r>
            <a:r>
              <a:rPr lang="en-US" sz="1800" dirty="0" smtClean="0"/>
              <a:t>efault is </a:t>
            </a:r>
            <a:r>
              <a:rPr lang="en-US" sz="1800" dirty="0" err="1" smtClean="0"/>
              <a:t>mapreduce</a:t>
            </a:r>
            <a:r>
              <a:rPr lang="en-US" sz="1800" dirty="0" smtClean="0"/>
              <a:t> mode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07280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and </a:t>
            </a:r>
            <a:r>
              <a:rPr lang="en-US" dirty="0" err="1"/>
              <a:t>FileSystem</a:t>
            </a:r>
            <a:r>
              <a:rPr lang="en-US" dirty="0"/>
              <a:t> (FS) </a:t>
            </a:r>
            <a:r>
              <a:rPr lang="en-US" dirty="0" smtClean="0"/>
              <a:t>shell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34222" y="3817987"/>
            <a:ext cx="5512354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inlined-js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language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i="1" dirty="0">
              <a:solidFill>
                <a:srgbClr val="00808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importPackage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importPackage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org.apache.hadoop.fs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("${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hd.fs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}")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name = 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UUID.randomUUID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scriptName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200" b="1" dirty="0" err="1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b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/test/resources/</a:t>
            </a:r>
            <a:r>
              <a:rPr lang="en-US" sz="1200" b="1" dirty="0" err="1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test.properties</a:t>
            </a:r>
            <a:r>
              <a:rPr lang="en-US" sz="1200" b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// use the </a:t>
            </a:r>
            <a:r>
              <a:rPr lang="en-US" sz="1200" b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file system (made 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available under variable </a:t>
            </a:r>
            <a:r>
              <a:rPr lang="en-US" sz="1200" b="1" dirty="0" err="1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1200" b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200" b="1" dirty="0">
              <a:solidFill>
                <a:srgbClr val="3A393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fs.copyFromLocalFile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scriptName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, name)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// return the file length </a:t>
            </a:r>
          </a:p>
          <a:p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fs.getLength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(name)</a:t>
            </a:r>
          </a:p>
          <a:p>
            <a:endParaRPr lang="en-US" sz="1200" b="1" dirty="0" smtClean="0">
              <a:solidFill>
                <a:srgbClr val="00808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smtClean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b="1" dirty="0">
              <a:solidFill>
                <a:srgbClr val="00808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5004" y="674207"/>
            <a:ext cx="5512354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hdp:script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inlined-js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language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“groovy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 smtClean="0">
              <a:solidFill>
                <a:srgbClr val="3A393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name 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UUID.randomUUID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scriptName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/test/resources/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test.properties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fs.copyFromLocalFile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scriptName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, name)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// use the shell (made available under variable </a:t>
            </a:r>
            <a:r>
              <a:rPr lang="en-US" sz="1200" b="1" dirty="0" err="1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fsh</a:t>
            </a:r>
            <a:r>
              <a:rPr lang="en-US" sz="1200" b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200" b="1" dirty="0">
              <a:solidFill>
                <a:srgbClr val="3A393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= "script-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fsh.test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)) {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fsh.mkdir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fsh.cp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(name, 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200" b="1" dirty="0" err="1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fsh.chmod</a:t>
            </a:r>
            <a:r>
              <a:rPr lang="en-US" sz="1200" b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(700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b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solidFill>
                <a:srgbClr val="3A393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fsh.ls(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fsh.rmr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hdp:script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714" y="784225"/>
            <a:ext cx="3319508" cy="5006975"/>
          </a:xfrm>
          <a:prstGeom prst="rect">
            <a:avLst/>
          </a:prstGeom>
        </p:spPr>
        <p:txBody>
          <a:bodyPr/>
          <a:lstStyle>
            <a:lvl1pPr marL="233363" indent="-233363" algn="l" rtl="0"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387C2C"/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1pPr>
            <a:lvl2pPr marL="400050" indent="-171450" algn="l" rtl="0" fontAlgn="base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2pPr>
            <a:lvl3pPr marL="62865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3pPr>
            <a:lvl4pPr marL="91440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4pPr>
            <a:lvl5pPr marL="120015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5pPr>
            <a:lvl6pPr marL="16002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dirty="0"/>
              <a:t>Use Spring File System Shell API to invoke familiar “bin/</a:t>
            </a:r>
            <a:r>
              <a:rPr lang="en-US" sz="1600" dirty="0" err="1"/>
              <a:t>hadoop</a:t>
            </a:r>
            <a:r>
              <a:rPr lang="en-US" sz="1600" dirty="0"/>
              <a:t> </a:t>
            </a:r>
            <a:r>
              <a:rPr lang="en-US" sz="1600" dirty="0" err="1"/>
              <a:t>fs</a:t>
            </a:r>
            <a:r>
              <a:rPr lang="en-US" sz="1600" dirty="0"/>
              <a:t>” commands</a:t>
            </a:r>
          </a:p>
          <a:p>
            <a:pPr lvl="1"/>
            <a:r>
              <a:rPr lang="en-US" sz="1400" dirty="0" err="1"/>
              <a:t>mkdir</a:t>
            </a:r>
            <a:r>
              <a:rPr lang="en-US" sz="1400" dirty="0"/>
              <a:t>, </a:t>
            </a:r>
            <a:r>
              <a:rPr lang="en-US" sz="1400" dirty="0" err="1"/>
              <a:t>chmod</a:t>
            </a:r>
            <a:r>
              <a:rPr lang="en-US" sz="1400" dirty="0"/>
              <a:t>, </a:t>
            </a:r>
            <a:r>
              <a:rPr lang="en-US" sz="1400" dirty="0" smtClean="0"/>
              <a:t>..</a:t>
            </a:r>
          </a:p>
          <a:p>
            <a:r>
              <a:rPr lang="en-US" sz="1600" dirty="0" smtClean="0"/>
              <a:t>Call using Java or JVM scripting languages</a:t>
            </a:r>
            <a:endParaRPr lang="en-US" sz="1600" dirty="0"/>
          </a:p>
          <a:p>
            <a:r>
              <a:rPr lang="en-US" sz="1600" dirty="0" smtClean="0"/>
              <a:t>Variable </a:t>
            </a:r>
            <a:r>
              <a:rPr lang="en-US" sz="1600" dirty="0"/>
              <a:t>replacement inside </a:t>
            </a:r>
            <a:r>
              <a:rPr lang="en-US" sz="1600" dirty="0" smtClean="0"/>
              <a:t>scripts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Use </a:t>
            </a:r>
            <a:r>
              <a:rPr lang="en-US" sz="1600" dirty="0" err="1" smtClean="0"/>
              <a:t>FileSystem</a:t>
            </a:r>
            <a:r>
              <a:rPr lang="en-US" sz="1600" dirty="0" smtClean="0"/>
              <a:t> API to call </a:t>
            </a:r>
            <a:r>
              <a:rPr lang="en-US" sz="1600" dirty="0" err="1" smtClean="0"/>
              <a:t>copyFromFocalFile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228600" lvl="1" indent="0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7" name="Oval 6"/>
          <p:cNvSpPr/>
          <p:nvPr/>
        </p:nvSpPr>
        <p:spPr bwMode="auto">
          <a:xfrm>
            <a:off x="3657598" y="2064990"/>
            <a:ext cx="5288977" cy="647038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69670" y="5382491"/>
            <a:ext cx="4014357" cy="408709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880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DistributedCache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50" y="1990135"/>
            <a:ext cx="692554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rgbClr val="3F7F7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cache </a:t>
            </a:r>
            <a:r>
              <a:rPr lang="en-US" sz="1200" b="1" dirty="0">
                <a:solidFill>
                  <a:srgbClr val="7F007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create-</a:t>
            </a:r>
            <a:r>
              <a:rPr lang="en-US" sz="1200" b="1" dirty="0" err="1">
                <a:solidFill>
                  <a:srgbClr val="7F007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symlink</a:t>
            </a:r>
            <a:r>
              <a:rPr lang="en-US" sz="1200" b="1" dirty="0">
                <a:solidFill>
                  <a:srgbClr val="3A3935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"true"</a:t>
            </a:r>
            <a:r>
              <a:rPr lang="en-US" sz="1200" b="1" i="1" dirty="0">
                <a:solidFill>
                  <a:srgbClr val="008080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b="1" dirty="0" err="1" smtClean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lasspath</a:t>
            </a:r>
            <a:r>
              <a:rPr lang="en-US" sz="1200" b="1" dirty="0" smtClean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"/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/some-library.jar#library.jar" 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en-US" sz="1200" b="1" dirty="0" smtClean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"/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/some-zip.zip" 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cache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"/cache/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some-archive.tgz#main-archive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cache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"/cache/some-resource.res" 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smtClean="0">
                <a:solidFill>
                  <a:srgbClr val="3F7F7F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sz="1200" b="1" dirty="0" smtClean="0">
                <a:solidFill>
                  <a:srgbClr val="008080"/>
                </a:solidFill>
                <a:highlight>
                  <a:srgbClr val="D4D4D4"/>
                </a:highlight>
                <a:latin typeface="Courier New" pitchFamily="49" charset="0"/>
                <a:cs typeface="Courier New" pitchFamily="49" charset="0"/>
              </a:rPr>
              <a:t>&gt;</a:t>
            </a:r>
            <a:endParaRPr lang="en-US" sz="1200" b="1" dirty="0">
              <a:solidFill>
                <a:srgbClr val="008080"/>
              </a:solidFill>
              <a:highlight>
                <a:srgbClr val="D4D4D4"/>
              </a:highligh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85750" y="762122"/>
            <a:ext cx="8539165" cy="377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3363" indent="-233363" algn="l" rtl="0"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387C2C"/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1pPr>
            <a:lvl2pPr marL="400050" indent="-171450" algn="l" rtl="0" fontAlgn="base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2pPr>
            <a:lvl3pPr marL="62865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3pPr>
            <a:lvl4pPr marL="91440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4pPr>
            <a:lvl5pPr marL="120015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5pPr>
            <a:lvl6pPr marL="16002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Distribute and cache</a:t>
            </a:r>
          </a:p>
          <a:p>
            <a:pPr lvl="1"/>
            <a:r>
              <a:rPr lang="en-US" sz="2000" dirty="0" smtClean="0"/>
              <a:t>Files to </a:t>
            </a:r>
            <a:r>
              <a:rPr lang="en-US" sz="2000" dirty="0" err="1" smtClean="0"/>
              <a:t>Hadoop</a:t>
            </a:r>
            <a:r>
              <a:rPr lang="en-US" sz="2000" dirty="0" smtClean="0"/>
              <a:t> nodes</a:t>
            </a:r>
          </a:p>
          <a:p>
            <a:pPr lvl="1"/>
            <a:r>
              <a:rPr lang="en-US" sz="2000" dirty="0" smtClean="0"/>
              <a:t>Add them to the </a:t>
            </a:r>
            <a:r>
              <a:rPr lang="en-US" sz="2000" dirty="0" err="1" smtClean="0"/>
              <a:t>classpath</a:t>
            </a:r>
            <a:r>
              <a:rPr lang="en-US" sz="2000" dirty="0" smtClean="0"/>
              <a:t> of the child-</a:t>
            </a:r>
            <a:r>
              <a:rPr lang="en-US" sz="2000" dirty="0" err="1" smtClean="0"/>
              <a:t>jvm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18105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623" y="786384"/>
            <a:ext cx="8539165" cy="1063198"/>
          </a:xfrm>
        </p:spPr>
        <p:txBody>
          <a:bodyPr/>
          <a:lstStyle/>
          <a:p>
            <a:r>
              <a:rPr lang="en-US" dirty="0" smtClean="0"/>
              <a:t>Spring supports a type safe, Java based configuration model</a:t>
            </a:r>
          </a:p>
          <a:p>
            <a:r>
              <a:rPr lang="en-US" dirty="0"/>
              <a:t>Alternative or complement to XML</a:t>
            </a:r>
          </a:p>
          <a:p>
            <a:r>
              <a:rPr lang="en-US" dirty="0" smtClean="0"/>
              <a:t>Good </a:t>
            </a:r>
            <a:r>
              <a:rPr lang="en-US" dirty="0"/>
              <a:t>fit for Cascading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50" y="1990135"/>
            <a:ext cx="7621732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646464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CascadingConfig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b-NO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nb-NO" sz="1200" dirty="0" smtClean="0">
                <a:solidFill>
                  <a:srgbClr val="646464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nb-NO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Value(</a:t>
            </a:r>
            <a:r>
              <a:rPr lang="nb-NO" sz="12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"${cascade.sec}"</a:t>
            </a:r>
            <a:r>
              <a:rPr lang="nb-NO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nb-NO" sz="12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nb-NO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nb-NO" sz="1200" b="1" dirty="0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sec</a:t>
            </a:r>
            <a:r>
              <a:rPr lang="nb-NO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rgbClr val="646464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Bean 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Pipe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tsPipe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DateParser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dateParser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DateParser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Fields(</a:t>
            </a:r>
            <a:r>
              <a:rPr lang="en-US" sz="1200" b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200" b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2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2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/MMM/</a:t>
            </a:r>
            <a:r>
              <a:rPr lang="en-US" sz="1200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yyyy:HH:mm:ss</a:t>
            </a:r>
            <a:r>
              <a:rPr lang="en-US" sz="12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 Z"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Each(</a:t>
            </a:r>
            <a:r>
              <a:rPr lang="en-US" sz="1200" b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"arrival rate"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Fields(</a:t>
            </a:r>
            <a:r>
              <a:rPr lang="en-US" sz="1200" b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"time"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dateParser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rgbClr val="646464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Bean 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Pipe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tsCountPipe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Pipe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tsCountPipe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Pipe(</a:t>
            </a:r>
            <a:r>
              <a:rPr lang="en-US" sz="1200" b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tsCount</a:t>
            </a:r>
            <a:r>
              <a:rPr lang="en-US" sz="1200" b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tsPipe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tsCountPipe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GroupBy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tsCountPipe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Fields(</a:t>
            </a:r>
            <a:r>
              <a:rPr lang="en-US" sz="1200" b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200" b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solidFill>
                <a:srgbClr val="008080"/>
              </a:solidFill>
              <a:highlight>
                <a:srgbClr val="D4D4D4"/>
              </a:highligh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49" y="5031207"/>
            <a:ext cx="7621733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bean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org.springframework.data.hadoop.cascading.CascadingConfig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bean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"cascade"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"org.springframework.data.hadoop.cascading.HadoopFlowFactoryBean"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p:configuration-ref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"hadoop-configuration"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p:tail-ref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"tsCountPipe" </a:t>
            </a:r>
            <a:r>
              <a:rPr lang="en-US" sz="1200" b="1" i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US" sz="1200" b="1" i="1" dirty="0">
              <a:solidFill>
                <a:srgbClr val="008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796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+ Scheduling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50" y="2914934"/>
            <a:ext cx="8743950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task:scheduler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myScheduler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US" sz="1200" b="1" i="1" dirty="0">
              <a:solidFill>
                <a:srgbClr val="00808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task:scheduled-tasks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scheduler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myScheduler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task:scheduled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mapReduceJob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“submit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i="1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cron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"10 * * * * *"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task:scheduled-tasks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 smtClean="0">
              <a:solidFill>
                <a:srgbClr val="00808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hdp:job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mapReduceJob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i="1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scope</a:t>
            </a:r>
            <a:r>
              <a:rPr lang="en-US" sz="1200" b="1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“prototype"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 b="1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input-path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"${</a:t>
            </a:r>
            <a:r>
              <a:rPr lang="en-US" sz="1200" b="1" i="1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input.path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}" </a:t>
            </a:r>
            <a:endParaRPr lang="en-US" sz="1200" b="1" i="1" dirty="0" smtClean="0">
              <a:solidFill>
                <a:srgbClr val="2A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i="1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output-path</a:t>
            </a:r>
            <a:r>
              <a:rPr lang="en-US" sz="1200" b="1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"#{@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pathUtils.getTimeBasedPathFromRoot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()}" </a:t>
            </a:r>
            <a:endParaRPr lang="en-US" sz="1200" b="1" i="1" dirty="0">
              <a:solidFill>
                <a:srgbClr val="2A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         mapper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org.apache.hadoop.examples.WordCount.TokenizerMapper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b="1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         reducer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org.apache.hadoop.examples.WordCount.IntSumReducer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en-US" sz="1200" b="1" dirty="0" smtClean="0">
              <a:solidFill>
                <a:schemeClr val="tx2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bean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pathUtils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org.springframework.data.hadoop.PathUtils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 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p:rootPath</a:t>
            </a:r>
            <a:r>
              <a:rPr lang="en-US" sz="1200" b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"/user/gutenberg/results"</a:t>
            </a:r>
            <a:r>
              <a:rPr lang="en-US" sz="1200" b="1" i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US" sz="1200" b="1" dirty="0" smtClean="0">
              <a:solidFill>
                <a:schemeClr val="tx2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en-US" sz="1200" b="1" dirty="0">
              <a:solidFill>
                <a:schemeClr val="tx2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85750" y="762122"/>
            <a:ext cx="8539165" cy="85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3363" indent="-233363" algn="l" rtl="0"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387C2C"/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1pPr>
            <a:lvl2pPr marL="400050" indent="-171450" algn="l" rtl="0" fontAlgn="base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2pPr>
            <a:lvl3pPr marL="62865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3pPr>
            <a:lvl4pPr marL="91440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4pPr>
            <a:lvl5pPr marL="120015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5pPr>
            <a:lvl6pPr marL="16002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Schedule a job in a standalone or web application</a:t>
            </a:r>
          </a:p>
          <a:p>
            <a:pPr lvl="1"/>
            <a:r>
              <a:rPr lang="en-US" sz="2000" dirty="0" smtClean="0"/>
              <a:t>Support for Spring Scheduler and Quartz Scheduler</a:t>
            </a:r>
          </a:p>
          <a:p>
            <a:r>
              <a:rPr lang="en-US" dirty="0" smtClean="0"/>
              <a:t>Submit a job every ten minutes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 err="1" smtClean="0"/>
              <a:t>PathUtil’s</a:t>
            </a:r>
            <a:r>
              <a:rPr lang="en-US" sz="2000" dirty="0" smtClean="0"/>
              <a:t> helper class to generate time based output directory</a:t>
            </a:r>
          </a:p>
          <a:p>
            <a:pPr lvl="2"/>
            <a:r>
              <a:rPr lang="en-US" dirty="0" smtClean="0"/>
              <a:t>e.g. /user/</a:t>
            </a:r>
            <a:r>
              <a:rPr lang="en-US" dirty="0" err="1" smtClean="0"/>
              <a:t>gutenberg</a:t>
            </a:r>
            <a:r>
              <a:rPr lang="en-US" dirty="0" smtClean="0"/>
              <a:t>/results/2011/2/29/10/20</a:t>
            </a:r>
            <a:endParaRPr lang="en-US" sz="2800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2012370" y="3397827"/>
            <a:ext cx="5500257" cy="408709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063333" y="4366877"/>
            <a:ext cx="5500257" cy="319423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0026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Technologies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33363" lvl="1" indent="-233363" algn="ctr">
              <a:lnSpc>
                <a:spcPct val="100000"/>
              </a:lnSpc>
              <a:spcBef>
                <a:spcPts val="0"/>
              </a:spcBef>
              <a:buSzPct val="115000"/>
              <a:buNone/>
            </a:pPr>
            <a:r>
              <a:rPr lang="en-US" dirty="0"/>
              <a:t>Simplifying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smtClean="0"/>
              <a:t>Programming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83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+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50" y="1844661"/>
            <a:ext cx="8743950" cy="2123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hdp:job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mapReduceJob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</a:t>
            </a:r>
            <a:endParaRPr lang="en-US" sz="1200" b="1" i="1" dirty="0" smtClean="0">
              <a:solidFill>
                <a:srgbClr val="2A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input-path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"${</a:t>
            </a:r>
            <a:r>
              <a:rPr lang="en-US" sz="1200" b="1" i="1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input.path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}"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output-path</a:t>
            </a:r>
            <a:r>
              <a:rPr lang="en-US" sz="1200" b="1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"${</a:t>
            </a:r>
            <a:r>
              <a:rPr lang="en-US" sz="1200" b="1" i="1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output.path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}" </a:t>
            </a:r>
          </a:p>
          <a:p>
            <a:r>
              <a:rPr lang="en-US" sz="1200" b="1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         mapper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org.apache.hadoop.examples.WordCount.TokenizerMapper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b="1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         reducer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org.apache.hadoop.examples.WordCount.IntSumReducer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mongo:mongo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200" b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“${</a:t>
            </a:r>
            <a:r>
              <a:rPr lang="en-US" sz="1200" b="1" i="1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mongo.host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}"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200" b="1" i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“${</a:t>
            </a:r>
            <a:r>
              <a:rPr lang="en-US" sz="1200" b="1" i="1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mongo.port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}"</a:t>
            </a:r>
            <a:r>
              <a:rPr lang="en-US" sz="1200" b="1" i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US" sz="1200" b="1" i="1" dirty="0">
              <a:solidFill>
                <a:srgbClr val="00808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bean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mongoTemplate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org.springframework.data.mongodb.core.MongoTemplate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"mongo"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databaseName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wcPeople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bean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b="1" dirty="0" smtClean="0">
              <a:solidFill>
                <a:schemeClr val="tx2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50" y="4053481"/>
            <a:ext cx="8743950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WordService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{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endParaRPr lang="en-US" sz="1200" b="1" dirty="0" smtClean="0">
              <a:latin typeface="Consolas"/>
            </a:endParaRPr>
          </a:p>
          <a:p>
            <a:r>
              <a:rPr lang="en-US" sz="1200" b="1" dirty="0" smtClean="0">
                <a:latin typeface="Consolas"/>
              </a:rPr>
              <a:t>  </a:t>
            </a:r>
            <a:r>
              <a:rPr lang="en-US" sz="1200" b="1" dirty="0" smtClean="0">
                <a:solidFill>
                  <a:srgbClr val="646464"/>
                </a:solidFill>
                <a:latin typeface="Consolas"/>
              </a:rPr>
              <a:t>@Inject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private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Job 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mapReduceJob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  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b="1" dirty="0">
                <a:solidFill>
                  <a:srgbClr val="646464"/>
                </a:solidFill>
                <a:latin typeface="Consolas"/>
              </a:rPr>
              <a:t>@Inject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 private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MongoTemplate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mongoTemplate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200" b="1" dirty="0">
              <a:latin typeface="Consolas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processWords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) {  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mongoTemplate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.upsert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(query(where(“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”).is(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)), update().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inc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(“wc”,1), “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userColl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”);</a:t>
            </a:r>
          </a:p>
          <a:p>
            <a:endParaRPr lang="en-US" sz="12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mapReduceJob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.submit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sz="1200" b="1" dirty="0" smtClean="0">
              <a:latin typeface="Consolas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200" b="1" dirty="0">
              <a:solidFill>
                <a:srgbClr val="3333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85750" y="762122"/>
            <a:ext cx="8539165" cy="108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3363" indent="-233363" algn="l" rtl="0"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387C2C"/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1pPr>
            <a:lvl2pPr marL="400050" indent="-171450" algn="l" rtl="0" fontAlgn="base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2pPr>
            <a:lvl3pPr marL="62865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3pPr>
            <a:lvl4pPr marL="91440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4pPr>
            <a:lvl5pPr marL="120015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5pPr>
            <a:lvl6pPr marL="16002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Combine </a:t>
            </a:r>
            <a:r>
              <a:rPr lang="en-US" dirty="0" err="1" smtClean="0"/>
              <a:t>Hadoop</a:t>
            </a:r>
            <a:r>
              <a:rPr lang="en-US" dirty="0" smtClean="0"/>
              <a:t> and </a:t>
            </a:r>
            <a:r>
              <a:rPr lang="en-US" dirty="0" err="1" smtClean="0"/>
              <a:t>MongoDB</a:t>
            </a:r>
            <a:r>
              <a:rPr lang="en-US" dirty="0" smtClean="0"/>
              <a:t> in a single application</a:t>
            </a:r>
          </a:p>
          <a:p>
            <a:pPr lvl="1"/>
            <a:r>
              <a:rPr lang="en-US" sz="1800" dirty="0" smtClean="0"/>
              <a:t>Increment a counter in a </a:t>
            </a:r>
            <a:r>
              <a:rPr lang="en-US" sz="1800" dirty="0" err="1" smtClean="0"/>
              <a:t>MongoDB</a:t>
            </a:r>
            <a:r>
              <a:rPr lang="en-US" sz="1800" dirty="0" smtClean="0"/>
              <a:t> document for each user </a:t>
            </a:r>
            <a:r>
              <a:rPr lang="en-US" sz="1800" dirty="0" err="1" smtClean="0"/>
              <a:t>runnning</a:t>
            </a:r>
            <a:r>
              <a:rPr lang="en-US" sz="1800" dirty="0" smtClean="0"/>
              <a:t> a job</a:t>
            </a:r>
          </a:p>
          <a:p>
            <a:pPr lvl="1"/>
            <a:r>
              <a:rPr lang="en-US" sz="1800" dirty="0" smtClean="0"/>
              <a:t>Submit </a:t>
            </a:r>
            <a:r>
              <a:rPr lang="en-US" sz="1800" dirty="0" err="1" smtClean="0"/>
              <a:t>Hadoop</a:t>
            </a:r>
            <a:r>
              <a:rPr lang="en-US" sz="1800" dirty="0" smtClean="0"/>
              <a:t> job</a:t>
            </a:r>
            <a:endParaRPr lang="en-US" sz="2000" dirty="0" smtClean="0"/>
          </a:p>
        </p:txBody>
      </p:sp>
      <p:sp>
        <p:nvSpPr>
          <p:cNvPr id="3" name="Oval 2"/>
          <p:cNvSpPr/>
          <p:nvPr/>
        </p:nvSpPr>
        <p:spPr bwMode="auto">
          <a:xfrm>
            <a:off x="62344" y="5072560"/>
            <a:ext cx="8967355" cy="1193158"/>
          </a:xfrm>
          <a:prstGeom prst="ellips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5750" y="2770574"/>
            <a:ext cx="5753543" cy="271831"/>
          </a:xfrm>
          <a:prstGeom prst="ellips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78391" y="3133181"/>
            <a:ext cx="2092399" cy="271831"/>
          </a:xfrm>
          <a:prstGeom prst="ellips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667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Event-driven </a:t>
            </a:r>
            <a:r>
              <a:rPr lang="en-US" dirty="0"/>
              <a:t>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33363" lvl="1" indent="-233363" algn="ctr">
              <a:lnSpc>
                <a:spcPct val="100000"/>
              </a:lnSpc>
              <a:spcBef>
                <a:spcPts val="0"/>
              </a:spcBef>
              <a:buSzPct val="115000"/>
              <a:buNone/>
            </a:pPr>
            <a:r>
              <a:rPr lang="en-US" dirty="0"/>
              <a:t>Simplifying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smtClean="0"/>
              <a:t>Programming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62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Application Integration (EAI)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623" y="786384"/>
            <a:ext cx="5529870" cy="3723271"/>
          </a:xfrm>
        </p:spPr>
        <p:txBody>
          <a:bodyPr/>
          <a:lstStyle/>
          <a:p>
            <a:r>
              <a:rPr lang="en-US" dirty="0" smtClean="0"/>
              <a:t>EAI Starts with Messaging</a:t>
            </a:r>
          </a:p>
          <a:p>
            <a:pPr marL="0" lvl="0" indent="0">
              <a:spcBef>
                <a:spcPts val="598"/>
              </a:spcBef>
            </a:pPr>
            <a:r>
              <a:rPr lang="en-US" dirty="0"/>
              <a:t> </a:t>
            </a:r>
            <a:r>
              <a:rPr lang="en-US" dirty="0" smtClean="0"/>
              <a:t>Why Messaging</a:t>
            </a:r>
          </a:p>
          <a:p>
            <a:pPr marL="166687" lvl="1" indent="0">
              <a:spcBef>
                <a:spcPts val="598"/>
              </a:spcBef>
            </a:pPr>
            <a:r>
              <a:rPr lang="en-US" dirty="0" smtClean="0"/>
              <a:t>Logical </a:t>
            </a:r>
            <a:r>
              <a:rPr lang="en-US" dirty="0"/>
              <a:t>Decoupling</a:t>
            </a:r>
          </a:p>
          <a:p>
            <a:pPr marL="166687" lvl="1" indent="0">
              <a:spcBef>
                <a:spcPts val="598"/>
              </a:spcBef>
            </a:pPr>
            <a:r>
              <a:rPr lang="en-US" dirty="0"/>
              <a:t>Physical Decoupling</a:t>
            </a:r>
          </a:p>
          <a:p>
            <a:pPr lvl="1"/>
            <a:r>
              <a:rPr lang="en-US" dirty="0"/>
              <a:t>Producer and Consumer are not aware of one </a:t>
            </a:r>
            <a:r>
              <a:rPr lang="en-US" dirty="0" smtClean="0"/>
              <a:t>another</a:t>
            </a:r>
          </a:p>
          <a:p>
            <a:r>
              <a:rPr lang="en-US" dirty="0" smtClean="0"/>
              <a:t>Easy to build event-driven applications</a:t>
            </a:r>
          </a:p>
          <a:p>
            <a:pPr lvl="1"/>
            <a:r>
              <a:rPr lang="en-US" dirty="0" smtClean="0"/>
              <a:t>Integration between existing and new applications</a:t>
            </a:r>
          </a:p>
          <a:p>
            <a:pPr lvl="1"/>
            <a:r>
              <a:rPr lang="en-US" dirty="0" smtClean="0"/>
              <a:t>Pipes and Filter based architecture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31493" y="740733"/>
            <a:ext cx="3170160" cy="384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9167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Speaker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Now… Open Source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Spring </a:t>
            </a:r>
            <a:r>
              <a:rPr lang="en-US" dirty="0">
                <a:latin typeface="Arial" pitchFamily="34" charset="0"/>
                <a:cs typeface="Arial" pitchFamily="34" charset="0"/>
              </a:rPr>
              <a:t>committer since 2003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Founder </a:t>
            </a:r>
            <a:r>
              <a:rPr lang="en-US" dirty="0">
                <a:latin typeface="Arial" pitchFamily="34" charset="0"/>
                <a:cs typeface="Arial" pitchFamily="34" charset="0"/>
              </a:rPr>
              <a:t>of Spring.NET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Lead Spring Data Family of projects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Before…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TIBCO, Reuters, Financial Services Startup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Large </a:t>
            </a:r>
            <a:r>
              <a:rPr lang="en-US" dirty="0">
                <a:latin typeface="Arial" pitchFamily="34" charset="0"/>
                <a:cs typeface="Arial" pitchFamily="34" charset="0"/>
              </a:rPr>
              <a:t>scale data collection/analysis in High Energy Physics (~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15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ago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9" descr="http://www.phys.sinica.edu.tw/research/image/image0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3781425"/>
            <a:ext cx="2381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http://t1.gstatic.com/images?q=tbn:qH7FRphxzKc47M:http://www.ssplprints.com/lowres/43/main/12/91676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781425"/>
            <a:ext cx="236220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858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and Filters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623" y="786384"/>
            <a:ext cx="8842377" cy="1686652"/>
          </a:xfrm>
        </p:spPr>
        <p:txBody>
          <a:bodyPr/>
          <a:lstStyle/>
          <a:p>
            <a:r>
              <a:rPr lang="en-US" b="1" i="1" dirty="0">
                <a:solidFill>
                  <a:schemeClr val="accent2"/>
                </a:solidFill>
              </a:rPr>
              <a:t>Endpoints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are connected through </a:t>
            </a:r>
            <a:r>
              <a:rPr lang="en-US" b="1" i="1" dirty="0" smtClean="0">
                <a:solidFill>
                  <a:schemeClr val="accent2"/>
                </a:solidFill>
              </a:rPr>
              <a:t>Channels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and exchange </a:t>
            </a:r>
            <a:r>
              <a:rPr lang="en-US" b="1" i="1" dirty="0" smtClean="0">
                <a:solidFill>
                  <a:schemeClr val="accent2"/>
                </a:solidFill>
              </a:rPr>
              <a:t>Messages</a:t>
            </a:r>
            <a:endParaRPr lang="en-US" b="1" i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auto">
          <a:xfrm>
            <a:off x="376199" y="3773008"/>
            <a:ext cx="8484120" cy="129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69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ＭＳ Ｐゴシック" pitchFamily="50"/>
                <a:cs typeface="ＭＳ Ｐゴシック" pitchFamily="50"/>
              </a:defRPr>
            </a:defPPr>
            <a:lvl1pPr marL="342720" marR="0" lvl="0" indent="-342720" algn="l" rtl="0" fontAlgn="base" hangingPunct="1">
              <a:lnSpc>
                <a:spcPct val="100000"/>
              </a:lnSpc>
              <a:spcBef>
                <a:spcPts val="69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ＭＳ Ｐゴシック" pitchFamily="50"/>
                <a:cs typeface="ＭＳ Ｐゴシック" pitchFamily="50"/>
              </a:defRPr>
            </a:lvl1pPr>
            <a:lvl2pPr marL="742680" marR="0" lvl="1" indent="-285480" algn="l" rtl="0" fontAlgn="base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ＭＳ Ｐゴシック" pitchFamily="50"/>
                <a:cs typeface="ＭＳ Ｐゴシック" pitchFamily="50"/>
              </a:defRPr>
            </a:lvl2pPr>
            <a:lvl3pPr marL="1143000" marR="0" lvl="2" indent="-228600" algn="l" rtl="0" fontAlgn="base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ＭＳ Ｐゴシック" pitchFamily="50"/>
                <a:cs typeface="ＭＳ Ｐゴシック" pitchFamily="50"/>
              </a:defRPr>
            </a:lvl3pPr>
            <a:lvl4pPr marL="1600199" marR="0" lvl="3" indent="-228600" algn="l" rtl="0" fontAlgn="base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ＭＳ Ｐゴシック" pitchFamily="50"/>
                <a:cs typeface="ＭＳ Ｐゴシック" pitchFamily="50"/>
              </a:defRPr>
            </a:lvl4pPr>
            <a:lvl5pPr marL="2057400" marR="0" lvl="4" indent="-228600" algn="l" rtl="0" fontAlgn="base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ＭＳ Ｐゴシック" pitchFamily="50"/>
                <a:cs typeface="ＭＳ Ｐゴシック" pitchFamily="50"/>
              </a:defRPr>
            </a:lvl5pPr>
            <a:lvl6pPr marL="2057400" marR="0" lvl="5" indent="-228600" algn="l" rtl="0" eaLnBrk="1" fontAlgn="base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ＭＳ Ｐゴシック" pitchFamily="50"/>
                <a:cs typeface="ＭＳ Ｐゴシック" pitchFamily="50"/>
              </a:defRPr>
            </a:lvl6pPr>
            <a:lvl7pPr marL="2057400" marR="0" lvl="6" indent="-228600" algn="l" rtl="0" eaLnBrk="1" fontAlgn="base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ＭＳ Ｐゴシック" pitchFamily="50"/>
                <a:cs typeface="ＭＳ Ｐゴシック" pitchFamily="50"/>
              </a:defRPr>
            </a:lvl7pPr>
            <a:lvl8pPr marL="2057400" marR="0" lvl="7" indent="-228600" algn="l" rtl="0" eaLnBrk="1" fontAlgn="base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ＭＳ Ｐゴシック" pitchFamily="50"/>
                <a:cs typeface="ＭＳ Ｐゴシック" pitchFamily="50"/>
              </a:defRPr>
            </a:lvl8pPr>
            <a:lvl9pPr marL="1944000" marR="0" lvl="8" indent="-216000" algn="l" rtl="0" eaLnBrk="1" fontAlgn="base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accent2"/>
              </a:buClr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ＭＳ Ｐゴシック" pitchFamily="50"/>
                <a:cs typeface="ＭＳ Ｐゴシック" pitchFamily="50"/>
              </a:defRPr>
            </a:lvl9pPr>
          </a:lstStyle>
          <a:p>
            <a:pPr>
              <a:buFont typeface="Verdana" pitchFamily="34"/>
              <a:buNone/>
            </a:pPr>
            <a:r>
              <a:rPr lang="en-US" sz="2200" i="1" dirty="0" smtClean="0"/>
              <a:t>$&gt; cat foo.txt | </a:t>
            </a:r>
            <a:r>
              <a:rPr lang="en-US" sz="2200" i="1" dirty="0" err="1" smtClean="0"/>
              <a:t>grep</a:t>
            </a:r>
            <a:r>
              <a:rPr lang="en-US" sz="2200" i="1" dirty="0" smtClean="0"/>
              <a:t> the | while read l; do echo $l ; done</a:t>
            </a:r>
            <a:endParaRPr lang="en-US" sz="2200" i="1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602673" y="2571750"/>
            <a:ext cx="1101436" cy="54032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Endpoint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60" y="2524990"/>
            <a:ext cx="2438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7415646" y="2569151"/>
            <a:ext cx="1101436" cy="54032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Endpoint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1704109" y="2839315"/>
            <a:ext cx="1694951" cy="2599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971" y="1935742"/>
            <a:ext cx="1205226" cy="96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 bwMode="auto">
          <a:xfrm>
            <a:off x="5837460" y="2839315"/>
            <a:ext cx="1578186" cy="0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40" y="1935742"/>
            <a:ext cx="1205226" cy="96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47430" y="3228945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Channel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02673" y="2571750"/>
            <a:ext cx="1101436" cy="54032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Producer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7415646" y="2569149"/>
            <a:ext cx="1101436" cy="54032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Consumer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602673" y="2569150"/>
            <a:ext cx="1101436" cy="54032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File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7415646" y="2573882"/>
            <a:ext cx="1101436" cy="54032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Route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820" y="2566325"/>
            <a:ext cx="133508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ounded Rectangle 21"/>
          <p:cNvSpPr/>
          <p:nvPr/>
        </p:nvSpPr>
        <p:spPr bwMode="auto">
          <a:xfrm>
            <a:off x="602673" y="2571750"/>
            <a:ext cx="1101436" cy="54032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JMS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7415645" y="2569148"/>
            <a:ext cx="1101436" cy="54032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25102049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2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Integration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Channels</a:t>
            </a:r>
          </a:p>
          <a:p>
            <a:pPr lvl="1"/>
            <a:r>
              <a:rPr lang="en-US" dirty="0" smtClean="0"/>
              <a:t>Point-to-Point</a:t>
            </a:r>
          </a:p>
          <a:p>
            <a:pPr lvl="1"/>
            <a:r>
              <a:rPr lang="en-US" dirty="0" smtClean="0"/>
              <a:t>Publish-Subscribe</a:t>
            </a:r>
          </a:p>
          <a:p>
            <a:pPr lvl="1"/>
            <a:r>
              <a:rPr lang="en-US" dirty="0" smtClean="0"/>
              <a:t>Optionally persisted by  a </a:t>
            </a:r>
            <a:r>
              <a:rPr lang="en-US" dirty="0" err="1" smtClean="0"/>
              <a:t>MessageStore</a:t>
            </a:r>
            <a:endParaRPr lang="en-US" dirty="0" smtClean="0"/>
          </a:p>
          <a:p>
            <a:r>
              <a:rPr lang="en-US" dirty="0" smtClean="0"/>
              <a:t>Message Operations</a:t>
            </a:r>
          </a:p>
          <a:p>
            <a:pPr lvl="1"/>
            <a:r>
              <a:rPr lang="en-US" dirty="0" smtClean="0"/>
              <a:t>Router, Transformer</a:t>
            </a:r>
          </a:p>
          <a:p>
            <a:pPr lvl="1"/>
            <a:r>
              <a:rPr lang="en-US" dirty="0"/>
              <a:t>Filter</a:t>
            </a:r>
            <a:r>
              <a:rPr lang="en-US" dirty="0" smtClean="0"/>
              <a:t>, </a:t>
            </a:r>
            <a:r>
              <a:rPr lang="en-US" dirty="0" err="1"/>
              <a:t>Resequencer</a:t>
            </a:r>
            <a:endParaRPr lang="en-US" dirty="0" smtClean="0"/>
          </a:p>
          <a:p>
            <a:pPr lvl="1"/>
            <a:r>
              <a:rPr lang="en-US" dirty="0"/>
              <a:t>Splitter, Aggregator</a:t>
            </a:r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</a:p>
          <a:p>
            <a:pPr lvl="1"/>
            <a:r>
              <a:rPr lang="en-US" dirty="0" smtClean="0"/>
              <a:t>File, FTP/SFTP</a:t>
            </a:r>
          </a:p>
          <a:p>
            <a:pPr lvl="1"/>
            <a:r>
              <a:rPr lang="en-US" dirty="0"/>
              <a:t>Email, Web </a:t>
            </a:r>
            <a:r>
              <a:rPr lang="en-US" dirty="0" smtClean="0"/>
              <a:t>Services, HTTP</a:t>
            </a:r>
          </a:p>
          <a:p>
            <a:pPr lvl="1"/>
            <a:r>
              <a:rPr lang="en-US" dirty="0" smtClean="0"/>
              <a:t>TCP/UDP, JMS/AMQP</a:t>
            </a:r>
          </a:p>
          <a:p>
            <a:pPr lvl="1"/>
            <a:r>
              <a:rPr lang="en-US" dirty="0" smtClean="0"/>
              <a:t>Atom, Twitter, XMPP</a:t>
            </a:r>
          </a:p>
          <a:p>
            <a:pPr lvl="1"/>
            <a:r>
              <a:rPr lang="en-US" dirty="0" smtClean="0"/>
              <a:t>JDBC, JPA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smtClean="0"/>
              <a:t>Spring Batch</a:t>
            </a:r>
          </a:p>
          <a:p>
            <a:pPr lvl="1"/>
            <a:r>
              <a:rPr lang="en-US" dirty="0" smtClean="0"/>
              <a:t>Tail, </a:t>
            </a:r>
            <a:r>
              <a:rPr lang="en-US" dirty="0" err="1" smtClean="0"/>
              <a:t>syslogd</a:t>
            </a:r>
            <a:r>
              <a:rPr lang="en-US" dirty="0" smtClean="0"/>
              <a:t>, HDFS</a:t>
            </a:r>
          </a:p>
          <a:p>
            <a:r>
              <a:rPr lang="en-US" dirty="0"/>
              <a:t>Management</a:t>
            </a:r>
          </a:p>
          <a:p>
            <a:pPr lvl="1"/>
            <a:r>
              <a:rPr lang="en-US" dirty="0" smtClean="0"/>
              <a:t>JMX</a:t>
            </a:r>
          </a:p>
          <a:p>
            <a:pPr lvl="1"/>
            <a:r>
              <a:rPr lang="en-US" dirty="0" smtClean="0"/>
              <a:t>Control </a:t>
            </a:r>
            <a:r>
              <a:rPr lang="en-US" dirty="0"/>
              <a:t>Bus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Oval 4"/>
          <p:cNvSpPr/>
          <p:nvPr/>
        </p:nvSpPr>
        <p:spPr bwMode="auto">
          <a:xfrm>
            <a:off x="4913973" y="3767026"/>
            <a:ext cx="2370054" cy="430901"/>
          </a:xfrm>
          <a:prstGeom prst="ellips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735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623" y="786384"/>
            <a:ext cx="8539165" cy="3414913"/>
          </a:xfrm>
        </p:spPr>
        <p:txBody>
          <a:bodyPr/>
          <a:lstStyle/>
          <a:p>
            <a:r>
              <a:rPr lang="en-US" dirty="0" smtClean="0"/>
              <a:t>Implementation of Enterprise Integration Patterns</a:t>
            </a:r>
          </a:p>
          <a:p>
            <a:pPr lvl="1"/>
            <a:r>
              <a:rPr lang="en-US" dirty="0" smtClean="0"/>
              <a:t>Mature, since 2007</a:t>
            </a:r>
          </a:p>
          <a:p>
            <a:pPr lvl="1"/>
            <a:r>
              <a:rPr lang="en-US" dirty="0" smtClean="0"/>
              <a:t>Apache 2.0 License</a:t>
            </a:r>
          </a:p>
          <a:p>
            <a:r>
              <a:rPr lang="en-US" dirty="0" smtClean="0"/>
              <a:t>Separates integration concerns from processing </a:t>
            </a:r>
            <a:r>
              <a:rPr lang="en-US" dirty="0"/>
              <a:t>logic</a:t>
            </a:r>
          </a:p>
          <a:p>
            <a:pPr lvl="1"/>
            <a:r>
              <a:rPr lang="en-US" dirty="0"/>
              <a:t>Framework handles message reception and method invocation</a:t>
            </a:r>
          </a:p>
          <a:p>
            <a:pPr lvl="2"/>
            <a:r>
              <a:rPr lang="en-US" dirty="0"/>
              <a:t>e.g. Polling vs. Event-driven</a:t>
            </a:r>
          </a:p>
          <a:p>
            <a:pPr lvl="1"/>
            <a:r>
              <a:rPr lang="en-US" dirty="0"/>
              <a:t>Endpoints written as </a:t>
            </a:r>
            <a:r>
              <a:rPr lang="en-US" dirty="0" smtClean="0"/>
              <a:t>POJOs</a:t>
            </a:r>
          </a:p>
          <a:p>
            <a:pPr lvl="2"/>
            <a:r>
              <a:rPr lang="en-US" dirty="0" smtClean="0"/>
              <a:t>Increases </a:t>
            </a:r>
            <a:r>
              <a:rPr lang="en-US" dirty="0"/>
              <a:t>testability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84167" y="873199"/>
            <a:ext cx="1641203" cy="219209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/>
          <p:cNvSpPr/>
          <p:nvPr/>
        </p:nvSpPr>
        <p:spPr bwMode="auto">
          <a:xfrm>
            <a:off x="602673" y="4664283"/>
            <a:ext cx="1101436" cy="54032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Endpoint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60" y="4617523"/>
            <a:ext cx="2438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 bwMode="auto">
          <a:xfrm>
            <a:off x="7415646" y="4661684"/>
            <a:ext cx="1101436" cy="54032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Endpoint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704109" y="4931848"/>
            <a:ext cx="1694951" cy="2599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971" y="4028275"/>
            <a:ext cx="1205226" cy="96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 bwMode="auto">
          <a:xfrm>
            <a:off x="5837460" y="4931848"/>
            <a:ext cx="1578186" cy="0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40" y="4028275"/>
            <a:ext cx="1205226" cy="96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267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Integration – Polling Log File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623" y="786384"/>
            <a:ext cx="8539165" cy="1832991"/>
          </a:xfrm>
        </p:spPr>
        <p:txBody>
          <a:bodyPr/>
          <a:lstStyle/>
          <a:p>
            <a:r>
              <a:rPr lang="en-US" dirty="0" smtClean="0"/>
              <a:t>Poll a directory for files, files are rolled over every 10 seconds.</a:t>
            </a:r>
          </a:p>
          <a:p>
            <a:r>
              <a:rPr lang="en-US" dirty="0" smtClean="0"/>
              <a:t>Copy files to staging area</a:t>
            </a:r>
          </a:p>
          <a:p>
            <a:r>
              <a:rPr lang="en-US" dirty="0" smtClean="0"/>
              <a:t>Copy files to HDFS</a:t>
            </a:r>
          </a:p>
          <a:p>
            <a:r>
              <a:rPr lang="en-US" dirty="0" smtClean="0"/>
              <a:t>Use an aggregator to wait for “all </a:t>
            </a:r>
            <a:r>
              <a:rPr lang="en-US" dirty="0"/>
              <a:t>6</a:t>
            </a:r>
            <a:r>
              <a:rPr lang="en-US" dirty="0" smtClean="0"/>
              <a:t> files in 1 minute interval” to launch MR job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" y="2869617"/>
            <a:ext cx="9144000" cy="253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805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Integration – Configuration and Tooling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623" y="786384"/>
            <a:ext cx="8539165" cy="1258984"/>
          </a:xfrm>
        </p:spPr>
        <p:txBody>
          <a:bodyPr/>
          <a:lstStyle/>
          <a:p>
            <a:r>
              <a:rPr lang="en-US" dirty="0" smtClean="0"/>
              <a:t>Behind the scenes, configuration is XML or </a:t>
            </a:r>
            <a:r>
              <a:rPr lang="en-US" dirty="0" err="1" smtClean="0"/>
              <a:t>Scala</a:t>
            </a:r>
            <a:r>
              <a:rPr lang="en-US" dirty="0" smtClean="0"/>
              <a:t> DSL based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Integration with Eclipse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151" y="1088239"/>
            <a:ext cx="7667670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3F5FBF"/>
                </a:solidFill>
                <a:latin typeface="Courier New" pitchFamily="49" charset="0"/>
                <a:cs typeface="Courier New" pitchFamily="49" charset="0"/>
              </a:rPr>
              <a:t>&lt;!-- </a:t>
            </a:r>
            <a:r>
              <a:rPr lang="en-US" sz="1200" b="1" dirty="0">
                <a:solidFill>
                  <a:srgbClr val="3F5FBF"/>
                </a:solidFill>
                <a:latin typeface="Courier New" pitchFamily="49" charset="0"/>
                <a:cs typeface="Courier New" pitchFamily="49" charset="0"/>
              </a:rPr>
              <a:t>copy from input to staging --&gt;</a:t>
            </a:r>
          </a:p>
          <a:p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file:inbound-channel-adapter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filesInAdapter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channel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filInChannel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</a:t>
            </a:r>
            <a:endParaRPr lang="en-US" sz="1200" b="1" i="1" dirty="0">
              <a:solidFill>
                <a:srgbClr val="2A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directory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"#{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systemProperties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user.home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']}/input"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integration:poller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i="1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fixed-rate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"5000"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file:inbound-channel-adapter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b="1" dirty="0">
              <a:solidFill>
                <a:srgbClr val="333333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51" y="2444990"/>
            <a:ext cx="7064994" cy="41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73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Integration – Streaming data from a Log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623" y="786384"/>
            <a:ext cx="8539165" cy="1832991"/>
          </a:xfrm>
        </p:spPr>
        <p:txBody>
          <a:bodyPr/>
          <a:lstStyle/>
          <a:p>
            <a:r>
              <a:rPr lang="en-US" dirty="0" smtClean="0"/>
              <a:t>Tail the contents of a file</a:t>
            </a:r>
          </a:p>
          <a:p>
            <a:r>
              <a:rPr lang="en-US" dirty="0" smtClean="0"/>
              <a:t>Transformer categorizes messages</a:t>
            </a:r>
          </a:p>
          <a:p>
            <a:r>
              <a:rPr lang="en-US" dirty="0" smtClean="0"/>
              <a:t>Route to specific channels based on category</a:t>
            </a:r>
          </a:p>
          <a:p>
            <a:r>
              <a:rPr lang="en-US" dirty="0" smtClean="0"/>
              <a:t>One route leads to HDFS write and filtered data stored in </a:t>
            </a:r>
            <a:r>
              <a:rPr lang="en-US" dirty="0" err="1" smtClean="0"/>
              <a:t>Redis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7590" y="2619381"/>
            <a:ext cx="7969827" cy="3396331"/>
            <a:chOff x="426027" y="2042877"/>
            <a:chExt cx="8208818" cy="4108541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426027" y="2042877"/>
              <a:ext cx="8208818" cy="410854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800" dirty="0" err="1" smtClean="0">
                <a:solidFill>
                  <a:srgbClr val="FFFFFF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549" y="3436125"/>
              <a:ext cx="5334000" cy="2667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270" y="2074050"/>
              <a:ext cx="6886575" cy="1362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847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Integration – Multi-node log </a:t>
            </a:r>
            <a:r>
              <a:rPr lang="en-US" dirty="0"/>
              <a:t>f</a:t>
            </a:r>
            <a:r>
              <a:rPr lang="en-US" dirty="0" smtClean="0"/>
              <a:t>ile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623" y="786384"/>
            <a:ext cx="8539165" cy="1832991"/>
          </a:xfrm>
        </p:spPr>
        <p:txBody>
          <a:bodyPr/>
          <a:lstStyle/>
          <a:p>
            <a:r>
              <a:rPr lang="en-US" dirty="0" smtClean="0"/>
              <a:t>Spread log collection across multiple machines</a:t>
            </a:r>
          </a:p>
          <a:p>
            <a:r>
              <a:rPr lang="en-US" dirty="0" smtClean="0"/>
              <a:t>Use TCP Adapters</a:t>
            </a:r>
          </a:p>
          <a:p>
            <a:pPr lvl="1"/>
            <a:r>
              <a:rPr lang="en-US" dirty="0" smtClean="0"/>
              <a:t>Retries after connection failure</a:t>
            </a:r>
          </a:p>
          <a:p>
            <a:pPr lvl="2"/>
            <a:r>
              <a:rPr lang="en-US" dirty="0" smtClean="0"/>
              <a:t>Error channel gets a message in case of failure</a:t>
            </a:r>
          </a:p>
          <a:p>
            <a:pPr lvl="1"/>
            <a:r>
              <a:rPr lang="en-US" dirty="0" smtClean="0"/>
              <a:t>Can startup when application starts or be controlled via Control Bus</a:t>
            </a:r>
          </a:p>
          <a:p>
            <a:pPr lvl="2"/>
            <a:r>
              <a:rPr lang="en-US" dirty="0" smtClean="0"/>
              <a:t>Send(“@</a:t>
            </a:r>
            <a:r>
              <a:rPr lang="en-US" dirty="0" err="1" smtClean="0"/>
              <a:t>tcpOutboundAdapter.retryConnection</a:t>
            </a:r>
            <a:r>
              <a:rPr lang="en-US" dirty="0" smtClean="0"/>
              <a:t>()”), or stop, start, </a:t>
            </a:r>
            <a:r>
              <a:rPr lang="en-US" dirty="0" err="1" smtClean="0"/>
              <a:t>isConnected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9620" y="3051490"/>
            <a:ext cx="11651264" cy="3048770"/>
            <a:chOff x="259620" y="3051490"/>
            <a:chExt cx="11651264" cy="3048770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5078627" y="3706396"/>
              <a:ext cx="6819900" cy="159067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800" dirty="0" err="1" smtClean="0">
                <a:solidFill>
                  <a:srgbClr val="FFFFFF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59620" y="3051490"/>
              <a:ext cx="4164227" cy="1458097"/>
              <a:chOff x="222422" y="2125362"/>
              <a:chExt cx="4164227" cy="1458097"/>
            </a:xfrm>
          </p:grpSpPr>
          <p:sp>
            <p:nvSpPr>
              <p:cNvPr id="11" name="Rounded Rectangle 10"/>
              <p:cNvSpPr/>
              <p:nvPr/>
            </p:nvSpPr>
            <p:spPr bwMode="auto">
              <a:xfrm>
                <a:off x="222422" y="2125362"/>
                <a:ext cx="4164227" cy="145809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marL="0" marR="0" indent="0" algn="ctr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sz="1800" dirty="0" err="1" smtClean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623" y="2249573"/>
                <a:ext cx="3933825" cy="1209675"/>
              </a:xfrm>
              <a:prstGeom prst="rect">
                <a:avLst/>
              </a:prstGeom>
            </p:spPr>
          </p:pic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0984" y="3889545"/>
              <a:ext cx="6819900" cy="1190625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259620" y="4642163"/>
              <a:ext cx="4164227" cy="1458097"/>
              <a:chOff x="222422" y="2125362"/>
              <a:chExt cx="4164227" cy="1458097"/>
            </a:xfrm>
          </p:grpSpPr>
          <p:sp>
            <p:nvSpPr>
              <p:cNvPr id="15" name="Rounded Rectangle 14"/>
              <p:cNvSpPr/>
              <p:nvPr/>
            </p:nvSpPr>
            <p:spPr bwMode="auto">
              <a:xfrm>
                <a:off x="222422" y="2125362"/>
                <a:ext cx="4164227" cy="145809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marL="0" marR="0" indent="0" algn="ctr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sz="1800" dirty="0" err="1" smtClean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623" y="2249573"/>
                <a:ext cx="3933825" cy="1209675"/>
              </a:xfrm>
              <a:prstGeom prst="rect">
                <a:avLst/>
              </a:prstGeom>
            </p:spPr>
          </p:pic>
        </p:grpSp>
        <p:cxnSp>
          <p:nvCxnSpPr>
            <p:cNvPr id="19" name="Straight Arrow Connector 18"/>
            <p:cNvCxnSpPr>
              <a:endCxn id="5" idx="1"/>
            </p:cNvCxnSpPr>
            <p:nvPr/>
          </p:nvCxnSpPr>
          <p:spPr bwMode="auto">
            <a:xfrm>
              <a:off x="4308646" y="3780538"/>
              <a:ext cx="782338" cy="704320"/>
            </a:xfrm>
            <a:prstGeom prst="straightConnector1">
              <a:avLst/>
            </a:prstGeom>
            <a:solidFill>
              <a:srgbClr val="0095D3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>
              <a:stCxn id="16" idx="3"/>
              <a:endCxn id="17" idx="1"/>
            </p:cNvCxnSpPr>
            <p:nvPr/>
          </p:nvCxnSpPr>
          <p:spPr bwMode="auto">
            <a:xfrm flipV="1">
              <a:off x="4308646" y="4501733"/>
              <a:ext cx="769981" cy="869479"/>
            </a:xfrm>
            <a:prstGeom prst="straightConnector1">
              <a:avLst/>
            </a:prstGeom>
            <a:solidFill>
              <a:srgbClr val="0095D3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414324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Based Workflows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33363" lvl="1" indent="-233363" algn="ctr">
              <a:lnSpc>
                <a:spcPct val="100000"/>
              </a:lnSpc>
              <a:spcBef>
                <a:spcPts val="0"/>
              </a:spcBef>
              <a:buSzPct val="115000"/>
              <a:buNone/>
            </a:pPr>
            <a:r>
              <a:rPr lang="en-US" dirty="0"/>
              <a:t>Simplifying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smtClean="0"/>
              <a:t>Programming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83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Enables </a:t>
            </a:r>
            <a:r>
              <a:rPr lang="en-US" dirty="0" smtClean="0">
                <a:solidFill>
                  <a:srgbClr val="000000"/>
                </a:solidFill>
              </a:rPr>
              <a:t>development of  </a:t>
            </a:r>
            <a:r>
              <a:rPr lang="en-US" dirty="0">
                <a:solidFill>
                  <a:srgbClr val="000000"/>
                </a:solidFill>
              </a:rPr>
              <a:t>customized enterprise batch applications essential to </a:t>
            </a:r>
            <a:r>
              <a:rPr lang="en-US" dirty="0" smtClean="0">
                <a:solidFill>
                  <a:srgbClr val="000000"/>
                </a:solidFill>
              </a:rPr>
              <a:t>a company’s daily operation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/>
              <a:t>Extensible Batch architecture framework</a:t>
            </a:r>
          </a:p>
          <a:p>
            <a:pPr lvl="1"/>
            <a:r>
              <a:rPr lang="en-US" dirty="0" smtClean="0"/>
              <a:t>First of its kind in JEE space, Mature, since 2007, Apache 2.0 license</a:t>
            </a:r>
          </a:p>
          <a:p>
            <a:pPr lvl="1"/>
            <a:r>
              <a:rPr lang="en-US" dirty="0" smtClean="0"/>
              <a:t>Developed by SpringSource and Accenture</a:t>
            </a:r>
          </a:p>
          <a:p>
            <a:pPr lvl="2"/>
            <a:r>
              <a:rPr lang="en-US" dirty="0" smtClean="0"/>
              <a:t>Make it easier to repeatedly build quality batch jobs that employ best practices</a:t>
            </a:r>
          </a:p>
          <a:p>
            <a:pPr lvl="1"/>
            <a:r>
              <a:rPr lang="en-US" dirty="0" smtClean="0"/>
              <a:t>Reusable out of box components </a:t>
            </a:r>
          </a:p>
          <a:p>
            <a:pPr lvl="2"/>
            <a:r>
              <a:rPr lang="en-US" dirty="0" smtClean="0"/>
              <a:t>Parsers, Mappers, Readers, Processors, Writers, Validation Language</a:t>
            </a:r>
          </a:p>
          <a:p>
            <a:pPr lvl="1"/>
            <a:r>
              <a:rPr lang="en-US" dirty="0" smtClean="0"/>
              <a:t>Support batch centric features</a:t>
            </a:r>
          </a:p>
          <a:p>
            <a:pPr lvl="2"/>
            <a:r>
              <a:rPr lang="en-US" dirty="0" smtClean="0"/>
              <a:t>Automatic retries after failure</a:t>
            </a:r>
          </a:p>
          <a:p>
            <a:pPr lvl="2"/>
            <a:r>
              <a:rPr lang="en-US" dirty="0" smtClean="0"/>
              <a:t>Partial processing, skipping records</a:t>
            </a:r>
          </a:p>
          <a:p>
            <a:pPr lvl="2"/>
            <a:r>
              <a:rPr lang="en-US" dirty="0" smtClean="0"/>
              <a:t>Periodic commits</a:t>
            </a:r>
          </a:p>
          <a:p>
            <a:pPr lvl="2"/>
            <a:r>
              <a:rPr lang="en-US" dirty="0" smtClean="0"/>
              <a:t>Workflow – Job of Steps – directed graph, parallel step execution, tracking, restart, …</a:t>
            </a:r>
          </a:p>
          <a:p>
            <a:pPr lvl="1"/>
            <a:r>
              <a:rPr lang="en-US" dirty="0" smtClean="0"/>
              <a:t>Administrative features – Command Line/REST/End-user Web App</a:t>
            </a:r>
          </a:p>
          <a:p>
            <a:pPr lvl="1"/>
            <a:r>
              <a:rPr lang="en-US" dirty="0" smtClean="0"/>
              <a:t>Unit and Integration test 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68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 </a:t>
            </a:r>
            <a:r>
              <a:rPr lang="en-US" dirty="0" err="1" smtClean="0"/>
              <a:t>Hadoop</a:t>
            </a:r>
            <a:r>
              <a:rPr lang="en-US" dirty="0" smtClean="0"/>
              <a:t> Workflows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983" y="666229"/>
            <a:ext cx="33718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154" y="2940393"/>
            <a:ext cx="2636816" cy="1374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301751" y="784226"/>
            <a:ext cx="5537940" cy="4826866"/>
          </a:xfrm>
          <a:prstGeom prst="rect">
            <a:avLst/>
          </a:prstGeom>
        </p:spPr>
        <p:txBody>
          <a:bodyPr/>
          <a:lstStyle>
            <a:lvl1pPr marL="233363" indent="-233363" algn="l" rtl="0"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387C2C"/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1pPr>
            <a:lvl2pPr marL="400050" indent="-171450" algn="l" rtl="0" fontAlgn="base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2pPr>
            <a:lvl3pPr marL="62865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3pPr>
            <a:lvl4pPr marL="91440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4pPr>
            <a:lvl5pPr marL="120015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5pPr>
            <a:lvl6pPr marL="16002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Client, Scheduler, or SI calls </a:t>
            </a:r>
            <a:r>
              <a:rPr lang="en-US" dirty="0"/>
              <a:t>job launcher to start job </a:t>
            </a:r>
            <a:r>
              <a:rPr lang="en-US" dirty="0" smtClean="0"/>
              <a:t>execution</a:t>
            </a:r>
          </a:p>
          <a:p>
            <a:r>
              <a:rPr lang="en-US" dirty="0"/>
              <a:t>Job is an application component representing a batch process</a:t>
            </a:r>
          </a:p>
          <a:p>
            <a:r>
              <a:rPr lang="en-US" dirty="0"/>
              <a:t>Job contains a sequence of steps.  </a:t>
            </a:r>
          </a:p>
          <a:p>
            <a:pPr lvl="1"/>
            <a:r>
              <a:rPr lang="en-US" sz="1800" dirty="0"/>
              <a:t>Steps can execute sequentially, </a:t>
            </a:r>
            <a:r>
              <a:rPr lang="en-US" sz="1800" dirty="0" smtClean="0"/>
              <a:t>non-sequentially</a:t>
            </a:r>
            <a:r>
              <a:rPr lang="en-US" sz="1800" dirty="0"/>
              <a:t>, in </a:t>
            </a:r>
            <a:r>
              <a:rPr lang="en-US" sz="1800" dirty="0" smtClean="0"/>
              <a:t>parallel</a:t>
            </a:r>
          </a:p>
          <a:p>
            <a:pPr lvl="1"/>
            <a:r>
              <a:rPr lang="en-US" sz="1800" dirty="0" smtClean="0"/>
              <a:t>Job </a:t>
            </a:r>
            <a:r>
              <a:rPr lang="en-US" sz="1800" dirty="0"/>
              <a:t>of jobs also supported</a:t>
            </a:r>
          </a:p>
          <a:p>
            <a:r>
              <a:rPr lang="en-US" dirty="0"/>
              <a:t>Job repository stores </a:t>
            </a:r>
            <a:r>
              <a:rPr lang="en-US" dirty="0" smtClean="0"/>
              <a:t>execution metadata</a:t>
            </a:r>
          </a:p>
          <a:p>
            <a:r>
              <a:rPr lang="en-US" dirty="0" smtClean="0"/>
              <a:t>Steps can contain item processing flow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Listeners for Job/Step/Item processing</a:t>
            </a:r>
            <a:endParaRPr lang="en-US" dirty="0"/>
          </a:p>
          <a:p>
            <a:endParaRPr lang="en-US" dirty="0" smtClean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9013" y="4558801"/>
            <a:ext cx="884182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step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"step1"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tasklet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chunk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reader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flatFileItemReader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processor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itemProcessor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writer</a:t>
            </a:r>
            <a:r>
              <a:rPr lang="en-US" sz="1200" b="1" i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b="1" i="1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jdbcItemWriter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commit-interval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"100"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retry-limit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"3"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chunk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tasklet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step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b="1" dirty="0">
              <a:solidFill>
                <a:srgbClr val="3333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496291" y="4966855"/>
            <a:ext cx="2576945" cy="197427"/>
          </a:xfrm>
          <a:prstGeom prst="round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4019" y="4963392"/>
            <a:ext cx="2348346" cy="197427"/>
          </a:xfrm>
          <a:prstGeom prst="round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442365" y="4966855"/>
            <a:ext cx="2348346" cy="197427"/>
          </a:xfrm>
          <a:prstGeom prst="round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496291" y="5164282"/>
            <a:ext cx="3480954" cy="197427"/>
          </a:xfrm>
          <a:prstGeom prst="round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520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623" y="786384"/>
            <a:ext cx="8539165" cy="2394966"/>
          </a:xfrm>
        </p:spPr>
        <p:txBody>
          <a:bodyPr/>
          <a:lstStyle/>
          <a:p>
            <a:r>
              <a:rPr lang="en-US" dirty="0" smtClean="0"/>
              <a:t>Spring Ecosystem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Hadoop</a:t>
            </a:r>
            <a:endParaRPr lang="en-US" dirty="0" smtClean="0"/>
          </a:p>
          <a:p>
            <a:pPr lvl="1"/>
            <a:r>
              <a:rPr lang="en-US" dirty="0" smtClean="0"/>
              <a:t>Simplifying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smtClean="0"/>
              <a:t>programming</a:t>
            </a:r>
          </a:p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Configuring and invoking </a:t>
            </a:r>
            <a:r>
              <a:rPr lang="en-US" dirty="0" err="1" smtClean="0"/>
              <a:t>Hadoop</a:t>
            </a:r>
            <a:r>
              <a:rPr lang="en-US" dirty="0" smtClean="0"/>
              <a:t> in your applications</a:t>
            </a:r>
          </a:p>
          <a:p>
            <a:pPr lvl="1"/>
            <a:r>
              <a:rPr lang="en-US" dirty="0" smtClean="0"/>
              <a:t>Event-driven applications</a:t>
            </a:r>
            <a:endParaRPr lang="en-US" dirty="0"/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based workflows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25391" y="3652842"/>
            <a:ext cx="4610100" cy="2881313"/>
            <a:chOff x="1809751" y="3081337"/>
            <a:chExt cx="4610100" cy="2881313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809751" y="5124450"/>
              <a:ext cx="4610100" cy="838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tx2"/>
                  </a:solidFill>
                </a:rPr>
                <a:t>HDFS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1943100" y="3771900"/>
              <a:ext cx="1152525" cy="97155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tx2"/>
                  </a:solidFill>
                </a:rPr>
                <a:t>Data</a:t>
              </a:r>
            </a:p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tx2"/>
                  </a:solidFill>
                </a:rPr>
                <a:t>Collection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3543300" y="3771900"/>
              <a:ext cx="1152525" cy="97155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tx2"/>
                  </a:solidFill>
                </a:rPr>
                <a:t>Structured</a:t>
              </a:r>
            </a:p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tx2"/>
                  </a:solidFill>
                </a:rPr>
                <a:t>Data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5062537" y="3752850"/>
              <a:ext cx="1152525" cy="17907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tx2"/>
                </a:solidFill>
              </a:endParaRPr>
            </a:p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tx2"/>
                  </a:solidFill>
                </a:rPr>
                <a:t>Analytics</a:t>
              </a:r>
            </a:p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800" dirty="0">
                <a:solidFill>
                  <a:schemeClr val="tx2"/>
                </a:solidFill>
              </a:endParaRPr>
            </a:p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tx2"/>
                </a:solidFill>
              </a:endParaRPr>
            </a:p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800" dirty="0">
                <a:solidFill>
                  <a:schemeClr val="tx2"/>
                </a:solidFill>
              </a:endParaRPr>
            </a:p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tx2"/>
                </a:solidFill>
              </a:endParaRPr>
            </a:p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400" dirty="0" err="1" smtClean="0">
                  <a:solidFill>
                    <a:schemeClr val="tx2"/>
                  </a:solidFill>
                </a:rPr>
                <a:t>MapReduce</a:t>
              </a:r>
              <a:endParaRPr lang="en-US" sz="1800" dirty="0">
                <a:solidFill>
                  <a:schemeClr val="tx2"/>
                </a:solidFill>
              </a:endParaRPr>
            </a:p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3543299" y="4881562"/>
              <a:ext cx="1152525" cy="4857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tx2"/>
                  </a:solidFill>
                </a:rPr>
                <a:t>Data copy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386014" y="3081337"/>
              <a:ext cx="3457574" cy="4857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tx2"/>
                  </a:solidFill>
                </a:rPr>
                <a:t>Applications (Reporting/Web/…)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805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 </a:t>
            </a:r>
            <a:r>
              <a:rPr lang="en-US" dirty="0" err="1" smtClean="0"/>
              <a:t>Hadoop</a:t>
            </a:r>
            <a:r>
              <a:rPr lang="en-US" dirty="0" smtClean="0"/>
              <a:t> Workflows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983" y="666229"/>
            <a:ext cx="33718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154" y="2940393"/>
            <a:ext cx="2636816" cy="1374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301751" y="784226"/>
            <a:ext cx="5537940" cy="4826866"/>
          </a:xfrm>
          <a:prstGeom prst="rect">
            <a:avLst/>
          </a:prstGeom>
        </p:spPr>
        <p:txBody>
          <a:bodyPr/>
          <a:lstStyle>
            <a:lvl1pPr marL="233363" indent="-233363" algn="l" rtl="0"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387C2C"/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1pPr>
            <a:lvl2pPr marL="400050" indent="-171450" algn="l" rtl="0" fontAlgn="base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2pPr>
            <a:lvl3pPr marL="62865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3pPr>
            <a:lvl4pPr marL="91440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4pPr>
            <a:lvl5pPr marL="120015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5pPr>
            <a:lvl6pPr marL="16002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Client, Scheduler, or SI calls </a:t>
            </a:r>
            <a:r>
              <a:rPr lang="en-US" dirty="0"/>
              <a:t>job launcher to start job </a:t>
            </a:r>
            <a:r>
              <a:rPr lang="en-US" dirty="0" smtClean="0"/>
              <a:t>execution</a:t>
            </a:r>
          </a:p>
          <a:p>
            <a:r>
              <a:rPr lang="en-US" dirty="0"/>
              <a:t>Job is an application component representing a batch process</a:t>
            </a:r>
          </a:p>
          <a:p>
            <a:r>
              <a:rPr lang="en-US" dirty="0"/>
              <a:t>Job contains a sequence of steps.  </a:t>
            </a:r>
          </a:p>
          <a:p>
            <a:pPr lvl="1"/>
            <a:r>
              <a:rPr lang="en-US" sz="1800" dirty="0"/>
              <a:t>Steps can execute sequentially, </a:t>
            </a:r>
            <a:r>
              <a:rPr lang="en-US" sz="1800" dirty="0" smtClean="0"/>
              <a:t>non-sequentially</a:t>
            </a:r>
            <a:r>
              <a:rPr lang="en-US" sz="1800" dirty="0"/>
              <a:t>, in </a:t>
            </a:r>
            <a:r>
              <a:rPr lang="en-US" sz="1800" dirty="0" smtClean="0"/>
              <a:t>parallel</a:t>
            </a:r>
          </a:p>
          <a:p>
            <a:pPr lvl="1"/>
            <a:r>
              <a:rPr lang="en-US" sz="1800" dirty="0" smtClean="0"/>
              <a:t>Job </a:t>
            </a:r>
            <a:r>
              <a:rPr lang="en-US" sz="1800" dirty="0"/>
              <a:t>of jobs also supported</a:t>
            </a:r>
          </a:p>
          <a:p>
            <a:r>
              <a:rPr lang="en-US" dirty="0"/>
              <a:t>Job repository stores </a:t>
            </a:r>
            <a:r>
              <a:rPr lang="en-US" dirty="0" smtClean="0"/>
              <a:t>execution metadata</a:t>
            </a:r>
          </a:p>
          <a:p>
            <a:r>
              <a:rPr lang="en-US" dirty="0" smtClean="0"/>
              <a:t>Steps can contain item processing flow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Listeners for Job/Step/Item processing</a:t>
            </a:r>
            <a:endParaRPr lang="en-US" dirty="0"/>
          </a:p>
          <a:p>
            <a:endParaRPr lang="en-US" dirty="0" smtClean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9013" y="4558801"/>
            <a:ext cx="884182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step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"step1"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tasklet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chunk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reader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flatFileItemReader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processor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itemProcessor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writer</a:t>
            </a:r>
            <a:r>
              <a:rPr lang="en-US" sz="1200" b="1" i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mongoItemWriter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commit-interval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"100"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retry-limit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"3"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chunk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tasklet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step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b="1" dirty="0">
              <a:solidFill>
                <a:srgbClr val="3333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496291" y="4966855"/>
            <a:ext cx="2576945" cy="197427"/>
          </a:xfrm>
          <a:prstGeom prst="round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4019" y="4963392"/>
            <a:ext cx="2348346" cy="197427"/>
          </a:xfrm>
          <a:prstGeom prst="round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442365" y="4966855"/>
            <a:ext cx="2348346" cy="197427"/>
          </a:xfrm>
          <a:prstGeom prst="round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496291" y="5164282"/>
            <a:ext cx="3480954" cy="197427"/>
          </a:xfrm>
          <a:prstGeom prst="round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28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 </a:t>
            </a:r>
            <a:r>
              <a:rPr lang="en-US" dirty="0" err="1" smtClean="0"/>
              <a:t>Hadoop</a:t>
            </a:r>
            <a:r>
              <a:rPr lang="en-US" dirty="0" smtClean="0"/>
              <a:t> Workflows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983" y="666229"/>
            <a:ext cx="33718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154" y="2940393"/>
            <a:ext cx="2636816" cy="1374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301751" y="784226"/>
            <a:ext cx="5537940" cy="4826866"/>
          </a:xfrm>
          <a:prstGeom prst="rect">
            <a:avLst/>
          </a:prstGeom>
        </p:spPr>
        <p:txBody>
          <a:bodyPr/>
          <a:lstStyle>
            <a:lvl1pPr marL="233363" indent="-233363" algn="l" rtl="0"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387C2C"/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1pPr>
            <a:lvl2pPr marL="400050" indent="-171450" algn="l" rtl="0" fontAlgn="base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2pPr>
            <a:lvl3pPr marL="62865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3pPr>
            <a:lvl4pPr marL="91440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4pPr>
            <a:lvl5pPr marL="120015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5pPr>
            <a:lvl6pPr marL="16002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Client, Scheduler, or SI calls </a:t>
            </a:r>
            <a:r>
              <a:rPr lang="en-US" dirty="0"/>
              <a:t>job launcher to start job </a:t>
            </a:r>
            <a:r>
              <a:rPr lang="en-US" dirty="0" smtClean="0"/>
              <a:t>execution</a:t>
            </a:r>
          </a:p>
          <a:p>
            <a:r>
              <a:rPr lang="en-US" dirty="0"/>
              <a:t>Job is an application component representing a batch process</a:t>
            </a:r>
          </a:p>
          <a:p>
            <a:r>
              <a:rPr lang="en-US" dirty="0"/>
              <a:t>Job contains a sequence of steps.  </a:t>
            </a:r>
          </a:p>
          <a:p>
            <a:pPr lvl="1"/>
            <a:r>
              <a:rPr lang="en-US" sz="1800" dirty="0"/>
              <a:t>Steps can execute sequentially, </a:t>
            </a:r>
            <a:r>
              <a:rPr lang="en-US" sz="1800" dirty="0" smtClean="0"/>
              <a:t>non-sequentially</a:t>
            </a:r>
            <a:r>
              <a:rPr lang="en-US" sz="1800" dirty="0"/>
              <a:t>, in </a:t>
            </a:r>
            <a:r>
              <a:rPr lang="en-US" sz="1800" dirty="0" smtClean="0"/>
              <a:t>parallel</a:t>
            </a:r>
          </a:p>
          <a:p>
            <a:pPr lvl="1"/>
            <a:r>
              <a:rPr lang="en-US" sz="1800" dirty="0" smtClean="0"/>
              <a:t>Job </a:t>
            </a:r>
            <a:r>
              <a:rPr lang="en-US" sz="1800" dirty="0"/>
              <a:t>of jobs also supported</a:t>
            </a:r>
          </a:p>
          <a:p>
            <a:r>
              <a:rPr lang="en-US" dirty="0"/>
              <a:t>Job repository stores </a:t>
            </a:r>
            <a:r>
              <a:rPr lang="en-US" dirty="0" smtClean="0"/>
              <a:t>execution metadata</a:t>
            </a:r>
          </a:p>
          <a:p>
            <a:r>
              <a:rPr lang="en-US" dirty="0" smtClean="0"/>
              <a:t>Steps can contain item processing flow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Listeners for Job/Step/Item processing</a:t>
            </a:r>
            <a:endParaRPr lang="en-US" dirty="0"/>
          </a:p>
          <a:p>
            <a:endParaRPr lang="en-US" dirty="0" smtClean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9013" y="4558801"/>
            <a:ext cx="884182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step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"step1"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tasklet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chunk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reader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flatFileItemReader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processor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itemProcessor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writer</a:t>
            </a:r>
            <a:r>
              <a:rPr lang="en-US" sz="1200" b="1" i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hdfsItemWriter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commit-interval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"100"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retry-limit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"3"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chunk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tasklet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step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b="1" dirty="0">
              <a:solidFill>
                <a:srgbClr val="3333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496291" y="4966855"/>
            <a:ext cx="2576945" cy="197427"/>
          </a:xfrm>
          <a:prstGeom prst="round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4019" y="4963392"/>
            <a:ext cx="2348346" cy="197427"/>
          </a:xfrm>
          <a:prstGeom prst="round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442365" y="4966855"/>
            <a:ext cx="2348346" cy="197427"/>
          </a:xfrm>
          <a:prstGeom prst="round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496291" y="5164282"/>
            <a:ext cx="3480954" cy="197427"/>
          </a:xfrm>
          <a:prstGeom prst="round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64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Hadoop</a:t>
            </a:r>
            <a:r>
              <a:rPr lang="en-US" dirty="0" smtClean="0"/>
              <a:t> Workflows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44" y="805385"/>
            <a:ext cx="33718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 bwMode="auto">
          <a:xfrm>
            <a:off x="6610387" y="2904349"/>
            <a:ext cx="885825" cy="5905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HDFS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610387" y="3751552"/>
            <a:ext cx="885825" cy="5905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PIG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938874" y="4637377"/>
            <a:ext cx="885825" cy="5905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MR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253324" y="4637377"/>
            <a:ext cx="885825" cy="5905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Hive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610387" y="5609449"/>
            <a:ext cx="885825" cy="5905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HDFS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 bwMode="auto">
          <a:xfrm>
            <a:off x="7053300" y="3494899"/>
            <a:ext cx="0" cy="256653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 bwMode="auto">
          <a:xfrm flipH="1">
            <a:off x="6381787" y="4342102"/>
            <a:ext cx="671513" cy="295275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 bwMode="auto">
          <a:xfrm>
            <a:off x="7053300" y="4342102"/>
            <a:ext cx="642937" cy="295275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 bwMode="auto">
          <a:xfrm flipH="1">
            <a:off x="7053300" y="5227927"/>
            <a:ext cx="642937" cy="381522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7" idx="2"/>
            <a:endCxn id="9" idx="0"/>
          </p:cNvCxnSpPr>
          <p:nvPr/>
        </p:nvCxnSpPr>
        <p:spPr bwMode="auto">
          <a:xfrm>
            <a:off x="6381787" y="5227927"/>
            <a:ext cx="671513" cy="381522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301752" y="784225"/>
            <a:ext cx="4114800" cy="5006975"/>
          </a:xfrm>
          <a:prstGeom prst="rect">
            <a:avLst/>
          </a:prstGeom>
        </p:spPr>
        <p:txBody>
          <a:bodyPr/>
          <a:lstStyle>
            <a:lvl1pPr marL="233363" indent="-233363" algn="l" rtl="0"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387C2C"/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1pPr>
            <a:lvl2pPr marL="400050" indent="-171450" algn="l" rtl="0" fontAlgn="base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2pPr>
            <a:lvl3pPr marL="62865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3pPr>
            <a:lvl4pPr marL="91440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4pPr>
            <a:lvl5pPr marL="120015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5pPr>
            <a:lvl6pPr marL="16002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Reuse same infrastructure for </a:t>
            </a:r>
            <a:r>
              <a:rPr lang="en-US" dirty="0" err="1" smtClean="0"/>
              <a:t>Hadoop</a:t>
            </a:r>
            <a:r>
              <a:rPr lang="en-US" dirty="0" smtClean="0"/>
              <a:t> based workflows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can any </a:t>
            </a:r>
            <a:r>
              <a:rPr lang="en-US" dirty="0" err="1" smtClean="0"/>
              <a:t>Hadoop</a:t>
            </a:r>
            <a:r>
              <a:rPr lang="en-US" dirty="0" smtClean="0"/>
              <a:t> job type or HDFS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83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Batch Configuration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26111" y="690561"/>
            <a:ext cx="4089734" cy="563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job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"job1"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step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"import"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wordcount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tasklet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200" b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“import-</a:t>
            </a:r>
            <a:r>
              <a:rPr lang="en-US" sz="1200" b="1" i="1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tasklet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step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step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wordcount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"pig"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tasklet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wordcount-tasklet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step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step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"pig"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tasklet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"pig-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tasklet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step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"parallel"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hdfs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flow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step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mrStep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tasklet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mr-tasklet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step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flow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flow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step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"hive"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tasklet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"hive-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tasklet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step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flow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b="1" dirty="0" smtClean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step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hdfs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tasklet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hdfs-tasklet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step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job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b="1" dirty="0">
              <a:solidFill>
                <a:srgbClr val="333333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4" y="690561"/>
            <a:ext cx="46577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01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Batch Configuration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3366" y="2203330"/>
            <a:ext cx="7671135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script-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tasklet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“import-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tasklet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location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"clean-up-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wordcount.groovy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script-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tasklet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b="1" dirty="0">
              <a:solidFill>
                <a:srgbClr val="3333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b="1" dirty="0" smtClean="0">
              <a:solidFill>
                <a:srgbClr val="008080"/>
              </a:solidFill>
              <a:highlight>
                <a:srgbClr val="E8F2FE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tasklet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wordcount-tasklet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job-ref</a:t>
            </a:r>
            <a:r>
              <a:rPr lang="en-US" sz="12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wordcount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-job"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job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b="1" i="1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wordcount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-job"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scope</a:t>
            </a:r>
            <a:r>
              <a:rPr lang="en-US" sz="1200" b="1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“prototype"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input-path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"${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input.path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}" </a:t>
            </a:r>
          </a:p>
          <a:p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output-path</a:t>
            </a:r>
            <a:r>
              <a:rPr lang="en-US" sz="1200" b="1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"#{@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pathUtils.getTimeBasedPathFromRoot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()}" </a:t>
            </a:r>
          </a:p>
          <a:p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mapper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org.apache.hadoop.examples.WordCount.TokenizerMapper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reducer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org.apache.hadoop.examples.WordCount.IntSumReducer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US" sz="1200" b="1" dirty="0" smtClean="0">
              <a:solidFill>
                <a:srgbClr val="00808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b="1" dirty="0">
              <a:solidFill>
                <a:srgbClr val="00808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pig-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tasklet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"pig-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tasklet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location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"org/company/pig/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handsome.pig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pig-</a:t>
            </a:r>
            <a:r>
              <a:rPr lang="en-US" sz="12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tasklet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>
              <a:solidFill>
                <a:srgbClr val="00808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hive-</a:t>
            </a:r>
            <a:r>
              <a:rPr lang="en-US" sz="1200" b="1" dirty="0" err="1" smtClean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tasklet</a:t>
            </a:r>
            <a:r>
              <a:rPr lang="en-US" sz="1200" b="1" dirty="0" smtClean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"hive-script"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b="1" dirty="0" smtClean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sz="12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location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"org/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springframework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/data/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/hive/</a:t>
            </a:r>
            <a:r>
              <a:rPr lang="en-US" sz="12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script.q</a:t>
            </a:r>
            <a:r>
              <a:rPr lang="en-US" sz="12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smtClean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hive-</a:t>
            </a:r>
            <a:r>
              <a:rPr lang="en-US" sz="1200" b="1" dirty="0" err="1" smtClean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tasklet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b="1" dirty="0" smtClean="0">
              <a:solidFill>
                <a:srgbClr val="00808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623" y="786384"/>
            <a:ext cx="8539165" cy="1832991"/>
          </a:xfrm>
        </p:spPr>
        <p:txBody>
          <a:bodyPr/>
          <a:lstStyle/>
          <a:p>
            <a:r>
              <a:rPr lang="en-US" dirty="0" smtClean="0"/>
              <a:t>Additional XML configuration behind the graph</a:t>
            </a:r>
          </a:p>
          <a:p>
            <a:r>
              <a:rPr lang="en-US" dirty="0" smtClean="0"/>
              <a:t>Reuse previous </a:t>
            </a:r>
            <a:r>
              <a:rPr lang="en-US" dirty="0" err="1" smtClean="0"/>
              <a:t>Hadoop</a:t>
            </a:r>
            <a:r>
              <a:rPr lang="en-US" dirty="0" smtClean="0"/>
              <a:t> job definitions</a:t>
            </a:r>
          </a:p>
          <a:p>
            <a:pPr lvl="1"/>
            <a:r>
              <a:rPr lang="en-US" dirty="0" smtClean="0"/>
              <a:t>Start small, grow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313366" y="2795154"/>
            <a:ext cx="5713361" cy="561110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6220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At milestone 1 – welcome feedback</a:t>
            </a:r>
          </a:p>
          <a:p>
            <a:r>
              <a:rPr lang="en-US" dirty="0" smtClean="0"/>
              <a:t>Project </a:t>
            </a:r>
            <a:r>
              <a:rPr lang="en-US" dirty="0"/>
              <a:t>Page: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www.springsource.org/spring-data/hadoop</a:t>
            </a:r>
            <a:endParaRPr lang="en-US" dirty="0" smtClean="0"/>
          </a:p>
          <a:p>
            <a:r>
              <a:rPr lang="en-US" dirty="0"/>
              <a:t>Source Code: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github.com/SpringSource/spring-hadoop</a:t>
            </a:r>
            <a:endParaRPr lang="en-US" dirty="0" smtClean="0"/>
          </a:p>
          <a:p>
            <a:r>
              <a:rPr lang="en-US" dirty="0"/>
              <a:t>Forum: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forum.springsource.org/forumdisplay.php?27-Data</a:t>
            </a:r>
            <a:endParaRPr lang="en-US" dirty="0" smtClean="0"/>
          </a:p>
          <a:p>
            <a:r>
              <a:rPr lang="en-US" dirty="0"/>
              <a:t>Issue Tracker: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jira.springsource.org/browse/SHDP</a:t>
            </a:r>
            <a:endParaRPr lang="en-US" dirty="0" smtClean="0"/>
          </a:p>
          <a:p>
            <a:r>
              <a:rPr lang="en-US" dirty="0" smtClean="0"/>
              <a:t>Blog: </a:t>
            </a:r>
            <a:r>
              <a:rPr lang="en-US" u="sng" dirty="0">
                <a:hlinkClick r:id="rId6"/>
              </a:rPr>
              <a:t>http://blog.springsource.org/2012/02/29/introducing-spring-hadoop/</a:t>
            </a:r>
            <a:endParaRPr lang="en-US" dirty="0" smtClean="0"/>
          </a:p>
          <a:p>
            <a:r>
              <a:rPr lang="en-US" dirty="0" smtClean="0"/>
              <a:t>Books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4369" y="3749384"/>
            <a:ext cx="8689225" cy="1622716"/>
            <a:chOff x="340476" y="2533651"/>
            <a:chExt cx="8689225" cy="162271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2268" y="2533652"/>
              <a:ext cx="1294719" cy="1622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6987" y="2533652"/>
              <a:ext cx="1622714" cy="1622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6268" y="2533652"/>
              <a:ext cx="1622714" cy="1622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687" y="2533652"/>
              <a:ext cx="1319280" cy="1622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76" y="2533652"/>
              <a:ext cx="1226231" cy="1622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983" y="2533651"/>
              <a:ext cx="1293858" cy="1622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9653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Ecosystem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b="0" dirty="0" smtClean="0"/>
          </a:p>
          <a:p>
            <a:pPr lvl="1"/>
            <a:r>
              <a:rPr lang="en-US" dirty="0"/>
              <a:t>Widely deployed Apache 2.0 open source application framework</a:t>
            </a:r>
          </a:p>
          <a:p>
            <a:pPr lvl="2"/>
            <a:r>
              <a:rPr lang="en-US" dirty="0"/>
              <a:t>“More than two thirds of Java developers are either using Spring today or plan to do so within the next 2 years.“ – Evans Data Corp (2012)</a:t>
            </a:r>
          </a:p>
          <a:p>
            <a:pPr lvl="1"/>
            <a:r>
              <a:rPr lang="en-US" dirty="0" smtClean="0"/>
              <a:t>Project started in 2003</a:t>
            </a:r>
          </a:p>
          <a:p>
            <a:pPr lvl="1"/>
            <a:r>
              <a:rPr lang="en-US" dirty="0" smtClean="0"/>
              <a:t>Features</a:t>
            </a:r>
            <a:r>
              <a:rPr lang="en-US" dirty="0"/>
              <a:t>: Web MVC, REST, Transactions, JDBC/ORM</a:t>
            </a:r>
            <a:r>
              <a:rPr lang="en-US" dirty="0" smtClean="0"/>
              <a:t>, </a:t>
            </a:r>
            <a:r>
              <a:rPr lang="en-US" dirty="0"/>
              <a:t>Messaging, JMX</a:t>
            </a:r>
          </a:p>
          <a:p>
            <a:pPr lvl="1"/>
            <a:r>
              <a:rPr lang="en-US" dirty="0" smtClean="0"/>
              <a:t>Consistent programming and configuration model</a:t>
            </a:r>
          </a:p>
          <a:p>
            <a:pPr lvl="1"/>
            <a:r>
              <a:rPr lang="en-US" dirty="0" smtClean="0"/>
              <a:t>Core Values – “simple but powerful’</a:t>
            </a:r>
          </a:p>
          <a:p>
            <a:pPr lvl="2"/>
            <a:r>
              <a:rPr lang="en-US" dirty="0" smtClean="0"/>
              <a:t>Provide a POJO programming model</a:t>
            </a:r>
          </a:p>
          <a:p>
            <a:pPr lvl="2"/>
            <a:r>
              <a:rPr lang="en-US" dirty="0" smtClean="0"/>
              <a:t>Allow developers to focus on business logic, not infrastructure concerns</a:t>
            </a:r>
          </a:p>
          <a:p>
            <a:pPr lvl="2"/>
            <a:r>
              <a:rPr lang="en-US" dirty="0" smtClean="0"/>
              <a:t>Enable testability</a:t>
            </a:r>
          </a:p>
          <a:p>
            <a:r>
              <a:rPr lang="en-US" dirty="0" smtClean="0"/>
              <a:t>Family of projects</a:t>
            </a:r>
          </a:p>
          <a:p>
            <a:pPr lvl="1"/>
            <a:r>
              <a:rPr lang="en-US" dirty="0" smtClean="0"/>
              <a:t>Spring Security</a:t>
            </a:r>
          </a:p>
          <a:p>
            <a:pPr lvl="1"/>
            <a:r>
              <a:rPr lang="en-US" dirty="0" smtClean="0"/>
              <a:t>Spring Data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0550" y="5054890"/>
            <a:ext cx="4114800" cy="1491384"/>
          </a:xfrm>
          <a:prstGeom prst="rect">
            <a:avLst/>
          </a:prstGeom>
        </p:spPr>
        <p:txBody>
          <a:bodyPr/>
          <a:lstStyle>
            <a:lvl1pPr marL="233363" indent="-233363" algn="l" rtl="0"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387C2C"/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1pPr>
            <a:lvl2pPr marL="400050" indent="-171450" algn="l" rtl="0" fontAlgn="base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2pPr>
            <a:lvl3pPr marL="62865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3pPr>
            <a:lvl4pPr marL="91440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4pPr>
            <a:lvl5pPr marL="1200150" indent="-171450" algn="l" rtl="0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ＭＳ Ｐゴシック"/>
              </a:defRPr>
            </a:lvl5pPr>
            <a:lvl6pPr marL="16002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sz="1800" dirty="0"/>
              <a:t>Spring Integration</a:t>
            </a:r>
          </a:p>
          <a:p>
            <a:pPr lvl="1"/>
            <a:r>
              <a:rPr lang="en-US" sz="1800" dirty="0" smtClean="0"/>
              <a:t>Spring Batch</a:t>
            </a:r>
          </a:p>
          <a:p>
            <a:pPr lvl="1"/>
            <a:r>
              <a:rPr lang="en-US" sz="1800" dirty="0" smtClean="0"/>
              <a:t>Spring </a:t>
            </a:r>
            <a:r>
              <a:rPr lang="en-US" sz="1800" dirty="0" err="1" smtClean="0"/>
              <a:t>Hadoop</a:t>
            </a:r>
            <a:r>
              <a:rPr lang="en-US" sz="1800" dirty="0" smtClean="0"/>
              <a:t> (NEW!)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7165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of Spring Projects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617838" y="4905632"/>
            <a:ext cx="3917092" cy="10997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Spring Framework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>
              <a:solidFill>
                <a:schemeClr val="tx2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2"/>
                </a:solidFill>
              </a:rPr>
              <a:t>Web, Messaging Applications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617838" y="3661719"/>
            <a:ext cx="3917092" cy="10997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Spring Data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dirty="0" err="1" smtClean="0">
                <a:solidFill>
                  <a:schemeClr val="tx2"/>
                </a:solidFill>
              </a:rPr>
              <a:t>Redis</a:t>
            </a:r>
            <a:r>
              <a:rPr lang="en-US" sz="1400" dirty="0" smtClean="0">
                <a:solidFill>
                  <a:schemeClr val="tx2"/>
                </a:solidFill>
              </a:rPr>
              <a:t>, </a:t>
            </a:r>
            <a:r>
              <a:rPr lang="en-US" sz="1400" dirty="0" err="1" smtClean="0">
                <a:solidFill>
                  <a:schemeClr val="tx2"/>
                </a:solidFill>
              </a:rPr>
              <a:t>MongoDB</a:t>
            </a:r>
            <a:r>
              <a:rPr lang="en-US" sz="1400" dirty="0" smtClean="0">
                <a:solidFill>
                  <a:schemeClr val="tx2"/>
                </a:solidFill>
              </a:rPr>
              <a:t>, Neo4j, </a:t>
            </a:r>
            <a:r>
              <a:rPr lang="en-US" sz="1400" dirty="0" err="1" smtClean="0">
                <a:solidFill>
                  <a:schemeClr val="tx2"/>
                </a:solidFill>
              </a:rPr>
              <a:t>Gemfire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17838" y="2380735"/>
            <a:ext cx="3917092" cy="10997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Spring Integration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2"/>
                </a:solidFill>
              </a:rPr>
              <a:t>Event-driven applications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17838" y="1186248"/>
            <a:ext cx="3917092" cy="10997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Spring Batch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2"/>
                </a:solidFill>
              </a:rPr>
              <a:t>On and Off </a:t>
            </a:r>
            <a:r>
              <a:rPr lang="en-US" sz="1400" dirty="0" err="1" smtClean="0">
                <a:solidFill>
                  <a:schemeClr val="tx2"/>
                </a:solidFill>
              </a:rPr>
              <a:t>Hadoop</a:t>
            </a:r>
            <a:r>
              <a:rPr lang="en-US" sz="1400" dirty="0" smtClean="0">
                <a:solidFill>
                  <a:schemeClr val="tx2"/>
                </a:solidFill>
              </a:rPr>
              <a:t> workflows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276335" y="1186248"/>
            <a:ext cx="1977081" cy="48191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Spring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tx2"/>
                </a:solidFill>
              </a:rPr>
              <a:t>Hadoop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>
              <a:solidFill>
                <a:schemeClr val="tx2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Simplify </a:t>
            </a:r>
            <a:r>
              <a:rPr lang="en-US" sz="1400" dirty="0" err="1" smtClean="0">
                <a:solidFill>
                  <a:schemeClr val="tx2"/>
                </a:solidFill>
              </a:rPr>
              <a:t>Hadoop</a:t>
            </a:r>
            <a:endParaRPr lang="en-US" sz="1400" dirty="0" smtClean="0">
              <a:solidFill>
                <a:schemeClr val="tx2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 programming</a:t>
            </a:r>
            <a:endParaRPr lang="en-US" sz="1400" dirty="0">
              <a:solidFill>
                <a:schemeClr val="tx2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 bwMode="auto">
          <a:xfrm>
            <a:off x="4534930" y="2930611"/>
            <a:ext cx="741405" cy="0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3"/>
          </p:cNvCxnSpPr>
          <p:nvPr/>
        </p:nvCxnSpPr>
        <p:spPr bwMode="auto">
          <a:xfrm>
            <a:off x="4534930" y="1736124"/>
            <a:ext cx="741405" cy="0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>
            <a:stCxn id="4" idx="3"/>
          </p:cNvCxnSpPr>
          <p:nvPr/>
        </p:nvCxnSpPr>
        <p:spPr bwMode="auto">
          <a:xfrm>
            <a:off x="4534930" y="4211595"/>
            <a:ext cx="741405" cy="0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7" name="Straight Arrow Connector 16"/>
          <p:cNvCxnSpPr>
            <a:stCxn id="3" idx="3"/>
          </p:cNvCxnSpPr>
          <p:nvPr/>
        </p:nvCxnSpPr>
        <p:spPr bwMode="auto">
          <a:xfrm>
            <a:off x="4534930" y="5455508"/>
            <a:ext cx="741405" cy="0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59746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Simplify creating </a:t>
            </a:r>
            <a:r>
              <a:rPr lang="en-US" dirty="0" err="1" smtClean="0"/>
              <a:t>Hadoop</a:t>
            </a:r>
            <a:r>
              <a:rPr lang="en-US" dirty="0" smtClean="0"/>
              <a:t> applications</a:t>
            </a:r>
          </a:p>
          <a:p>
            <a:pPr lvl="1"/>
            <a:r>
              <a:rPr lang="en-US" dirty="0" smtClean="0"/>
              <a:t>Provides structure through a declarative configuration model</a:t>
            </a:r>
          </a:p>
          <a:p>
            <a:pPr lvl="1"/>
            <a:r>
              <a:rPr lang="en-US" dirty="0" smtClean="0"/>
              <a:t>Parameterization based on through placeholders and an expression language</a:t>
            </a:r>
          </a:p>
          <a:p>
            <a:pPr lvl="1"/>
            <a:r>
              <a:rPr lang="en-US" dirty="0" smtClean="0"/>
              <a:t>Support for environment profiles</a:t>
            </a:r>
          </a:p>
          <a:p>
            <a:r>
              <a:rPr lang="en-US" dirty="0" smtClean="0"/>
              <a:t>Start small and grow</a:t>
            </a:r>
          </a:p>
          <a:p>
            <a:r>
              <a:rPr lang="en-US" dirty="0" smtClean="0"/>
              <a:t>Features – Milestone 1</a:t>
            </a:r>
          </a:p>
          <a:p>
            <a:pPr lvl="1"/>
            <a:r>
              <a:rPr lang="en-US" dirty="0" smtClean="0"/>
              <a:t>Create, configure and execute all type of </a:t>
            </a:r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jobs</a:t>
            </a:r>
          </a:p>
          <a:p>
            <a:pPr lvl="2"/>
            <a:r>
              <a:rPr lang="en-US" dirty="0" smtClean="0"/>
              <a:t>MR, Streaming, Hive, Pig, Cascading</a:t>
            </a:r>
          </a:p>
          <a:p>
            <a:pPr lvl="1"/>
            <a:r>
              <a:rPr lang="en-US" dirty="0" smtClean="0"/>
              <a:t>Client side </a:t>
            </a:r>
            <a:r>
              <a:rPr lang="en-US" dirty="0" err="1" smtClean="0"/>
              <a:t>Hadoop</a:t>
            </a:r>
            <a:r>
              <a:rPr lang="en-US" dirty="0" smtClean="0"/>
              <a:t> configuration and </a:t>
            </a:r>
            <a:r>
              <a:rPr lang="en-US" dirty="0" err="1" smtClean="0"/>
              <a:t>templating</a:t>
            </a:r>
            <a:endParaRPr lang="en-US" dirty="0" smtClean="0"/>
          </a:p>
          <a:p>
            <a:pPr lvl="1"/>
            <a:r>
              <a:rPr lang="en-US" dirty="0" smtClean="0"/>
              <a:t>Easy HDFS, </a:t>
            </a:r>
            <a:r>
              <a:rPr lang="en-US" dirty="0" err="1" smtClean="0"/>
              <a:t>FsShell</a:t>
            </a:r>
            <a:r>
              <a:rPr lang="en-US" dirty="0" smtClean="0"/>
              <a:t>, </a:t>
            </a:r>
            <a:r>
              <a:rPr lang="en-US" dirty="0" err="1" smtClean="0"/>
              <a:t>DistCp</a:t>
            </a:r>
            <a:r>
              <a:rPr lang="en-US" dirty="0" smtClean="0"/>
              <a:t> operations though JVM scripting</a:t>
            </a:r>
          </a:p>
          <a:p>
            <a:pPr lvl="1"/>
            <a:r>
              <a:rPr lang="en-US" dirty="0"/>
              <a:t>Use Spring Integration to create event-driven applications around </a:t>
            </a:r>
            <a:r>
              <a:rPr lang="en-US" dirty="0" err="1"/>
              <a:t>Hadoop</a:t>
            </a:r>
            <a:endParaRPr lang="en-US" dirty="0"/>
          </a:p>
          <a:p>
            <a:pPr lvl="1"/>
            <a:r>
              <a:rPr lang="en-US" dirty="0" smtClean="0"/>
              <a:t>Spring Batch integration</a:t>
            </a:r>
          </a:p>
          <a:p>
            <a:pPr lvl="2"/>
            <a:r>
              <a:rPr lang="en-US" dirty="0" err="1" smtClean="0"/>
              <a:t>Hadoop</a:t>
            </a:r>
            <a:r>
              <a:rPr lang="en-US" dirty="0" smtClean="0"/>
              <a:t> jobs and HDFS operations can be part of workflow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96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and invoking </a:t>
            </a:r>
            <a:r>
              <a:rPr lang="en-US" dirty="0" err="1" smtClean="0"/>
              <a:t>Hadoop</a:t>
            </a:r>
            <a:r>
              <a:rPr lang="en-US" dirty="0" smtClean="0"/>
              <a:t> in your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33363" lvl="1" indent="-233363" algn="ctr">
              <a:lnSpc>
                <a:spcPct val="100000"/>
              </a:lnSpc>
              <a:spcBef>
                <a:spcPts val="0"/>
              </a:spcBef>
              <a:buSzPct val="115000"/>
              <a:buNone/>
            </a:pPr>
            <a:r>
              <a:rPr lang="en-US" dirty="0"/>
              <a:t>Simplifying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smtClean="0"/>
              <a:t>Programming</a:t>
            </a:r>
            <a:endParaRPr lang="en-US" dirty="0"/>
          </a:p>
          <a:p>
            <a:pPr marL="233363" lvl="1" indent="-233363" algn="ctr">
              <a:lnSpc>
                <a:spcPct val="100000"/>
              </a:lnSpc>
              <a:spcBef>
                <a:spcPts val="0"/>
              </a:spcBef>
              <a:buSzPct val="115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77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– Use from command 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50" y="1522540"/>
            <a:ext cx="8743950" cy="3108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context:property-placeholder</a:t>
            </a:r>
            <a:r>
              <a:rPr lang="en-US" sz="14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location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i="1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14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-${</a:t>
            </a:r>
            <a:r>
              <a:rPr lang="en-US" sz="1400" b="1" i="1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}.properties</a:t>
            </a:r>
            <a:r>
              <a:rPr lang="en-US" sz="14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i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hdp:configuration</a:t>
            </a:r>
            <a:r>
              <a:rPr lang="en-US" sz="14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fs.default.name=${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hd.fs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hdp:configuration</a:t>
            </a:r>
            <a:r>
              <a:rPr lang="en-US" sz="14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hdp:job</a:t>
            </a:r>
            <a:r>
              <a:rPr lang="en-US" sz="14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"word-count-job" </a:t>
            </a:r>
          </a:p>
          <a:p>
            <a:r>
              <a:rPr lang="en-US" sz="14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input-path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“${</a:t>
            </a:r>
            <a:r>
              <a:rPr lang="en-US" sz="1400" b="1" i="1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input.path</a:t>
            </a:r>
            <a:r>
              <a:rPr lang="en-US" sz="14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}" </a:t>
            </a:r>
            <a:endParaRPr lang="en-US" sz="1400" b="1" i="1" dirty="0" smtClean="0">
              <a:solidFill>
                <a:srgbClr val="2A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i="1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output-path</a:t>
            </a:r>
            <a:r>
              <a:rPr lang="en-US" sz="1400" b="1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"${</a:t>
            </a:r>
            <a:r>
              <a:rPr lang="en-US" sz="1400" b="1" i="1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output.path</a:t>
            </a:r>
            <a:r>
              <a:rPr lang="en-US" sz="14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}" </a:t>
            </a:r>
          </a:p>
          <a:p>
            <a:r>
              <a:rPr lang="en-US" sz="1400" b="1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         mapper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org.apache.hadoop.examples.WordCount.TokenizerMapper</a:t>
            </a:r>
            <a:r>
              <a:rPr lang="en-US" sz="14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400" b="1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         reducer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org.apache.hadoop.examples.WordCount.IntSumReducer</a:t>
            </a:r>
            <a:r>
              <a:rPr lang="en-US" sz="14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i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en-US" sz="1400" b="1" i="1" dirty="0">
              <a:solidFill>
                <a:srgbClr val="00808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bean </a:t>
            </a:r>
            <a:r>
              <a:rPr lang="en-US" sz="14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4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"runner" </a:t>
            </a:r>
            <a:r>
              <a:rPr lang="en-US" sz="1400" b="1" i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i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i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org.springframework.data.hadoop.mapreduce.JobRunner</a:t>
            </a:r>
            <a:r>
              <a:rPr lang="en-US" sz="14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400" b="1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p:jobs-ref</a:t>
            </a:r>
            <a:r>
              <a:rPr lang="en-US" sz="1400" b="1" dirty="0">
                <a:solidFill>
                  <a:srgbClr val="3A3935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i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word-count-job"</a:t>
            </a:r>
            <a:r>
              <a:rPr lang="en-US" sz="1400" b="1" i="1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4944709"/>
            <a:ext cx="874395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input.path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/user/</a:t>
            </a:r>
            <a:r>
              <a:rPr lang="en-US" sz="1600" u="sng" dirty="0" err="1">
                <a:solidFill>
                  <a:srgbClr val="2A00FF"/>
                </a:solidFill>
                <a:latin typeface="Consolas"/>
              </a:rPr>
              <a:t>gutenberg</a:t>
            </a:r>
            <a:r>
              <a:rPr lang="en-US" sz="1600" u="sng" dirty="0">
                <a:solidFill>
                  <a:srgbClr val="2A00FF"/>
                </a:solidFill>
                <a:latin typeface="Consolas"/>
              </a:rPr>
              <a:t>/input/word/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output.path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/user/</a:t>
            </a:r>
            <a:r>
              <a:rPr lang="en-US" sz="1600" u="sng" dirty="0" err="1">
                <a:solidFill>
                  <a:srgbClr val="2A00FF"/>
                </a:solidFill>
                <a:latin typeface="Consolas"/>
              </a:rPr>
              <a:t>gutenberg</a:t>
            </a:r>
            <a:r>
              <a:rPr lang="en-US" sz="1600" u="sng" dirty="0">
                <a:solidFill>
                  <a:srgbClr val="2A00FF"/>
                </a:solidFill>
                <a:latin typeface="Consolas"/>
              </a:rPr>
              <a:t>/output/word/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hd.fs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u="sng" dirty="0">
                <a:solidFill>
                  <a:srgbClr val="2A00FF"/>
                </a:solidFill>
                <a:latin typeface="Consolas"/>
              </a:rPr>
              <a:t>hdfs://localhost:9000</a:t>
            </a:r>
            <a:endParaRPr lang="en-US" sz="1600" b="1" dirty="0" smtClean="0">
              <a:solidFill>
                <a:schemeClr val="tx2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50" y="5865760"/>
            <a:ext cx="8743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java </a:t>
            </a:r>
            <a:r>
              <a:rPr lang="en-US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Denv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=dev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–jar SpringLauncher.jar applicationContext.xml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50" y="1245936"/>
            <a:ext cx="2230098" cy="276999"/>
          </a:xfrm>
          <a:prstGeom prst="rect">
            <a:avLst/>
          </a:prstGeom>
          <a:solidFill>
            <a:schemeClr val="bg1"/>
          </a:solidFill>
          <a:ln w="254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solidFill>
                  <a:srgbClr val="333333"/>
                </a:solidFill>
                <a:latin typeface="Courier New" pitchFamily="49" charset="0"/>
                <a:ea typeface="+mn-ea"/>
                <a:cs typeface="Courier New" pitchFamily="49" charset="0"/>
              </a:rPr>
              <a:t>applicationContext.xml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50" y="4711673"/>
            <a:ext cx="2137124" cy="276999"/>
          </a:xfrm>
          <a:prstGeom prst="rect">
            <a:avLst/>
          </a:prstGeom>
          <a:solidFill>
            <a:schemeClr val="bg1"/>
          </a:solidFill>
          <a:ln w="254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err="1">
                <a:solidFill>
                  <a:srgbClr val="333333"/>
                </a:solidFill>
                <a:latin typeface="Courier New" pitchFamily="49" charset="0"/>
                <a:ea typeface="+mn-ea"/>
                <a:cs typeface="Courier New" pitchFamily="49" charset="0"/>
              </a:rPr>
              <a:t>h</a:t>
            </a:r>
            <a:r>
              <a:rPr lang="en-US" sz="1200" b="1" dirty="0" err="1" smtClean="0">
                <a:solidFill>
                  <a:srgbClr val="333333"/>
                </a:solidFill>
                <a:latin typeface="Courier New" pitchFamily="49" charset="0"/>
                <a:ea typeface="+mn-ea"/>
                <a:cs typeface="Courier New" pitchFamily="49" charset="0"/>
              </a:rPr>
              <a:t>adoop-dev.properties</a:t>
            </a:r>
            <a:endParaRPr lang="en-US" sz="1200" b="1" dirty="0" smtClean="0">
              <a:solidFill>
                <a:srgbClr val="333333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623" y="786384"/>
            <a:ext cx="8539165" cy="377398"/>
          </a:xfrm>
        </p:spPr>
        <p:txBody>
          <a:bodyPr/>
          <a:lstStyle/>
          <a:p>
            <a:r>
              <a:rPr lang="en-US" dirty="0" smtClean="0"/>
              <a:t>Running a parameterized job from the command line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4312226" y="1460194"/>
            <a:ext cx="3241964" cy="430951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87937" y="5842635"/>
            <a:ext cx="1314935" cy="430951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933955" y="2108835"/>
            <a:ext cx="1314935" cy="430951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6892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– Use in an 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50" y="1623734"/>
            <a:ext cx="8378190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WordService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{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endParaRPr lang="en-US" sz="1800" dirty="0" smtClean="0">
              <a:latin typeface="Consolas"/>
            </a:endParaRPr>
          </a:p>
          <a:p>
            <a:r>
              <a:rPr lang="en-US" sz="1800" dirty="0" smtClean="0">
                <a:latin typeface="Consolas"/>
              </a:rPr>
              <a:t>  </a:t>
            </a:r>
            <a:r>
              <a:rPr lang="en-US" sz="1800" dirty="0" smtClean="0">
                <a:solidFill>
                  <a:srgbClr val="646464"/>
                </a:solidFill>
                <a:latin typeface="Consolas"/>
              </a:rPr>
              <a:t>@Inject</a:t>
            </a:r>
            <a:endParaRPr lang="en-US" sz="1800" dirty="0">
              <a:latin typeface="Consolas"/>
            </a:endParaRPr>
          </a:p>
          <a:p>
            <a:r>
              <a:rPr lang="en-US" sz="1800" dirty="0" smtClean="0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Job </a:t>
            </a:r>
            <a:r>
              <a:rPr lang="en-US" sz="1800" dirty="0" err="1" smtClean="0">
                <a:solidFill>
                  <a:srgbClr val="0000C0"/>
                </a:solidFill>
                <a:latin typeface="Consolas"/>
              </a:rPr>
              <a:t>mapReduceJob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;  </a:t>
            </a:r>
            <a:endParaRPr lang="en-US" sz="1800" dirty="0">
              <a:latin typeface="Consolas"/>
            </a:endParaRPr>
          </a:p>
          <a:p>
            <a:endParaRPr lang="en-US" sz="1800" dirty="0">
              <a:latin typeface="Consolas"/>
            </a:endParaRPr>
          </a:p>
          <a:p>
            <a:r>
              <a:rPr lang="en-US" sz="1800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processWords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() {    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dirty="0" err="1" smtClean="0">
                <a:solidFill>
                  <a:srgbClr val="0000C0"/>
                </a:solidFill>
                <a:latin typeface="Consolas"/>
              </a:rPr>
              <a:t>mapReduceJob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.submit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sz="1800" dirty="0" smtClean="0"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endParaRPr lang="en-US" sz="1800" dirty="0">
              <a:solidFill>
                <a:srgbClr val="3333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623" y="786384"/>
            <a:ext cx="8539165" cy="377398"/>
          </a:xfrm>
        </p:spPr>
        <p:txBody>
          <a:bodyPr/>
          <a:lstStyle/>
          <a:p>
            <a:r>
              <a:rPr lang="en-US" dirty="0" smtClean="0"/>
              <a:t>Use Dependency Injection to obtain reference to </a:t>
            </a:r>
            <a:r>
              <a:rPr lang="en-US" dirty="0" err="1" smtClean="0"/>
              <a:t>Hadoop</a:t>
            </a:r>
            <a:r>
              <a:rPr lang="en-US" dirty="0" smtClean="0"/>
              <a:t> Job</a:t>
            </a:r>
          </a:p>
          <a:p>
            <a:pPr lvl="1"/>
            <a:r>
              <a:rPr lang="en-US" dirty="0" smtClean="0"/>
              <a:t>Perform additional runtime configuration and submit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9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Source Confidential">
  <a:themeElements>
    <a:clrScheme name="SpringSource">
      <a:dk1>
        <a:srgbClr val="4D4D4D"/>
      </a:dk1>
      <a:lt1>
        <a:srgbClr val="FFFFFF"/>
      </a:lt1>
      <a:dk2>
        <a:srgbClr val="262626"/>
      </a:dk2>
      <a:lt2>
        <a:srgbClr val="FFFFFF"/>
      </a:lt2>
      <a:accent1>
        <a:srgbClr val="387C2C"/>
      </a:accent1>
      <a:accent2>
        <a:srgbClr val="6DB33F"/>
      </a:accent2>
      <a:accent3>
        <a:srgbClr val="C2CD23"/>
      </a:accent3>
      <a:accent4>
        <a:srgbClr val="908F93"/>
      </a:accent4>
      <a:accent5>
        <a:srgbClr val="EDE7DE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pringSource Non-Confidential">
  <a:themeElements>
    <a:clrScheme name="SpringSource Colors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266920"/>
      </a:accent1>
      <a:accent2>
        <a:srgbClr val="B8C315"/>
      </a:accent2>
      <a:accent3>
        <a:srgbClr val="58A52F"/>
      </a:accent3>
      <a:accent4>
        <a:srgbClr val="908F93"/>
      </a:accent4>
      <a:accent5>
        <a:srgbClr val="C1C1C1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S_ppt2007">
  <a:themeElements>
    <a:clrScheme name="SpringSource">
      <a:dk1>
        <a:srgbClr val="4D4D4D"/>
      </a:dk1>
      <a:lt1>
        <a:srgbClr val="FFFFFF"/>
      </a:lt1>
      <a:dk2>
        <a:srgbClr val="262626"/>
      </a:dk2>
      <a:lt2>
        <a:srgbClr val="FFFFFF"/>
      </a:lt2>
      <a:accent1>
        <a:srgbClr val="387C2C"/>
      </a:accent1>
      <a:accent2>
        <a:srgbClr val="6DB33F"/>
      </a:accent2>
      <a:accent3>
        <a:srgbClr val="C2CD23"/>
      </a:accent3>
      <a:accent4>
        <a:srgbClr val="908F93"/>
      </a:accent4>
      <a:accent5>
        <a:srgbClr val="EDE7DE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VMware_template_091002</Template>
  <TotalTime>20015</TotalTime>
  <Words>2653</Words>
  <Application>Microsoft Office PowerPoint</Application>
  <PresentationFormat>On-screen Show (4:3)</PresentationFormat>
  <Paragraphs>567</Paragraphs>
  <Slides>35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SpringSource Confidential</vt:lpstr>
      <vt:lpstr>SpringSource Non-Confidential</vt:lpstr>
      <vt:lpstr>SS_ppt2007</vt:lpstr>
      <vt:lpstr>How to develop Big Data Pipelines for Hadoop</vt:lpstr>
      <vt:lpstr>About the Speaker</vt:lpstr>
      <vt:lpstr>Agenda</vt:lpstr>
      <vt:lpstr>Spring Ecosystem </vt:lpstr>
      <vt:lpstr>Relationship of Spring Projects</vt:lpstr>
      <vt:lpstr>Spring Hadoop</vt:lpstr>
      <vt:lpstr>Configuring and invoking Hadoop in your applications</vt:lpstr>
      <vt:lpstr>Hello World – Use from command line</vt:lpstr>
      <vt:lpstr>Hello World – Use in an application</vt:lpstr>
      <vt:lpstr>Hive</vt:lpstr>
      <vt:lpstr> Pig</vt:lpstr>
      <vt:lpstr>HDFS and FileSystem (FS) shell operations</vt:lpstr>
      <vt:lpstr>Hadoop DistributedCache</vt:lpstr>
      <vt:lpstr>Cascading</vt:lpstr>
      <vt:lpstr>Hello World + Scheduling</vt:lpstr>
      <vt:lpstr>Mixing Technologies</vt:lpstr>
      <vt:lpstr>Hello World + MongoDB</vt:lpstr>
      <vt:lpstr>Event-driven applications</vt:lpstr>
      <vt:lpstr>Enterprise Application Integration (EAI)</vt:lpstr>
      <vt:lpstr>Pipes and Filters Architecture</vt:lpstr>
      <vt:lpstr>Spring Integration Components</vt:lpstr>
      <vt:lpstr>Spring Integration</vt:lpstr>
      <vt:lpstr>Spring Integration – Polling Log File example</vt:lpstr>
      <vt:lpstr>Spring Integration – Configuration and Tooling</vt:lpstr>
      <vt:lpstr>Spring Integration – Streaming data from a Log File</vt:lpstr>
      <vt:lpstr>Spring Integration – Multi-node log file example</vt:lpstr>
      <vt:lpstr>Hadoop Based Workflows</vt:lpstr>
      <vt:lpstr>Spring Batch</vt:lpstr>
      <vt:lpstr>Off Hadoop Workflows</vt:lpstr>
      <vt:lpstr>Off Hadoop Workflows</vt:lpstr>
      <vt:lpstr>Off Hadoop Workflows</vt:lpstr>
      <vt:lpstr>On Hadoop Workflows</vt:lpstr>
      <vt:lpstr>Spring Batch Configuration</vt:lpstr>
      <vt:lpstr>Spring Batch Configuration</vt:lpstr>
      <vt:lpstr>Questions</vt:lpstr>
    </vt:vector>
  </TitlesOfParts>
  <Company>—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presentation</dc:title>
  <dc:creator>—</dc:creator>
  <cp:lastModifiedBy>mpollack</cp:lastModifiedBy>
  <cp:revision>550</cp:revision>
  <cp:lastPrinted>2012-02-29T23:58:11Z</cp:lastPrinted>
  <dcterms:created xsi:type="dcterms:W3CDTF">2010-04-19T18:09:08Z</dcterms:created>
  <dcterms:modified xsi:type="dcterms:W3CDTF">2012-04-09T17:55:53Z</dcterms:modified>
</cp:coreProperties>
</file>