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CE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49" autoAdjust="0"/>
    <p:restoredTop sz="86449" autoAdjust="0"/>
  </p:normalViewPr>
  <p:slideViewPr>
    <p:cSldViewPr snapToGrid="0">
      <p:cViewPr varScale="1">
        <p:scale>
          <a:sx n="94" d="100"/>
          <a:sy n="94" d="100"/>
        </p:scale>
        <p:origin x="90" y="23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D1A27A-318E-47E9-B316-7ECE14D58221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88BF2A-5F3F-4000-A597-40B244264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60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8BF2A-5F3F-4000-A597-40B24426431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29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A7F1C-9DA5-45E5-BFBB-574FF6CBD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7B39C8-D3C2-48A2-8433-2F788572DE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4631F-A992-4735-A7E3-B81D882E2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F80C-87CE-4F74-97E7-7A8F1903C60E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8F112-A6C4-42EA-A527-032DBF77A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975A4-5873-4DAF-9930-20369A7EA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FDBB-02F8-45BE-8DF1-6F08A1C8A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A30DD-AFF9-42CB-97F7-7924FFB5E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963060-8DA2-4401-A792-74EB4C4C7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7B60B-1517-4B6E-8FF2-F3E845035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F80C-87CE-4F74-97E7-7A8F1903C60E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CB3C5-A2B1-427D-BB9C-A7C37A5CA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0F3D0-0124-4908-BE8B-349F9EABF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FDBB-02F8-45BE-8DF1-6F08A1C8A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048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C610F0-37C8-4AE8-AA66-2B557A659A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63CE8D-827E-4B05-8B21-18DF7FD1B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2AE71-F900-49F5-8B4E-D9C841BEA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F80C-87CE-4F74-97E7-7A8F1903C60E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BD73C-0A78-4FED-9DC0-9F4A4A4F7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4D195-D58E-4F23-8845-E40126A86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FDBB-02F8-45BE-8DF1-6F08A1C8A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2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5C0E8-04CC-49CB-B7DA-43CE22A98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EFA85-5D40-4E13-A14E-55F67B300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A4588-4966-4E9B-A192-E060143BE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F80C-87CE-4F74-97E7-7A8F1903C60E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DCC30-4BFB-491D-A3B4-1C315A122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AD370-AE37-4525-A36A-0EA31A2FB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FDBB-02F8-45BE-8DF1-6F08A1C8A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38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22D98-C6F6-4262-B253-BC622B0F1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8F68B-EF7E-431E-BB1E-708C53F56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4086E-E876-4068-A1B4-E3F887BF0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F80C-87CE-4F74-97E7-7A8F1903C60E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92B15-D5D9-4F11-ACE7-95B59456B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1BEA7-45C3-43BE-93C2-7058DC935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FDBB-02F8-45BE-8DF1-6F08A1C8A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24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26D56-BDF0-4334-AA5C-2A23CBEE5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3CEF7-52C8-42D4-8468-BBB8A999EA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F3B76-C874-4302-926F-724964DF5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D332D-980B-4ECF-AAF2-18987522E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F80C-87CE-4F74-97E7-7A8F1903C60E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D5413D-F3CE-460E-840D-A9A7922F4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D2E85E-77D6-474C-BA59-2034BB0F5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FDBB-02F8-45BE-8DF1-6F08A1C8A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167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499EC-B8BB-49F8-A6B5-11974294D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B10C2-943D-4C88-A2E6-77432F76F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F53FA0-D4A6-47FD-BC42-BC1A4F6AF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49C2D0-B406-47AD-ADB8-37EB2A6DB7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931C5B-FBBE-44E3-B1C7-4480429F24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4B8FA2-164A-4299-96DF-3430AC5B8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F80C-87CE-4F74-97E7-7A8F1903C60E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D0EAC0-0FD6-4C32-BB18-223259E7F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8D6F2E-93EB-4F92-97E4-134924A93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FDBB-02F8-45BE-8DF1-6F08A1C8A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25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2D483-8C9B-493F-90E3-6F2A3B930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F40C56-2F08-4926-A8B6-2A785C7BE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F80C-87CE-4F74-97E7-7A8F1903C60E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50B445-D49C-4167-A14A-CDA128F5B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D9DA22-2A2B-476D-B3E5-F36580B0F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FDBB-02F8-45BE-8DF1-6F08A1C8A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21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6A1A52-6DC7-4EA9-A1DB-AF7D0BC6C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F80C-87CE-4F74-97E7-7A8F1903C60E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1C74C5-9493-4B0D-A43D-EA362E9B1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C5FE74-EEE5-4BF4-9368-F44DC3857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FDBB-02F8-45BE-8DF1-6F08A1C8A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55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BBD68-FF5F-4597-B4A3-942360E72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EDB4D-5155-4618-8974-6211A43BF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75D03E-D9D5-49FE-BE24-13B57925F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F5D6B-8F28-4380-B4C9-E49CCC9CB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F80C-87CE-4F74-97E7-7A8F1903C60E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2A5442-125C-4712-9EFF-2C6BC212C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7CF97-4C69-4A4F-A2B7-2351ADAA4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FDBB-02F8-45BE-8DF1-6F08A1C8A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732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43EFA-4CA3-4210-A40D-F118A9F1B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1DFF02-3D14-4854-BF28-D99E0E50FC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7F176-5C25-4C92-A0A5-64A3FE6F3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1B8C8-8EAB-41CC-B0B9-DB1CA8748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F80C-87CE-4F74-97E7-7A8F1903C60E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FBD33-ABC1-4EF4-B44F-6CC677C6A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844FB-B872-48BC-A0B7-F95FC7166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FDBB-02F8-45BE-8DF1-6F08A1C8A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26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D0469D-F5E1-425B-84F2-FF510C1BC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715DC-5441-467D-96D2-4938F5919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C01AC-D39F-48A9-850D-8D22425364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6F80C-87CE-4F74-97E7-7A8F1903C60E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8D110-CC17-4D2D-B40D-3F6A43A6B0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69136-3A33-419B-9F65-3EEE961EBE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9FDBB-02F8-45BE-8DF1-6F08A1C8A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048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E3E85-00EE-4B69-B030-BA6D83A8F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638"/>
            <a:ext cx="12192000" cy="548739"/>
          </a:xfr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</a:gradFill>
        </p:spPr>
        <p:txBody>
          <a:bodyPr>
            <a:normAutofit fontScale="90000"/>
          </a:bodyPr>
          <a:lstStyle/>
          <a:p>
            <a:r>
              <a:rPr lang="es-PE"/>
              <a:t>El Problema</a:t>
            </a:r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132BD16-6D35-4A28-A2A7-9007D896261E}"/>
              </a:ext>
            </a:extLst>
          </p:cNvPr>
          <p:cNvGrpSpPr/>
          <p:nvPr/>
        </p:nvGrpSpPr>
        <p:grpSpPr>
          <a:xfrm>
            <a:off x="746524" y="1419726"/>
            <a:ext cx="3692061" cy="3873952"/>
            <a:chOff x="746524" y="1419726"/>
            <a:chExt cx="3692061" cy="387395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3DAE0C3-11DC-4E69-9D84-8686A707B937}"/>
                </a:ext>
              </a:extLst>
            </p:cNvPr>
            <p:cNvSpPr/>
            <p:nvPr/>
          </p:nvSpPr>
          <p:spPr>
            <a:xfrm>
              <a:off x="746524" y="1419726"/>
              <a:ext cx="3692061" cy="3873952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s-PE" sz="2000">
                  <a:solidFill>
                    <a:schemeClr val="tx1"/>
                  </a:solidFill>
                </a:rPr>
                <a:t>Entorno</a:t>
              </a:r>
              <a:endParaRPr lang="en-US" sz="2000">
                <a:solidFill>
                  <a:schemeClr val="tx1"/>
                </a:solidFill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F4CFAF21-C40D-4315-BEBA-D0E83E782B68}"/>
                </a:ext>
              </a:extLst>
            </p:cNvPr>
            <p:cNvSpPr/>
            <p:nvPr/>
          </p:nvSpPr>
          <p:spPr>
            <a:xfrm>
              <a:off x="1558723" y="2442682"/>
              <a:ext cx="2067662" cy="1828041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s-PE">
                  <a:solidFill>
                    <a:schemeClr val="tx1"/>
                  </a:solidFill>
                </a:rPr>
                <a:t>Servicio</a:t>
              </a:r>
            </a:p>
            <a:p>
              <a:pPr algn="ctr"/>
              <a:r>
                <a:rPr lang="es-PE">
                  <a:solidFill>
                    <a:schemeClr val="tx1"/>
                  </a:solidFill>
                </a:rPr>
                <a:t>Principal</a:t>
              </a:r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EAB3CD9-231D-419F-A687-0D8DF5E3277F}"/>
              </a:ext>
            </a:extLst>
          </p:cNvPr>
          <p:cNvSpPr txBox="1"/>
          <p:nvPr/>
        </p:nvSpPr>
        <p:spPr>
          <a:xfrm>
            <a:off x="0" y="6454534"/>
            <a:ext cx="6096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050"/>
              <a:t>Application Infrastructure patterns / Cross-cutting concerns / Externalized configuration</a:t>
            </a:r>
          </a:p>
          <a:p>
            <a:r>
              <a:rPr lang="en-US" sz="1050"/>
              <a:t>https://microservices.io/patterns/externalized-configuration.html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F6EB2D-52CE-4201-938B-0A7F0FE2A0B4}"/>
              </a:ext>
            </a:extLst>
          </p:cNvPr>
          <p:cNvSpPr txBox="1"/>
          <p:nvPr/>
        </p:nvSpPr>
        <p:spPr>
          <a:xfrm>
            <a:off x="6096001" y="6548333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/>
              <a:t>https://github.com/jtoulier/api-developer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515E8C-6852-4B95-B84B-E8C781E455BE}"/>
              </a:ext>
            </a:extLst>
          </p:cNvPr>
          <p:cNvSpPr txBox="1"/>
          <p:nvPr/>
        </p:nvSpPr>
        <p:spPr>
          <a:xfrm>
            <a:off x="0" y="538916"/>
            <a:ext cx="12192000" cy="3693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PE">
                <a:solidFill>
                  <a:srgbClr val="FF0000"/>
                </a:solidFill>
              </a:rPr>
              <a:t>1) El Servicio Principal no es una isla y requiere invocar a otros Servicios Secundarios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558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7731F-5EDA-4303-81B7-37B1F0D6F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/>
              <a:t>Pull model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02BE1-94AA-4115-AD45-D422ABEFA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99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E3E85-00EE-4B69-B030-BA6D83A8F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638"/>
            <a:ext cx="12192000" cy="548739"/>
          </a:xfr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</a:gradFill>
        </p:spPr>
        <p:txBody>
          <a:bodyPr>
            <a:normAutofit fontScale="90000"/>
          </a:bodyPr>
          <a:lstStyle/>
          <a:p>
            <a:r>
              <a:rPr lang="es-PE"/>
              <a:t>El Problema</a:t>
            </a:r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132BD16-6D35-4A28-A2A7-9007D896261E}"/>
              </a:ext>
            </a:extLst>
          </p:cNvPr>
          <p:cNvGrpSpPr/>
          <p:nvPr/>
        </p:nvGrpSpPr>
        <p:grpSpPr>
          <a:xfrm>
            <a:off x="746524" y="1419726"/>
            <a:ext cx="3692061" cy="3873952"/>
            <a:chOff x="746524" y="1419726"/>
            <a:chExt cx="3692061" cy="387395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3DAE0C3-11DC-4E69-9D84-8686A707B937}"/>
                </a:ext>
              </a:extLst>
            </p:cNvPr>
            <p:cNvSpPr/>
            <p:nvPr/>
          </p:nvSpPr>
          <p:spPr>
            <a:xfrm>
              <a:off x="746524" y="1419726"/>
              <a:ext cx="3692061" cy="3873952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s-PE" sz="2000">
                  <a:solidFill>
                    <a:schemeClr val="tx1"/>
                  </a:solidFill>
                </a:rPr>
                <a:t>Entorno</a:t>
              </a:r>
              <a:endParaRPr lang="en-US" sz="2000">
                <a:solidFill>
                  <a:schemeClr val="tx1"/>
                </a:solidFill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F4CFAF21-C40D-4315-BEBA-D0E83E782B68}"/>
                </a:ext>
              </a:extLst>
            </p:cNvPr>
            <p:cNvSpPr/>
            <p:nvPr/>
          </p:nvSpPr>
          <p:spPr>
            <a:xfrm>
              <a:off x="1558723" y="2442682"/>
              <a:ext cx="2067662" cy="1828041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s-PE">
                  <a:solidFill>
                    <a:schemeClr val="tx1"/>
                  </a:solidFill>
                </a:rPr>
                <a:t>Servicio</a:t>
              </a:r>
            </a:p>
            <a:p>
              <a:pPr algn="ctr"/>
              <a:r>
                <a:rPr lang="es-PE">
                  <a:solidFill>
                    <a:schemeClr val="tx1"/>
                  </a:solidFill>
                </a:rPr>
                <a:t>Principal</a:t>
              </a: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00557FD-8C48-46BE-87D8-8ADD9B88EF7E}"/>
              </a:ext>
            </a:extLst>
          </p:cNvPr>
          <p:cNvGrpSpPr/>
          <p:nvPr/>
        </p:nvGrpSpPr>
        <p:grpSpPr>
          <a:xfrm>
            <a:off x="7753416" y="902367"/>
            <a:ext cx="2473426" cy="2373077"/>
            <a:chOff x="7753416" y="902367"/>
            <a:chExt cx="2473426" cy="2373077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F3229E5-BFFE-429D-A01E-D844152C325C}"/>
                </a:ext>
              </a:extLst>
            </p:cNvPr>
            <p:cNvSpPr/>
            <p:nvPr/>
          </p:nvSpPr>
          <p:spPr>
            <a:xfrm>
              <a:off x="7753416" y="902367"/>
              <a:ext cx="2473426" cy="2373077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s-PE" sz="2000">
                  <a:solidFill>
                    <a:schemeClr val="tx1"/>
                  </a:solidFill>
                </a:rPr>
                <a:t>Entorno</a:t>
              </a:r>
              <a:endParaRPr lang="en-US" sz="2000">
                <a:solidFill>
                  <a:schemeClr val="tx1"/>
                </a:solidFill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5C41C2F-57D4-4842-9453-7A47C9E7A6E4}"/>
                </a:ext>
              </a:extLst>
            </p:cNvPr>
            <p:cNvSpPr/>
            <p:nvPr/>
          </p:nvSpPr>
          <p:spPr>
            <a:xfrm>
              <a:off x="8240601" y="1643711"/>
              <a:ext cx="1499057" cy="890388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s-PE">
                  <a:solidFill>
                    <a:schemeClr val="tx1"/>
                  </a:solidFill>
                </a:rPr>
                <a:t>Servicio</a:t>
              </a:r>
            </a:p>
            <a:p>
              <a:pPr algn="ctr"/>
              <a:r>
                <a:rPr lang="es-PE">
                  <a:solidFill>
                    <a:schemeClr val="tx1"/>
                  </a:solidFill>
                </a:rPr>
                <a:t>Secundario</a:t>
              </a:r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225C7F-0640-4B63-B559-BDC571A6B37E}"/>
              </a:ext>
            </a:extLst>
          </p:cNvPr>
          <p:cNvCxnSpPr>
            <a:stCxn id="18" idx="3"/>
            <a:endCxn id="8" idx="1"/>
          </p:cNvCxnSpPr>
          <p:nvPr/>
        </p:nvCxnSpPr>
        <p:spPr>
          <a:xfrm flipV="1">
            <a:off x="3446153" y="2088905"/>
            <a:ext cx="4794448" cy="126773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0FC6EBE-42D9-41B6-9B2C-3E31AF2F877C}"/>
              </a:ext>
            </a:extLst>
          </p:cNvPr>
          <p:cNvCxnSpPr>
            <a:stCxn id="19" idx="3"/>
            <a:endCxn id="36" idx="1"/>
          </p:cNvCxnSpPr>
          <p:nvPr/>
        </p:nvCxnSpPr>
        <p:spPr>
          <a:xfrm>
            <a:off x="3446153" y="3822713"/>
            <a:ext cx="4794448" cy="83276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EAB3CD9-231D-419F-A687-0D8DF5E3277F}"/>
              </a:ext>
            </a:extLst>
          </p:cNvPr>
          <p:cNvSpPr txBox="1"/>
          <p:nvPr/>
        </p:nvSpPr>
        <p:spPr>
          <a:xfrm>
            <a:off x="0" y="6454534"/>
            <a:ext cx="6096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050"/>
              <a:t>Application Infrastructure patterns / Cross-cutting concerns / Externalized configuration</a:t>
            </a:r>
          </a:p>
          <a:p>
            <a:r>
              <a:rPr lang="en-US" sz="1050"/>
              <a:t>https://microservices.io/patterns/externalized-configuration.html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F6EB2D-52CE-4201-938B-0A7F0FE2A0B4}"/>
              </a:ext>
            </a:extLst>
          </p:cNvPr>
          <p:cNvSpPr txBox="1"/>
          <p:nvPr/>
        </p:nvSpPr>
        <p:spPr>
          <a:xfrm>
            <a:off x="6096001" y="6548333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/>
              <a:t>https://github.com/jtoulier/api-developer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515E8C-6852-4B95-B84B-E8C781E455BE}"/>
              </a:ext>
            </a:extLst>
          </p:cNvPr>
          <p:cNvSpPr txBox="1"/>
          <p:nvPr/>
        </p:nvSpPr>
        <p:spPr>
          <a:xfrm>
            <a:off x="0" y="530856"/>
            <a:ext cx="12192000" cy="3693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PE">
                <a:solidFill>
                  <a:srgbClr val="FF0000"/>
                </a:solidFill>
              </a:rPr>
              <a:t>2) ¿De dónde obtiene el Servicio Principal los valores para conectarse a los Servicios Secundarios?</a:t>
            </a:r>
            <a:endParaRPr lang="en-US">
              <a:solidFill>
                <a:srgbClr val="FF0000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BD5C3E2-D761-413D-AD97-F9F591C3F800}"/>
              </a:ext>
            </a:extLst>
          </p:cNvPr>
          <p:cNvGrpSpPr/>
          <p:nvPr/>
        </p:nvGrpSpPr>
        <p:grpSpPr>
          <a:xfrm>
            <a:off x="7753416" y="3468936"/>
            <a:ext cx="2473426" cy="2373077"/>
            <a:chOff x="7753416" y="902367"/>
            <a:chExt cx="2473426" cy="2373077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1603C0CD-F6DD-498C-8C6D-E43B6CE7149D}"/>
                </a:ext>
              </a:extLst>
            </p:cNvPr>
            <p:cNvSpPr/>
            <p:nvPr/>
          </p:nvSpPr>
          <p:spPr>
            <a:xfrm>
              <a:off x="7753416" y="902367"/>
              <a:ext cx="2473426" cy="2373077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s-PE" sz="2000">
                  <a:solidFill>
                    <a:schemeClr val="tx1"/>
                  </a:solidFill>
                </a:rPr>
                <a:t>Entorno</a:t>
              </a:r>
              <a:endParaRPr lang="en-US" sz="2000">
                <a:solidFill>
                  <a:schemeClr val="tx1"/>
                </a:solidFill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14DA295D-DEC5-416C-9302-66DDEACB217B}"/>
                </a:ext>
              </a:extLst>
            </p:cNvPr>
            <p:cNvSpPr/>
            <p:nvPr/>
          </p:nvSpPr>
          <p:spPr>
            <a:xfrm>
              <a:off x="8240601" y="1643711"/>
              <a:ext cx="1499057" cy="890388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s-PE">
                  <a:solidFill>
                    <a:schemeClr val="tx1"/>
                  </a:solidFill>
                </a:rPr>
                <a:t>Servicio</a:t>
              </a:r>
            </a:p>
            <a:p>
              <a:pPr algn="ctr"/>
              <a:r>
                <a:rPr lang="es-PE">
                  <a:solidFill>
                    <a:schemeClr val="tx1"/>
                  </a:solidFill>
                </a:rPr>
                <a:t>Secundario</a:t>
              </a:r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5AE29455-2B77-4E8C-881A-61748A58BE19}"/>
              </a:ext>
            </a:extLst>
          </p:cNvPr>
          <p:cNvSpPr/>
          <p:nvPr/>
        </p:nvSpPr>
        <p:spPr>
          <a:xfrm>
            <a:off x="2993208" y="3244333"/>
            <a:ext cx="452945" cy="224603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Pentagon 18">
            <a:extLst>
              <a:ext uri="{FF2B5EF4-FFF2-40B4-BE49-F238E27FC236}">
                <a16:creationId xmlns:a16="http://schemas.microsoft.com/office/drawing/2014/main" id="{E953C7CF-609C-46B7-BF81-63AA8CF50D02}"/>
              </a:ext>
            </a:extLst>
          </p:cNvPr>
          <p:cNvSpPr/>
          <p:nvPr/>
        </p:nvSpPr>
        <p:spPr>
          <a:xfrm>
            <a:off x="2993208" y="3710411"/>
            <a:ext cx="452945" cy="224603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494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E3E85-00EE-4B69-B030-BA6D83A8F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638"/>
            <a:ext cx="12192000" cy="548739"/>
          </a:xfr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</a:gradFill>
        </p:spPr>
        <p:txBody>
          <a:bodyPr>
            <a:normAutofit fontScale="90000"/>
          </a:bodyPr>
          <a:lstStyle/>
          <a:p>
            <a:r>
              <a:rPr lang="es-PE"/>
              <a:t>El Problema</a:t>
            </a:r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132BD16-6D35-4A28-A2A7-9007D896261E}"/>
              </a:ext>
            </a:extLst>
          </p:cNvPr>
          <p:cNvGrpSpPr/>
          <p:nvPr/>
        </p:nvGrpSpPr>
        <p:grpSpPr>
          <a:xfrm>
            <a:off x="746524" y="1419726"/>
            <a:ext cx="3692061" cy="3873952"/>
            <a:chOff x="746524" y="1419726"/>
            <a:chExt cx="3692061" cy="387395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3DAE0C3-11DC-4E69-9D84-8686A707B937}"/>
                </a:ext>
              </a:extLst>
            </p:cNvPr>
            <p:cNvSpPr/>
            <p:nvPr/>
          </p:nvSpPr>
          <p:spPr>
            <a:xfrm>
              <a:off x="746524" y="1419726"/>
              <a:ext cx="3692061" cy="3873952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s-PE" sz="2000">
                  <a:solidFill>
                    <a:schemeClr val="tx1"/>
                  </a:solidFill>
                </a:rPr>
                <a:t>Entorno</a:t>
              </a:r>
              <a:endParaRPr lang="en-US" sz="2000">
                <a:solidFill>
                  <a:schemeClr val="tx1"/>
                </a:solidFill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F4CFAF21-C40D-4315-BEBA-D0E83E782B68}"/>
                </a:ext>
              </a:extLst>
            </p:cNvPr>
            <p:cNvSpPr/>
            <p:nvPr/>
          </p:nvSpPr>
          <p:spPr>
            <a:xfrm>
              <a:off x="1558723" y="2442682"/>
              <a:ext cx="2067662" cy="1828041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s-PE">
                  <a:solidFill>
                    <a:schemeClr val="tx1"/>
                  </a:solidFill>
                </a:rPr>
                <a:t>Servicio</a:t>
              </a:r>
            </a:p>
            <a:p>
              <a:pPr algn="ctr"/>
              <a:r>
                <a:rPr lang="es-PE">
                  <a:solidFill>
                    <a:schemeClr val="tx1"/>
                  </a:solidFill>
                </a:rPr>
                <a:t>Principal</a:t>
              </a: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00557FD-8C48-46BE-87D8-8ADD9B88EF7E}"/>
              </a:ext>
            </a:extLst>
          </p:cNvPr>
          <p:cNvGrpSpPr/>
          <p:nvPr/>
        </p:nvGrpSpPr>
        <p:grpSpPr>
          <a:xfrm>
            <a:off x="7753416" y="902367"/>
            <a:ext cx="2473426" cy="2373077"/>
            <a:chOff x="7753416" y="902367"/>
            <a:chExt cx="2473426" cy="2373077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F3229E5-BFFE-429D-A01E-D844152C325C}"/>
                </a:ext>
              </a:extLst>
            </p:cNvPr>
            <p:cNvSpPr/>
            <p:nvPr/>
          </p:nvSpPr>
          <p:spPr>
            <a:xfrm>
              <a:off x="7753416" y="902367"/>
              <a:ext cx="2473426" cy="2373077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s-PE" sz="2000">
                  <a:solidFill>
                    <a:schemeClr val="tx1"/>
                  </a:solidFill>
                </a:rPr>
                <a:t>Entorno</a:t>
              </a:r>
              <a:endParaRPr lang="en-US" sz="2000">
                <a:solidFill>
                  <a:schemeClr val="tx1"/>
                </a:solidFill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5C41C2F-57D4-4842-9453-7A47C9E7A6E4}"/>
                </a:ext>
              </a:extLst>
            </p:cNvPr>
            <p:cNvSpPr/>
            <p:nvPr/>
          </p:nvSpPr>
          <p:spPr>
            <a:xfrm>
              <a:off x="8240601" y="1643711"/>
              <a:ext cx="1499057" cy="890388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s-PE">
                  <a:solidFill>
                    <a:schemeClr val="tx1"/>
                  </a:solidFill>
                </a:rPr>
                <a:t>Servicio</a:t>
              </a:r>
            </a:p>
            <a:p>
              <a:pPr algn="ctr"/>
              <a:r>
                <a:rPr lang="es-PE">
                  <a:solidFill>
                    <a:schemeClr val="tx1"/>
                  </a:solidFill>
                </a:rPr>
                <a:t>Secundario</a:t>
              </a:r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225C7F-0640-4B63-B559-BDC571A6B37E}"/>
              </a:ext>
            </a:extLst>
          </p:cNvPr>
          <p:cNvCxnSpPr>
            <a:stCxn id="26" idx="3"/>
            <a:endCxn id="8" idx="1"/>
          </p:cNvCxnSpPr>
          <p:nvPr/>
        </p:nvCxnSpPr>
        <p:spPr>
          <a:xfrm flipV="1">
            <a:off x="3446153" y="2088905"/>
            <a:ext cx="4794448" cy="126773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EAB3CD9-231D-419F-A687-0D8DF5E3277F}"/>
              </a:ext>
            </a:extLst>
          </p:cNvPr>
          <p:cNvSpPr txBox="1"/>
          <p:nvPr/>
        </p:nvSpPr>
        <p:spPr>
          <a:xfrm>
            <a:off x="0" y="6454534"/>
            <a:ext cx="6096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050"/>
              <a:t>Application Infrastructure patterns / Cross-cutting concerns / Externalized configuration</a:t>
            </a:r>
          </a:p>
          <a:p>
            <a:r>
              <a:rPr lang="en-US" sz="1050"/>
              <a:t>https://microservices.io/patterns/externalized-configuration.html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F6EB2D-52CE-4201-938B-0A7F0FE2A0B4}"/>
              </a:ext>
            </a:extLst>
          </p:cNvPr>
          <p:cNvSpPr txBox="1"/>
          <p:nvPr/>
        </p:nvSpPr>
        <p:spPr>
          <a:xfrm>
            <a:off x="6096001" y="6548333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/>
              <a:t>https://github.com/jtoulier/api-developer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515E8C-6852-4B95-B84B-E8C781E455BE}"/>
              </a:ext>
            </a:extLst>
          </p:cNvPr>
          <p:cNvSpPr txBox="1"/>
          <p:nvPr/>
        </p:nvSpPr>
        <p:spPr>
          <a:xfrm>
            <a:off x="0" y="570648"/>
            <a:ext cx="12192000" cy="3693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PE">
                <a:solidFill>
                  <a:srgbClr val="FF0000"/>
                </a:solidFill>
              </a:rPr>
              <a:t>3) Por ejemplo cada Servicio Secundario tiene relacionado una IP, URL, Login, Password, etc.</a:t>
            </a:r>
            <a:endParaRPr lang="en-US">
              <a:solidFill>
                <a:srgbClr val="FF0000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BD5C3E2-D761-413D-AD97-F9F591C3F800}"/>
              </a:ext>
            </a:extLst>
          </p:cNvPr>
          <p:cNvGrpSpPr/>
          <p:nvPr/>
        </p:nvGrpSpPr>
        <p:grpSpPr>
          <a:xfrm>
            <a:off x="7753416" y="3468936"/>
            <a:ext cx="2473426" cy="2373077"/>
            <a:chOff x="7753416" y="902367"/>
            <a:chExt cx="2473426" cy="2373077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1603C0CD-F6DD-498C-8C6D-E43B6CE7149D}"/>
                </a:ext>
              </a:extLst>
            </p:cNvPr>
            <p:cNvSpPr/>
            <p:nvPr/>
          </p:nvSpPr>
          <p:spPr>
            <a:xfrm>
              <a:off x="7753416" y="902367"/>
              <a:ext cx="2473426" cy="2373077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s-PE" sz="2000">
                  <a:solidFill>
                    <a:schemeClr val="tx1"/>
                  </a:solidFill>
                </a:rPr>
                <a:t>Entorno</a:t>
              </a:r>
              <a:endParaRPr lang="en-US" sz="2000">
                <a:solidFill>
                  <a:schemeClr val="tx1"/>
                </a:solidFill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14DA295D-DEC5-416C-9302-66DDEACB217B}"/>
                </a:ext>
              </a:extLst>
            </p:cNvPr>
            <p:cNvSpPr/>
            <p:nvPr/>
          </p:nvSpPr>
          <p:spPr>
            <a:xfrm>
              <a:off x="8240601" y="1643711"/>
              <a:ext cx="1499057" cy="890388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s-PE">
                  <a:solidFill>
                    <a:schemeClr val="tx1"/>
                  </a:solidFill>
                </a:rPr>
                <a:t>Servicio</a:t>
              </a:r>
            </a:p>
            <a:p>
              <a:pPr algn="ctr"/>
              <a:r>
                <a:rPr lang="es-PE">
                  <a:solidFill>
                    <a:schemeClr val="tx1"/>
                  </a:solidFill>
                </a:rPr>
                <a:t>Secundario</a:t>
              </a:r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B16C0C2B-FC5A-41C9-A9BC-35B768B811E0}"/>
              </a:ext>
            </a:extLst>
          </p:cNvPr>
          <p:cNvSpPr/>
          <p:nvPr/>
        </p:nvSpPr>
        <p:spPr>
          <a:xfrm>
            <a:off x="5933493" y="887041"/>
            <a:ext cx="1138136" cy="444100"/>
          </a:xfrm>
          <a:prstGeom prst="wedgeRoundRectCallout">
            <a:avLst>
              <a:gd name="adj1" fmla="val 105662"/>
              <a:gd name="adj2" fmla="val 103700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/>
              <a:t>IP Servidor</a:t>
            </a:r>
            <a:endParaRPr lang="en-US" sz="120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EFC0B25A-3AC6-499D-9E07-993CF8392F97}"/>
              </a:ext>
            </a:extLst>
          </p:cNvPr>
          <p:cNvSpPr/>
          <p:nvPr/>
        </p:nvSpPr>
        <p:spPr>
          <a:xfrm>
            <a:off x="5933493" y="1561949"/>
            <a:ext cx="1138136" cy="623153"/>
          </a:xfrm>
          <a:prstGeom prst="wedgeRoundRectCallout">
            <a:avLst>
              <a:gd name="adj1" fmla="val 150106"/>
              <a:gd name="adj2" fmla="val 16713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1200"/>
              <a:t>Nombre BD</a:t>
            </a:r>
          </a:p>
          <a:p>
            <a:r>
              <a:rPr lang="es-PE" sz="1200"/>
              <a:t>Login</a:t>
            </a:r>
          </a:p>
          <a:p>
            <a:r>
              <a:rPr lang="es-PE" sz="1200"/>
              <a:t>Password</a:t>
            </a:r>
            <a:endParaRPr lang="en-US" sz="120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0FC6EBE-42D9-41B6-9B2C-3E31AF2F877C}"/>
              </a:ext>
            </a:extLst>
          </p:cNvPr>
          <p:cNvCxnSpPr>
            <a:stCxn id="27" idx="3"/>
            <a:endCxn id="36" idx="1"/>
          </p:cNvCxnSpPr>
          <p:nvPr/>
        </p:nvCxnSpPr>
        <p:spPr>
          <a:xfrm>
            <a:off x="3446153" y="3822713"/>
            <a:ext cx="4794448" cy="83276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5578BC2D-F9A3-4B7F-AE74-524A1C83E496}"/>
              </a:ext>
            </a:extLst>
          </p:cNvPr>
          <p:cNvSpPr/>
          <p:nvPr/>
        </p:nvSpPr>
        <p:spPr>
          <a:xfrm>
            <a:off x="5933493" y="3246886"/>
            <a:ext cx="1138136" cy="444100"/>
          </a:xfrm>
          <a:prstGeom prst="wedgeRoundRectCallout">
            <a:avLst>
              <a:gd name="adj1" fmla="val 105662"/>
              <a:gd name="adj2" fmla="val 103700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/>
              <a:t>Queue Manager</a:t>
            </a:r>
            <a:endParaRPr lang="en-US" sz="1200"/>
          </a:p>
        </p:txBody>
      </p:sp>
      <p:sp>
        <p:nvSpPr>
          <p:cNvPr id="25" name="Speech Bubble: Rectangle with Corners Rounded 24">
            <a:extLst>
              <a:ext uri="{FF2B5EF4-FFF2-40B4-BE49-F238E27FC236}">
                <a16:creationId xmlns:a16="http://schemas.microsoft.com/office/drawing/2014/main" id="{51952AE6-3165-4CA7-A983-33528AE9A529}"/>
              </a:ext>
            </a:extLst>
          </p:cNvPr>
          <p:cNvSpPr/>
          <p:nvPr/>
        </p:nvSpPr>
        <p:spPr>
          <a:xfrm>
            <a:off x="5933493" y="4736734"/>
            <a:ext cx="1138136" cy="444100"/>
          </a:xfrm>
          <a:prstGeom prst="wedgeRoundRectCallout">
            <a:avLst>
              <a:gd name="adj1" fmla="val 148397"/>
              <a:gd name="adj2" fmla="val -32106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/>
              <a:t>Nombre de la Cola</a:t>
            </a:r>
            <a:endParaRPr lang="en-US" sz="1200"/>
          </a:p>
        </p:txBody>
      </p:sp>
      <p:sp>
        <p:nvSpPr>
          <p:cNvPr id="26" name="Arrow: Pentagon 25">
            <a:extLst>
              <a:ext uri="{FF2B5EF4-FFF2-40B4-BE49-F238E27FC236}">
                <a16:creationId xmlns:a16="http://schemas.microsoft.com/office/drawing/2014/main" id="{50EE6886-BEFE-48FC-88EA-0CB1183C525D}"/>
              </a:ext>
            </a:extLst>
          </p:cNvPr>
          <p:cNvSpPr/>
          <p:nvPr/>
        </p:nvSpPr>
        <p:spPr>
          <a:xfrm>
            <a:off x="2993208" y="3244333"/>
            <a:ext cx="452945" cy="224603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Pentagon 26">
            <a:extLst>
              <a:ext uri="{FF2B5EF4-FFF2-40B4-BE49-F238E27FC236}">
                <a16:creationId xmlns:a16="http://schemas.microsoft.com/office/drawing/2014/main" id="{F2BCA9EC-61D8-4090-82A6-FB4257A95AD0}"/>
              </a:ext>
            </a:extLst>
          </p:cNvPr>
          <p:cNvSpPr/>
          <p:nvPr/>
        </p:nvSpPr>
        <p:spPr>
          <a:xfrm>
            <a:off x="2993208" y="3710411"/>
            <a:ext cx="452945" cy="224603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80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E3E85-00EE-4B69-B030-BA6D83A8F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638"/>
            <a:ext cx="12192000" cy="548739"/>
          </a:xfr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</a:gradFill>
        </p:spPr>
        <p:txBody>
          <a:bodyPr>
            <a:normAutofit fontScale="90000"/>
          </a:bodyPr>
          <a:lstStyle/>
          <a:p>
            <a:r>
              <a:rPr lang="es-PE"/>
              <a:t>El Problema</a:t>
            </a:r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132BD16-6D35-4A28-A2A7-9007D896261E}"/>
              </a:ext>
            </a:extLst>
          </p:cNvPr>
          <p:cNvGrpSpPr/>
          <p:nvPr/>
        </p:nvGrpSpPr>
        <p:grpSpPr>
          <a:xfrm>
            <a:off x="746524" y="1419726"/>
            <a:ext cx="3692061" cy="3873952"/>
            <a:chOff x="746524" y="1419726"/>
            <a:chExt cx="3692061" cy="387395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3DAE0C3-11DC-4E69-9D84-8686A707B937}"/>
                </a:ext>
              </a:extLst>
            </p:cNvPr>
            <p:cNvSpPr/>
            <p:nvPr/>
          </p:nvSpPr>
          <p:spPr>
            <a:xfrm>
              <a:off x="746524" y="1419726"/>
              <a:ext cx="3692061" cy="3873952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s-PE" sz="2000">
                  <a:solidFill>
                    <a:schemeClr val="tx1"/>
                  </a:solidFill>
                </a:rPr>
                <a:t>Entorno</a:t>
              </a:r>
              <a:endParaRPr lang="en-US" sz="2000">
                <a:solidFill>
                  <a:schemeClr val="tx1"/>
                </a:solidFill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F4CFAF21-C40D-4315-BEBA-D0E83E782B68}"/>
                </a:ext>
              </a:extLst>
            </p:cNvPr>
            <p:cNvSpPr/>
            <p:nvPr/>
          </p:nvSpPr>
          <p:spPr>
            <a:xfrm>
              <a:off x="1558723" y="2442682"/>
              <a:ext cx="2067662" cy="1828041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s-PE">
                  <a:solidFill>
                    <a:schemeClr val="tx1"/>
                  </a:solidFill>
                </a:rPr>
                <a:t>Servicio</a:t>
              </a:r>
            </a:p>
            <a:p>
              <a:pPr algn="ctr"/>
              <a:r>
                <a:rPr lang="es-PE">
                  <a:solidFill>
                    <a:schemeClr val="tx1"/>
                  </a:solidFill>
                </a:rPr>
                <a:t>Principal</a:t>
              </a: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00557FD-8C48-46BE-87D8-8ADD9B88EF7E}"/>
              </a:ext>
            </a:extLst>
          </p:cNvPr>
          <p:cNvGrpSpPr/>
          <p:nvPr/>
        </p:nvGrpSpPr>
        <p:grpSpPr>
          <a:xfrm>
            <a:off x="7753416" y="902367"/>
            <a:ext cx="2473426" cy="2373077"/>
            <a:chOff x="7753416" y="902367"/>
            <a:chExt cx="2473426" cy="2373077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F3229E5-BFFE-429D-A01E-D844152C325C}"/>
                </a:ext>
              </a:extLst>
            </p:cNvPr>
            <p:cNvSpPr/>
            <p:nvPr/>
          </p:nvSpPr>
          <p:spPr>
            <a:xfrm>
              <a:off x="7753416" y="902367"/>
              <a:ext cx="2473426" cy="2373077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s-PE" sz="2000">
                  <a:solidFill>
                    <a:schemeClr val="tx1"/>
                  </a:solidFill>
                </a:rPr>
                <a:t>Entorno</a:t>
              </a:r>
              <a:endParaRPr lang="en-US" sz="2000">
                <a:solidFill>
                  <a:schemeClr val="tx1"/>
                </a:solidFill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5C41C2F-57D4-4842-9453-7A47C9E7A6E4}"/>
                </a:ext>
              </a:extLst>
            </p:cNvPr>
            <p:cNvSpPr/>
            <p:nvPr/>
          </p:nvSpPr>
          <p:spPr>
            <a:xfrm>
              <a:off x="8240601" y="1643711"/>
              <a:ext cx="1499057" cy="890388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s-PE">
                  <a:solidFill>
                    <a:schemeClr val="tx1"/>
                  </a:solidFill>
                </a:rPr>
                <a:t>Servicio</a:t>
              </a:r>
            </a:p>
            <a:p>
              <a:pPr algn="ctr"/>
              <a:r>
                <a:rPr lang="es-PE">
                  <a:solidFill>
                    <a:schemeClr val="tx1"/>
                  </a:solidFill>
                </a:rPr>
                <a:t>Secundario</a:t>
              </a:r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225C7F-0640-4B63-B559-BDC571A6B37E}"/>
              </a:ext>
            </a:extLst>
          </p:cNvPr>
          <p:cNvCxnSpPr>
            <a:stCxn id="9" idx="3"/>
            <a:endCxn id="8" idx="1"/>
          </p:cNvCxnSpPr>
          <p:nvPr/>
        </p:nvCxnSpPr>
        <p:spPr>
          <a:xfrm flipV="1">
            <a:off x="3446153" y="2088905"/>
            <a:ext cx="4794448" cy="126773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EAB3CD9-231D-419F-A687-0D8DF5E3277F}"/>
              </a:ext>
            </a:extLst>
          </p:cNvPr>
          <p:cNvSpPr txBox="1"/>
          <p:nvPr/>
        </p:nvSpPr>
        <p:spPr>
          <a:xfrm>
            <a:off x="0" y="6454534"/>
            <a:ext cx="6096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050"/>
              <a:t>Application Infrastructure patterns / Cross-cutting concerns / Externalized configuration</a:t>
            </a:r>
          </a:p>
          <a:p>
            <a:r>
              <a:rPr lang="en-US" sz="1050"/>
              <a:t>https://microservices.io/patterns/externalized-configuration.html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F6EB2D-52CE-4201-938B-0A7F0FE2A0B4}"/>
              </a:ext>
            </a:extLst>
          </p:cNvPr>
          <p:cNvSpPr txBox="1"/>
          <p:nvPr/>
        </p:nvSpPr>
        <p:spPr>
          <a:xfrm>
            <a:off x="6096001" y="6548333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/>
              <a:t>https://github.com/jtoulier/api-developer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515E8C-6852-4B95-B84B-E8C781E455BE}"/>
              </a:ext>
            </a:extLst>
          </p:cNvPr>
          <p:cNvSpPr txBox="1"/>
          <p:nvPr/>
        </p:nvSpPr>
        <p:spPr>
          <a:xfrm>
            <a:off x="0" y="570648"/>
            <a:ext cx="12192000" cy="3693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PE">
                <a:solidFill>
                  <a:srgbClr val="FF0000"/>
                </a:solidFill>
              </a:rPr>
              <a:t>4) De alguna forma el Servicio Principal debe tener estos valores y emplearlos para conectarse</a:t>
            </a:r>
            <a:endParaRPr lang="en-US">
              <a:solidFill>
                <a:srgbClr val="FF0000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BD5C3E2-D761-413D-AD97-F9F591C3F800}"/>
              </a:ext>
            </a:extLst>
          </p:cNvPr>
          <p:cNvGrpSpPr/>
          <p:nvPr/>
        </p:nvGrpSpPr>
        <p:grpSpPr>
          <a:xfrm>
            <a:off x="7753416" y="3468936"/>
            <a:ext cx="2473426" cy="2373077"/>
            <a:chOff x="7753416" y="902367"/>
            <a:chExt cx="2473426" cy="2373077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1603C0CD-F6DD-498C-8C6D-E43B6CE7149D}"/>
                </a:ext>
              </a:extLst>
            </p:cNvPr>
            <p:cNvSpPr/>
            <p:nvPr/>
          </p:nvSpPr>
          <p:spPr>
            <a:xfrm>
              <a:off x="7753416" y="902367"/>
              <a:ext cx="2473426" cy="2373077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s-PE" sz="2000">
                  <a:solidFill>
                    <a:schemeClr val="tx1"/>
                  </a:solidFill>
                </a:rPr>
                <a:t>Entorno</a:t>
              </a:r>
              <a:endParaRPr lang="en-US" sz="2000">
                <a:solidFill>
                  <a:schemeClr val="tx1"/>
                </a:solidFill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14DA295D-DEC5-416C-9302-66DDEACB217B}"/>
                </a:ext>
              </a:extLst>
            </p:cNvPr>
            <p:cNvSpPr/>
            <p:nvPr/>
          </p:nvSpPr>
          <p:spPr>
            <a:xfrm>
              <a:off x="8240601" y="1643711"/>
              <a:ext cx="1499057" cy="890388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s-PE">
                  <a:solidFill>
                    <a:schemeClr val="tx1"/>
                  </a:solidFill>
                </a:rPr>
                <a:t>Servicio</a:t>
              </a:r>
            </a:p>
            <a:p>
              <a:pPr algn="ctr"/>
              <a:r>
                <a:rPr lang="es-PE">
                  <a:solidFill>
                    <a:schemeClr val="tx1"/>
                  </a:solidFill>
                </a:rPr>
                <a:t>Secundario</a:t>
              </a:r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B16C0C2B-FC5A-41C9-A9BC-35B768B811E0}"/>
              </a:ext>
            </a:extLst>
          </p:cNvPr>
          <p:cNvSpPr/>
          <p:nvPr/>
        </p:nvSpPr>
        <p:spPr>
          <a:xfrm>
            <a:off x="5933493" y="887041"/>
            <a:ext cx="1138136" cy="444100"/>
          </a:xfrm>
          <a:prstGeom prst="wedgeRoundRectCallout">
            <a:avLst>
              <a:gd name="adj1" fmla="val 105662"/>
              <a:gd name="adj2" fmla="val 103700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/>
              <a:t>IP Servidor</a:t>
            </a:r>
            <a:endParaRPr lang="en-US" sz="120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EFC0B25A-3AC6-499D-9E07-993CF8392F97}"/>
              </a:ext>
            </a:extLst>
          </p:cNvPr>
          <p:cNvSpPr/>
          <p:nvPr/>
        </p:nvSpPr>
        <p:spPr>
          <a:xfrm>
            <a:off x="5933493" y="1561949"/>
            <a:ext cx="1138136" cy="623153"/>
          </a:xfrm>
          <a:prstGeom prst="wedgeRoundRectCallout">
            <a:avLst>
              <a:gd name="adj1" fmla="val 150106"/>
              <a:gd name="adj2" fmla="val 16713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1200"/>
              <a:t>Nombre BD</a:t>
            </a:r>
          </a:p>
          <a:p>
            <a:r>
              <a:rPr lang="es-PE" sz="1200"/>
              <a:t>Login</a:t>
            </a:r>
          </a:p>
          <a:p>
            <a:r>
              <a:rPr lang="es-PE" sz="1200"/>
              <a:t>Password</a:t>
            </a:r>
            <a:endParaRPr lang="en-US" sz="120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0FC6EBE-42D9-41B6-9B2C-3E31AF2F877C}"/>
              </a:ext>
            </a:extLst>
          </p:cNvPr>
          <p:cNvCxnSpPr>
            <a:stCxn id="28" idx="3"/>
            <a:endCxn id="36" idx="1"/>
          </p:cNvCxnSpPr>
          <p:nvPr/>
        </p:nvCxnSpPr>
        <p:spPr>
          <a:xfrm>
            <a:off x="3446153" y="3822713"/>
            <a:ext cx="4794448" cy="83276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Speech Bubble: Rectangle with Corners Rounded 21">
            <a:extLst>
              <a:ext uri="{FF2B5EF4-FFF2-40B4-BE49-F238E27FC236}">
                <a16:creationId xmlns:a16="http://schemas.microsoft.com/office/drawing/2014/main" id="{D9812D60-4FD6-40C8-922C-EAD5F62765E3}"/>
              </a:ext>
            </a:extLst>
          </p:cNvPr>
          <p:cNvSpPr/>
          <p:nvPr/>
        </p:nvSpPr>
        <p:spPr>
          <a:xfrm>
            <a:off x="5933493" y="3246886"/>
            <a:ext cx="1138136" cy="444100"/>
          </a:xfrm>
          <a:prstGeom prst="wedgeRoundRectCallout">
            <a:avLst>
              <a:gd name="adj1" fmla="val 105662"/>
              <a:gd name="adj2" fmla="val 103700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/>
              <a:t>Queue Manager</a:t>
            </a:r>
            <a:endParaRPr 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E0DE2F-A957-43CA-B5BA-09EFE95165A6}"/>
              </a:ext>
            </a:extLst>
          </p:cNvPr>
          <p:cNvSpPr txBox="1"/>
          <p:nvPr/>
        </p:nvSpPr>
        <p:spPr>
          <a:xfrm>
            <a:off x="1741250" y="3187478"/>
            <a:ext cx="1023116" cy="9541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PE" sz="800"/>
              <a:t>IP Servidor</a:t>
            </a:r>
          </a:p>
          <a:p>
            <a:r>
              <a:rPr lang="es-PE" sz="800"/>
              <a:t>Nombre BD</a:t>
            </a:r>
          </a:p>
          <a:p>
            <a:r>
              <a:rPr lang="es-PE" sz="800"/>
              <a:t>Login</a:t>
            </a:r>
          </a:p>
          <a:p>
            <a:r>
              <a:rPr lang="es-PE" sz="800"/>
              <a:t>Password</a:t>
            </a:r>
          </a:p>
          <a:p>
            <a:endParaRPr lang="es-PE" sz="800"/>
          </a:p>
          <a:p>
            <a:r>
              <a:rPr lang="es-PE" sz="800"/>
              <a:t>Queue Manager</a:t>
            </a:r>
          </a:p>
          <a:p>
            <a:r>
              <a:rPr lang="es-PE" sz="800"/>
              <a:t>Nombre de la Cola</a:t>
            </a:r>
            <a:endParaRPr lang="en-US" sz="800"/>
          </a:p>
        </p:txBody>
      </p:sp>
      <p:sp>
        <p:nvSpPr>
          <p:cNvPr id="25" name="Speech Bubble: Rectangle with Corners Rounded 24">
            <a:extLst>
              <a:ext uri="{FF2B5EF4-FFF2-40B4-BE49-F238E27FC236}">
                <a16:creationId xmlns:a16="http://schemas.microsoft.com/office/drawing/2014/main" id="{85933AA5-F2FB-4F3F-8AF7-CAD5858BE1B8}"/>
              </a:ext>
            </a:extLst>
          </p:cNvPr>
          <p:cNvSpPr/>
          <p:nvPr/>
        </p:nvSpPr>
        <p:spPr>
          <a:xfrm>
            <a:off x="5933493" y="4736734"/>
            <a:ext cx="1138136" cy="444100"/>
          </a:xfrm>
          <a:prstGeom prst="wedgeRoundRectCallout">
            <a:avLst>
              <a:gd name="adj1" fmla="val 148397"/>
              <a:gd name="adj2" fmla="val -32106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/>
              <a:t>Nombre de la Cola</a:t>
            </a:r>
            <a:endParaRPr lang="en-US" sz="1200"/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8DED6601-83CE-4454-B05C-4BF22F8F5BF9}"/>
              </a:ext>
            </a:extLst>
          </p:cNvPr>
          <p:cNvSpPr/>
          <p:nvPr/>
        </p:nvSpPr>
        <p:spPr>
          <a:xfrm>
            <a:off x="2993208" y="3244333"/>
            <a:ext cx="452945" cy="224603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4433A09-5991-49B9-AB15-6BF9D41D4F91}"/>
              </a:ext>
            </a:extLst>
          </p:cNvPr>
          <p:cNvCxnSpPr>
            <a:endCxn id="9" idx="1"/>
          </p:cNvCxnSpPr>
          <p:nvPr/>
        </p:nvCxnSpPr>
        <p:spPr>
          <a:xfrm flipV="1">
            <a:off x="2388017" y="3356635"/>
            <a:ext cx="605191" cy="11230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Arrow: Pentagon 27">
            <a:extLst>
              <a:ext uri="{FF2B5EF4-FFF2-40B4-BE49-F238E27FC236}">
                <a16:creationId xmlns:a16="http://schemas.microsoft.com/office/drawing/2014/main" id="{FBF2A853-4FB0-4262-99A6-F7AB1D2F1C5B}"/>
              </a:ext>
            </a:extLst>
          </p:cNvPr>
          <p:cNvSpPr/>
          <p:nvPr/>
        </p:nvSpPr>
        <p:spPr>
          <a:xfrm>
            <a:off x="2993208" y="3710411"/>
            <a:ext cx="452945" cy="224603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9F9008B-0C4F-4472-8B53-9447817CBEDF}"/>
              </a:ext>
            </a:extLst>
          </p:cNvPr>
          <p:cNvCxnSpPr>
            <a:endCxn id="28" idx="1"/>
          </p:cNvCxnSpPr>
          <p:nvPr/>
        </p:nvCxnSpPr>
        <p:spPr>
          <a:xfrm flipV="1">
            <a:off x="2519464" y="3822713"/>
            <a:ext cx="473744" cy="11230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507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E3E85-00EE-4B69-B030-BA6D83A8F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638"/>
            <a:ext cx="12192000" cy="548739"/>
          </a:xfr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</a:gradFill>
        </p:spPr>
        <p:txBody>
          <a:bodyPr>
            <a:normAutofit fontScale="90000"/>
          </a:bodyPr>
          <a:lstStyle/>
          <a:p>
            <a:r>
              <a:rPr lang="es-PE"/>
              <a:t>La solución personalizada</a:t>
            </a:r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132BD16-6D35-4A28-A2A7-9007D896261E}"/>
              </a:ext>
            </a:extLst>
          </p:cNvPr>
          <p:cNvGrpSpPr/>
          <p:nvPr/>
        </p:nvGrpSpPr>
        <p:grpSpPr>
          <a:xfrm>
            <a:off x="746524" y="1419726"/>
            <a:ext cx="3692061" cy="3873952"/>
            <a:chOff x="746524" y="1419726"/>
            <a:chExt cx="3692061" cy="387395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3DAE0C3-11DC-4E69-9D84-8686A707B937}"/>
                </a:ext>
              </a:extLst>
            </p:cNvPr>
            <p:cNvSpPr/>
            <p:nvPr/>
          </p:nvSpPr>
          <p:spPr>
            <a:xfrm>
              <a:off x="746524" y="1419726"/>
              <a:ext cx="3692061" cy="3873952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s-PE" sz="2000">
                  <a:solidFill>
                    <a:schemeClr val="tx1"/>
                  </a:solidFill>
                </a:rPr>
                <a:t>Entorno</a:t>
              </a:r>
              <a:endParaRPr lang="en-US" sz="2000">
                <a:solidFill>
                  <a:schemeClr val="tx1"/>
                </a:solidFill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F4CFAF21-C40D-4315-BEBA-D0E83E782B68}"/>
                </a:ext>
              </a:extLst>
            </p:cNvPr>
            <p:cNvSpPr/>
            <p:nvPr/>
          </p:nvSpPr>
          <p:spPr>
            <a:xfrm>
              <a:off x="1558723" y="2442682"/>
              <a:ext cx="2067662" cy="1828041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s-PE">
                  <a:solidFill>
                    <a:schemeClr val="tx1"/>
                  </a:solidFill>
                </a:rPr>
                <a:t>Servicio</a:t>
              </a:r>
            </a:p>
            <a:p>
              <a:pPr algn="ctr"/>
              <a:r>
                <a:rPr lang="es-PE">
                  <a:solidFill>
                    <a:schemeClr val="tx1"/>
                  </a:solidFill>
                </a:rPr>
                <a:t>Principal</a:t>
              </a: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00557FD-8C48-46BE-87D8-8ADD9B88EF7E}"/>
              </a:ext>
            </a:extLst>
          </p:cNvPr>
          <p:cNvGrpSpPr/>
          <p:nvPr/>
        </p:nvGrpSpPr>
        <p:grpSpPr>
          <a:xfrm>
            <a:off x="7753416" y="902367"/>
            <a:ext cx="2473426" cy="2373077"/>
            <a:chOff x="7753416" y="902367"/>
            <a:chExt cx="2473426" cy="2373077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F3229E5-BFFE-429D-A01E-D844152C325C}"/>
                </a:ext>
              </a:extLst>
            </p:cNvPr>
            <p:cNvSpPr/>
            <p:nvPr/>
          </p:nvSpPr>
          <p:spPr>
            <a:xfrm>
              <a:off x="7753416" y="902367"/>
              <a:ext cx="2473426" cy="2373077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s-PE" sz="2000">
                  <a:solidFill>
                    <a:schemeClr val="tx1"/>
                  </a:solidFill>
                </a:rPr>
                <a:t>Entorno</a:t>
              </a:r>
              <a:endParaRPr lang="en-US" sz="2000">
                <a:solidFill>
                  <a:schemeClr val="tx1"/>
                </a:solidFill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5C41C2F-57D4-4842-9453-7A47C9E7A6E4}"/>
                </a:ext>
              </a:extLst>
            </p:cNvPr>
            <p:cNvSpPr/>
            <p:nvPr/>
          </p:nvSpPr>
          <p:spPr>
            <a:xfrm>
              <a:off x="8240601" y="1643711"/>
              <a:ext cx="1499057" cy="890388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s-PE">
                  <a:solidFill>
                    <a:schemeClr val="tx1"/>
                  </a:solidFill>
                </a:rPr>
                <a:t>Servicio</a:t>
              </a:r>
            </a:p>
            <a:p>
              <a:pPr algn="ctr"/>
              <a:r>
                <a:rPr lang="es-PE">
                  <a:solidFill>
                    <a:schemeClr val="tx1"/>
                  </a:solidFill>
                </a:rPr>
                <a:t>Secundario</a:t>
              </a:r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225C7F-0640-4B63-B559-BDC571A6B37E}"/>
              </a:ext>
            </a:extLst>
          </p:cNvPr>
          <p:cNvCxnSpPr>
            <a:stCxn id="9" idx="3"/>
            <a:endCxn id="8" idx="1"/>
          </p:cNvCxnSpPr>
          <p:nvPr/>
        </p:nvCxnSpPr>
        <p:spPr>
          <a:xfrm flipV="1">
            <a:off x="3446153" y="2088905"/>
            <a:ext cx="4794448" cy="126773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EAB3CD9-231D-419F-A687-0D8DF5E3277F}"/>
              </a:ext>
            </a:extLst>
          </p:cNvPr>
          <p:cNvSpPr txBox="1"/>
          <p:nvPr/>
        </p:nvSpPr>
        <p:spPr>
          <a:xfrm>
            <a:off x="0" y="6454534"/>
            <a:ext cx="6096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050"/>
              <a:t>Application Infrastructure patterns / Cross-cutting concerns / Externalized configuration</a:t>
            </a:r>
          </a:p>
          <a:p>
            <a:r>
              <a:rPr lang="en-US" sz="1050"/>
              <a:t>https://microservices.io/patterns/externalized-configuration.html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F6EB2D-52CE-4201-938B-0A7F0FE2A0B4}"/>
              </a:ext>
            </a:extLst>
          </p:cNvPr>
          <p:cNvSpPr txBox="1"/>
          <p:nvPr/>
        </p:nvSpPr>
        <p:spPr>
          <a:xfrm>
            <a:off x="6096001" y="6548333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/>
              <a:t>https://github.com/jtoulier/api-developer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515E8C-6852-4B95-B84B-E8C781E455BE}"/>
              </a:ext>
            </a:extLst>
          </p:cNvPr>
          <p:cNvSpPr txBox="1"/>
          <p:nvPr/>
        </p:nvSpPr>
        <p:spPr>
          <a:xfrm>
            <a:off x="0" y="570648"/>
            <a:ext cx="12192000" cy="3693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PE">
                <a:solidFill>
                  <a:srgbClr val="FF0000"/>
                </a:solidFill>
              </a:rPr>
              <a:t>5) Colocar un archivo de texto con los valores necesarios en el Entorno del Servicio Principal</a:t>
            </a:r>
            <a:endParaRPr lang="en-US">
              <a:solidFill>
                <a:srgbClr val="FF0000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BD5C3E2-D761-413D-AD97-F9F591C3F800}"/>
              </a:ext>
            </a:extLst>
          </p:cNvPr>
          <p:cNvGrpSpPr/>
          <p:nvPr/>
        </p:nvGrpSpPr>
        <p:grpSpPr>
          <a:xfrm>
            <a:off x="7753416" y="3468936"/>
            <a:ext cx="2473426" cy="2373077"/>
            <a:chOff x="7753416" y="902367"/>
            <a:chExt cx="2473426" cy="2373077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1603C0CD-F6DD-498C-8C6D-E43B6CE7149D}"/>
                </a:ext>
              </a:extLst>
            </p:cNvPr>
            <p:cNvSpPr/>
            <p:nvPr/>
          </p:nvSpPr>
          <p:spPr>
            <a:xfrm>
              <a:off x="7753416" y="902367"/>
              <a:ext cx="2473426" cy="2373077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s-PE" sz="2000">
                  <a:solidFill>
                    <a:schemeClr val="tx1"/>
                  </a:solidFill>
                </a:rPr>
                <a:t>Entorno</a:t>
              </a:r>
              <a:endParaRPr lang="en-US" sz="2000">
                <a:solidFill>
                  <a:schemeClr val="tx1"/>
                </a:solidFill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14DA295D-DEC5-416C-9302-66DDEACB217B}"/>
                </a:ext>
              </a:extLst>
            </p:cNvPr>
            <p:cNvSpPr/>
            <p:nvPr/>
          </p:nvSpPr>
          <p:spPr>
            <a:xfrm>
              <a:off x="8240601" y="1643711"/>
              <a:ext cx="1499057" cy="890388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s-PE">
                  <a:solidFill>
                    <a:schemeClr val="tx1"/>
                  </a:solidFill>
                </a:rPr>
                <a:t>Servicio</a:t>
              </a:r>
            </a:p>
            <a:p>
              <a:pPr algn="ctr"/>
              <a:r>
                <a:rPr lang="es-PE">
                  <a:solidFill>
                    <a:schemeClr val="tx1"/>
                  </a:solidFill>
                </a:rPr>
                <a:t>Secundario</a:t>
              </a:r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B16C0C2B-FC5A-41C9-A9BC-35B768B811E0}"/>
              </a:ext>
            </a:extLst>
          </p:cNvPr>
          <p:cNvSpPr/>
          <p:nvPr/>
        </p:nvSpPr>
        <p:spPr>
          <a:xfrm>
            <a:off x="5933493" y="887041"/>
            <a:ext cx="1138136" cy="444100"/>
          </a:xfrm>
          <a:prstGeom prst="wedgeRoundRectCallout">
            <a:avLst>
              <a:gd name="adj1" fmla="val 105662"/>
              <a:gd name="adj2" fmla="val 103700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/>
              <a:t>IP Servidor</a:t>
            </a:r>
            <a:endParaRPr lang="en-US" sz="120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EFC0B25A-3AC6-499D-9E07-993CF8392F97}"/>
              </a:ext>
            </a:extLst>
          </p:cNvPr>
          <p:cNvSpPr/>
          <p:nvPr/>
        </p:nvSpPr>
        <p:spPr>
          <a:xfrm>
            <a:off x="5933493" y="1561949"/>
            <a:ext cx="1138136" cy="623153"/>
          </a:xfrm>
          <a:prstGeom prst="wedgeRoundRectCallout">
            <a:avLst>
              <a:gd name="adj1" fmla="val 150106"/>
              <a:gd name="adj2" fmla="val 16713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1200"/>
              <a:t>Nombre BD</a:t>
            </a:r>
          </a:p>
          <a:p>
            <a:r>
              <a:rPr lang="es-PE" sz="1200"/>
              <a:t>Login</a:t>
            </a:r>
          </a:p>
          <a:p>
            <a:r>
              <a:rPr lang="es-PE" sz="1200"/>
              <a:t>Password</a:t>
            </a:r>
            <a:endParaRPr lang="en-US" sz="120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0FC6EBE-42D9-41B6-9B2C-3E31AF2F877C}"/>
              </a:ext>
            </a:extLst>
          </p:cNvPr>
          <p:cNvCxnSpPr>
            <a:stCxn id="28" idx="3"/>
            <a:endCxn id="36" idx="1"/>
          </p:cNvCxnSpPr>
          <p:nvPr/>
        </p:nvCxnSpPr>
        <p:spPr>
          <a:xfrm>
            <a:off x="3446153" y="3822713"/>
            <a:ext cx="4794448" cy="83276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Speech Bubble: Rectangle with Corners Rounded 21">
            <a:extLst>
              <a:ext uri="{FF2B5EF4-FFF2-40B4-BE49-F238E27FC236}">
                <a16:creationId xmlns:a16="http://schemas.microsoft.com/office/drawing/2014/main" id="{D9812D60-4FD6-40C8-922C-EAD5F62765E3}"/>
              </a:ext>
            </a:extLst>
          </p:cNvPr>
          <p:cNvSpPr/>
          <p:nvPr/>
        </p:nvSpPr>
        <p:spPr>
          <a:xfrm>
            <a:off x="5933493" y="3246886"/>
            <a:ext cx="1138136" cy="444100"/>
          </a:xfrm>
          <a:prstGeom prst="wedgeRoundRectCallout">
            <a:avLst>
              <a:gd name="adj1" fmla="val 105662"/>
              <a:gd name="adj2" fmla="val 103700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/>
              <a:t>Queue Manager</a:t>
            </a:r>
            <a:endParaRPr 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E0DE2F-A957-43CA-B5BA-09EFE95165A6}"/>
              </a:ext>
            </a:extLst>
          </p:cNvPr>
          <p:cNvSpPr txBox="1"/>
          <p:nvPr/>
        </p:nvSpPr>
        <p:spPr>
          <a:xfrm>
            <a:off x="1200904" y="4275633"/>
            <a:ext cx="1023116" cy="9541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PE" sz="800"/>
              <a:t>IP Servidor</a:t>
            </a:r>
          </a:p>
          <a:p>
            <a:r>
              <a:rPr lang="es-PE" sz="800"/>
              <a:t>Nombre BD</a:t>
            </a:r>
          </a:p>
          <a:p>
            <a:r>
              <a:rPr lang="es-PE" sz="800"/>
              <a:t>Login</a:t>
            </a:r>
          </a:p>
          <a:p>
            <a:r>
              <a:rPr lang="es-PE" sz="800"/>
              <a:t>Password</a:t>
            </a:r>
          </a:p>
          <a:p>
            <a:endParaRPr lang="es-PE" sz="800"/>
          </a:p>
          <a:p>
            <a:r>
              <a:rPr lang="es-PE" sz="800"/>
              <a:t>Queue Manager</a:t>
            </a:r>
          </a:p>
          <a:p>
            <a:r>
              <a:rPr lang="es-PE" sz="800"/>
              <a:t>Nombre de la Cola</a:t>
            </a:r>
            <a:endParaRPr lang="en-US" sz="800"/>
          </a:p>
        </p:txBody>
      </p:sp>
      <p:sp>
        <p:nvSpPr>
          <p:cNvPr id="25" name="Speech Bubble: Rectangle with Corners Rounded 24">
            <a:extLst>
              <a:ext uri="{FF2B5EF4-FFF2-40B4-BE49-F238E27FC236}">
                <a16:creationId xmlns:a16="http://schemas.microsoft.com/office/drawing/2014/main" id="{85933AA5-F2FB-4F3F-8AF7-CAD5858BE1B8}"/>
              </a:ext>
            </a:extLst>
          </p:cNvPr>
          <p:cNvSpPr/>
          <p:nvPr/>
        </p:nvSpPr>
        <p:spPr>
          <a:xfrm>
            <a:off x="5933493" y="4736734"/>
            <a:ext cx="1138136" cy="444100"/>
          </a:xfrm>
          <a:prstGeom prst="wedgeRoundRectCallout">
            <a:avLst>
              <a:gd name="adj1" fmla="val 148397"/>
              <a:gd name="adj2" fmla="val -32106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/>
              <a:t>Nombre de la Cola</a:t>
            </a:r>
            <a:endParaRPr lang="en-US" sz="1200"/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8DED6601-83CE-4454-B05C-4BF22F8F5BF9}"/>
              </a:ext>
            </a:extLst>
          </p:cNvPr>
          <p:cNvSpPr/>
          <p:nvPr/>
        </p:nvSpPr>
        <p:spPr>
          <a:xfrm>
            <a:off x="2993208" y="3244333"/>
            <a:ext cx="452945" cy="224603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4433A09-5991-49B9-AB15-6BF9D41D4F91}"/>
              </a:ext>
            </a:extLst>
          </p:cNvPr>
          <p:cNvCxnSpPr>
            <a:endCxn id="9" idx="1"/>
          </p:cNvCxnSpPr>
          <p:nvPr/>
        </p:nvCxnSpPr>
        <p:spPr>
          <a:xfrm flipV="1">
            <a:off x="1793743" y="3356635"/>
            <a:ext cx="1199465" cy="126786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Arrow: Pentagon 27">
            <a:extLst>
              <a:ext uri="{FF2B5EF4-FFF2-40B4-BE49-F238E27FC236}">
                <a16:creationId xmlns:a16="http://schemas.microsoft.com/office/drawing/2014/main" id="{FBF2A853-4FB0-4262-99A6-F7AB1D2F1C5B}"/>
              </a:ext>
            </a:extLst>
          </p:cNvPr>
          <p:cNvSpPr/>
          <p:nvPr/>
        </p:nvSpPr>
        <p:spPr>
          <a:xfrm>
            <a:off x="2993208" y="3710411"/>
            <a:ext cx="452945" cy="224603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9F9008B-0C4F-4472-8B53-9447817CBEDF}"/>
              </a:ext>
            </a:extLst>
          </p:cNvPr>
          <p:cNvCxnSpPr>
            <a:endCxn id="28" idx="1"/>
          </p:cNvCxnSpPr>
          <p:nvPr/>
        </p:nvCxnSpPr>
        <p:spPr>
          <a:xfrm flipV="1">
            <a:off x="1965158" y="3822713"/>
            <a:ext cx="1028050" cy="122110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731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E3E85-00EE-4B69-B030-BA6D83A8F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638"/>
            <a:ext cx="12192000" cy="548739"/>
          </a:xfr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</a:gradFill>
        </p:spPr>
        <p:txBody>
          <a:bodyPr>
            <a:normAutofit fontScale="90000"/>
          </a:bodyPr>
          <a:lstStyle/>
          <a:p>
            <a:r>
              <a:rPr lang="es-PE"/>
              <a:t>La solución personalizada</a:t>
            </a:r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00557FD-8C48-46BE-87D8-8ADD9B88EF7E}"/>
              </a:ext>
            </a:extLst>
          </p:cNvPr>
          <p:cNvGrpSpPr/>
          <p:nvPr/>
        </p:nvGrpSpPr>
        <p:grpSpPr>
          <a:xfrm>
            <a:off x="7753416" y="902367"/>
            <a:ext cx="2473426" cy="2373077"/>
            <a:chOff x="7753416" y="902367"/>
            <a:chExt cx="2473426" cy="2373077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F3229E5-BFFE-429D-A01E-D844152C325C}"/>
                </a:ext>
              </a:extLst>
            </p:cNvPr>
            <p:cNvSpPr/>
            <p:nvPr/>
          </p:nvSpPr>
          <p:spPr>
            <a:xfrm>
              <a:off x="7753416" y="902367"/>
              <a:ext cx="2473426" cy="2373077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s-PE" sz="2000">
                  <a:solidFill>
                    <a:schemeClr val="tx1"/>
                  </a:solidFill>
                </a:rPr>
                <a:t>Entorno</a:t>
              </a:r>
              <a:endParaRPr lang="en-US" sz="2000">
                <a:solidFill>
                  <a:schemeClr val="tx1"/>
                </a:solidFill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5C41C2F-57D4-4842-9453-7A47C9E7A6E4}"/>
                </a:ext>
              </a:extLst>
            </p:cNvPr>
            <p:cNvSpPr/>
            <p:nvPr/>
          </p:nvSpPr>
          <p:spPr>
            <a:xfrm>
              <a:off x="8240601" y="1643711"/>
              <a:ext cx="1499057" cy="890388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s-PE">
                  <a:solidFill>
                    <a:schemeClr val="tx1"/>
                  </a:solidFill>
                </a:rPr>
                <a:t>Servicio</a:t>
              </a:r>
            </a:p>
            <a:p>
              <a:pPr algn="ctr"/>
              <a:r>
                <a:rPr lang="es-PE">
                  <a:solidFill>
                    <a:schemeClr val="tx1"/>
                  </a:solidFill>
                </a:rPr>
                <a:t>Secundario</a:t>
              </a:r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EAB3CD9-231D-419F-A687-0D8DF5E3277F}"/>
              </a:ext>
            </a:extLst>
          </p:cNvPr>
          <p:cNvSpPr txBox="1"/>
          <p:nvPr/>
        </p:nvSpPr>
        <p:spPr>
          <a:xfrm>
            <a:off x="0" y="6454534"/>
            <a:ext cx="6096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050"/>
              <a:t>Application Infrastructure patterns / Cross-cutting concerns / Externalized configuration</a:t>
            </a:r>
          </a:p>
          <a:p>
            <a:r>
              <a:rPr lang="en-US" sz="1050"/>
              <a:t>https://microservices.io/patterns/externalized-configuration.html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F6EB2D-52CE-4201-938B-0A7F0FE2A0B4}"/>
              </a:ext>
            </a:extLst>
          </p:cNvPr>
          <p:cNvSpPr txBox="1"/>
          <p:nvPr/>
        </p:nvSpPr>
        <p:spPr>
          <a:xfrm>
            <a:off x="6096001" y="6548333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/>
              <a:t>https://github.com/jtoulier/api-developer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515E8C-6852-4B95-B84B-E8C781E455BE}"/>
              </a:ext>
            </a:extLst>
          </p:cNvPr>
          <p:cNvSpPr txBox="1"/>
          <p:nvPr/>
        </p:nvSpPr>
        <p:spPr>
          <a:xfrm>
            <a:off x="0" y="572548"/>
            <a:ext cx="12192000" cy="3693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PE">
                <a:solidFill>
                  <a:srgbClr val="FF0000"/>
                </a:solidFill>
              </a:rPr>
              <a:t>6) La desventaja es que si tengo múltiples servicios, este archivo de configuración se distribuirá en muchos sitios</a:t>
            </a:r>
            <a:endParaRPr lang="en-US">
              <a:solidFill>
                <a:srgbClr val="FF0000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BD5C3E2-D761-413D-AD97-F9F591C3F800}"/>
              </a:ext>
            </a:extLst>
          </p:cNvPr>
          <p:cNvGrpSpPr/>
          <p:nvPr/>
        </p:nvGrpSpPr>
        <p:grpSpPr>
          <a:xfrm>
            <a:off x="7753416" y="3468936"/>
            <a:ext cx="2473426" cy="2373077"/>
            <a:chOff x="7753416" y="902367"/>
            <a:chExt cx="2473426" cy="2373077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1603C0CD-F6DD-498C-8C6D-E43B6CE7149D}"/>
                </a:ext>
              </a:extLst>
            </p:cNvPr>
            <p:cNvSpPr/>
            <p:nvPr/>
          </p:nvSpPr>
          <p:spPr>
            <a:xfrm>
              <a:off x="7753416" y="902367"/>
              <a:ext cx="2473426" cy="2373077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s-PE" sz="2000">
                  <a:solidFill>
                    <a:schemeClr val="tx1"/>
                  </a:solidFill>
                </a:rPr>
                <a:t>Entorno</a:t>
              </a:r>
              <a:endParaRPr lang="en-US" sz="2000">
                <a:solidFill>
                  <a:schemeClr val="tx1"/>
                </a:solidFill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14DA295D-DEC5-416C-9302-66DDEACB217B}"/>
                </a:ext>
              </a:extLst>
            </p:cNvPr>
            <p:cNvSpPr/>
            <p:nvPr/>
          </p:nvSpPr>
          <p:spPr>
            <a:xfrm>
              <a:off x="8240601" y="1643711"/>
              <a:ext cx="1499057" cy="890388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s-PE">
                  <a:solidFill>
                    <a:schemeClr val="tx1"/>
                  </a:solidFill>
                </a:rPr>
                <a:t>Servicio</a:t>
              </a:r>
            </a:p>
            <a:p>
              <a:pPr algn="ctr"/>
              <a:r>
                <a:rPr lang="es-PE">
                  <a:solidFill>
                    <a:schemeClr val="tx1"/>
                  </a:solidFill>
                </a:rPr>
                <a:t>Secundario</a:t>
              </a:r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B16C0C2B-FC5A-41C9-A9BC-35B768B811E0}"/>
              </a:ext>
            </a:extLst>
          </p:cNvPr>
          <p:cNvSpPr/>
          <p:nvPr/>
        </p:nvSpPr>
        <p:spPr>
          <a:xfrm>
            <a:off x="5933493" y="887041"/>
            <a:ext cx="1138136" cy="444100"/>
          </a:xfrm>
          <a:prstGeom prst="wedgeRoundRectCallout">
            <a:avLst>
              <a:gd name="adj1" fmla="val 105662"/>
              <a:gd name="adj2" fmla="val 103700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/>
              <a:t>IP Servidor</a:t>
            </a:r>
            <a:endParaRPr lang="en-US" sz="120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EFC0B25A-3AC6-499D-9E07-993CF8392F97}"/>
              </a:ext>
            </a:extLst>
          </p:cNvPr>
          <p:cNvSpPr/>
          <p:nvPr/>
        </p:nvSpPr>
        <p:spPr>
          <a:xfrm>
            <a:off x="5933493" y="1561949"/>
            <a:ext cx="1138136" cy="623153"/>
          </a:xfrm>
          <a:prstGeom prst="wedgeRoundRectCallout">
            <a:avLst>
              <a:gd name="adj1" fmla="val 150106"/>
              <a:gd name="adj2" fmla="val 16713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1200"/>
              <a:t>Nombre BD</a:t>
            </a:r>
          </a:p>
          <a:p>
            <a:r>
              <a:rPr lang="es-PE" sz="1200"/>
              <a:t>Login</a:t>
            </a:r>
          </a:p>
          <a:p>
            <a:r>
              <a:rPr lang="es-PE" sz="1200"/>
              <a:t>Password</a:t>
            </a:r>
            <a:endParaRPr lang="en-US" sz="1200"/>
          </a:p>
        </p:txBody>
      </p:sp>
      <p:sp>
        <p:nvSpPr>
          <p:cNvPr id="22" name="Speech Bubble: Rectangle with Corners Rounded 21">
            <a:extLst>
              <a:ext uri="{FF2B5EF4-FFF2-40B4-BE49-F238E27FC236}">
                <a16:creationId xmlns:a16="http://schemas.microsoft.com/office/drawing/2014/main" id="{D9812D60-4FD6-40C8-922C-EAD5F62765E3}"/>
              </a:ext>
            </a:extLst>
          </p:cNvPr>
          <p:cNvSpPr/>
          <p:nvPr/>
        </p:nvSpPr>
        <p:spPr>
          <a:xfrm>
            <a:off x="5933493" y="3246886"/>
            <a:ext cx="1138136" cy="444100"/>
          </a:xfrm>
          <a:prstGeom prst="wedgeRoundRectCallout">
            <a:avLst>
              <a:gd name="adj1" fmla="val 105662"/>
              <a:gd name="adj2" fmla="val 103700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/>
              <a:t>Queue Manager</a:t>
            </a:r>
            <a:endParaRPr lang="en-US" sz="1200"/>
          </a:p>
        </p:txBody>
      </p:sp>
      <p:sp>
        <p:nvSpPr>
          <p:cNvPr id="25" name="Speech Bubble: Rectangle with Corners Rounded 24">
            <a:extLst>
              <a:ext uri="{FF2B5EF4-FFF2-40B4-BE49-F238E27FC236}">
                <a16:creationId xmlns:a16="http://schemas.microsoft.com/office/drawing/2014/main" id="{85933AA5-F2FB-4F3F-8AF7-CAD5858BE1B8}"/>
              </a:ext>
            </a:extLst>
          </p:cNvPr>
          <p:cNvSpPr/>
          <p:nvPr/>
        </p:nvSpPr>
        <p:spPr>
          <a:xfrm>
            <a:off x="5933493" y="4736734"/>
            <a:ext cx="1138136" cy="444100"/>
          </a:xfrm>
          <a:prstGeom prst="wedgeRoundRectCallout">
            <a:avLst>
              <a:gd name="adj1" fmla="val 148397"/>
              <a:gd name="adj2" fmla="val -32106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/>
              <a:t>Nombre de la Cola</a:t>
            </a:r>
            <a:endParaRPr lang="en-US" sz="120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47FCBA2-7A8B-4240-AA2D-8B98BB5F3BD0}"/>
              </a:ext>
            </a:extLst>
          </p:cNvPr>
          <p:cNvGrpSpPr/>
          <p:nvPr/>
        </p:nvGrpSpPr>
        <p:grpSpPr>
          <a:xfrm>
            <a:off x="309751" y="1275753"/>
            <a:ext cx="2142591" cy="1674989"/>
            <a:chOff x="309751" y="994507"/>
            <a:chExt cx="2142591" cy="1674989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132BD16-6D35-4A28-A2A7-9007D896261E}"/>
                </a:ext>
              </a:extLst>
            </p:cNvPr>
            <p:cNvGrpSpPr/>
            <p:nvPr/>
          </p:nvGrpSpPr>
          <p:grpSpPr>
            <a:xfrm>
              <a:off x="309751" y="994507"/>
              <a:ext cx="2142591" cy="1674989"/>
              <a:chOff x="746524" y="1419726"/>
              <a:chExt cx="3692061" cy="3873952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73DAE0C3-11DC-4E69-9D84-8686A707B937}"/>
                  </a:ext>
                </a:extLst>
              </p:cNvPr>
              <p:cNvSpPr/>
              <p:nvPr/>
            </p:nvSpPr>
            <p:spPr>
              <a:xfrm>
                <a:off x="746524" y="1419726"/>
                <a:ext cx="3692061" cy="3873952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s-PE" sz="1200">
                    <a:solidFill>
                      <a:schemeClr val="tx1"/>
                    </a:solidFill>
                  </a:rPr>
                  <a:t>Entorno</a:t>
                </a:r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F4CFAF21-C40D-4315-BEBA-D0E83E782B68}"/>
                  </a:ext>
                </a:extLst>
              </p:cNvPr>
              <p:cNvSpPr/>
              <p:nvPr/>
            </p:nvSpPr>
            <p:spPr>
              <a:xfrm>
                <a:off x="1558723" y="2442682"/>
                <a:ext cx="2067662" cy="1828041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5">
                      <a:lumMod val="97000"/>
                      <a:lumOff val="3000"/>
                    </a:schemeClr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s-PE" sz="1100">
                    <a:solidFill>
                      <a:schemeClr val="tx1"/>
                    </a:solidFill>
                  </a:rPr>
                  <a:t>Servicio</a:t>
                </a:r>
              </a:p>
              <a:p>
                <a:pPr algn="ctr"/>
                <a:r>
                  <a:rPr lang="es-PE" sz="1100">
                    <a:solidFill>
                      <a:schemeClr val="tx1"/>
                    </a:solidFill>
                  </a:rPr>
                  <a:t>Principal</a:t>
                </a:r>
                <a:endParaRPr lang="en-US" sz="11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BE0DE2F-A957-43CA-B5BA-09EFE95165A6}"/>
                </a:ext>
              </a:extLst>
            </p:cNvPr>
            <p:cNvSpPr txBox="1"/>
            <p:nvPr/>
          </p:nvSpPr>
          <p:spPr>
            <a:xfrm>
              <a:off x="573439" y="2268234"/>
              <a:ext cx="596601" cy="33855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PE" sz="400"/>
                <a:t>IP Servidor</a:t>
              </a:r>
            </a:p>
            <a:p>
              <a:r>
                <a:rPr lang="es-PE" sz="400"/>
                <a:t>Nombre BD</a:t>
              </a:r>
            </a:p>
            <a:p>
              <a:r>
                <a:rPr lang="es-PE" sz="400"/>
                <a:t>Login</a:t>
              </a:r>
            </a:p>
            <a:p>
              <a:r>
                <a:rPr lang="es-PE" sz="400"/>
                <a:t>Password</a:t>
              </a:r>
              <a:endParaRPr lang="en-US" sz="400"/>
            </a:p>
          </p:txBody>
        </p:sp>
        <p:sp>
          <p:nvSpPr>
            <p:cNvPr id="9" name="Arrow: Pentagon 8">
              <a:extLst>
                <a:ext uri="{FF2B5EF4-FFF2-40B4-BE49-F238E27FC236}">
                  <a16:creationId xmlns:a16="http://schemas.microsoft.com/office/drawing/2014/main" id="{8DED6601-83CE-4454-B05C-4BF22F8F5BF9}"/>
                </a:ext>
              </a:extLst>
            </p:cNvPr>
            <p:cNvSpPr/>
            <p:nvPr/>
          </p:nvSpPr>
          <p:spPr>
            <a:xfrm>
              <a:off x="1613556" y="1867712"/>
              <a:ext cx="176334" cy="71183"/>
            </a:xfrm>
            <a:prstGeom prst="homePlat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4433A09-5991-49B9-AB15-6BF9D41D4F91}"/>
                </a:ext>
              </a:extLst>
            </p:cNvPr>
            <p:cNvCxnSpPr>
              <a:endCxn id="9" idx="1"/>
            </p:cNvCxnSpPr>
            <p:nvPr/>
          </p:nvCxnSpPr>
          <p:spPr>
            <a:xfrm flipV="1">
              <a:off x="959378" y="1903304"/>
              <a:ext cx="654178" cy="464046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Arrow: Pentagon 27">
              <a:extLst>
                <a:ext uri="{FF2B5EF4-FFF2-40B4-BE49-F238E27FC236}">
                  <a16:creationId xmlns:a16="http://schemas.microsoft.com/office/drawing/2014/main" id="{FBF2A853-4FB0-4262-99A6-F7AB1D2F1C5B}"/>
                </a:ext>
              </a:extLst>
            </p:cNvPr>
            <p:cNvSpPr/>
            <p:nvPr/>
          </p:nvSpPr>
          <p:spPr>
            <a:xfrm>
              <a:off x="1613556" y="2010863"/>
              <a:ext cx="176334" cy="71183"/>
            </a:xfrm>
            <a:prstGeom prst="homePlat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9F9008B-0C4F-4472-8B53-9447817CBEDF}"/>
                </a:ext>
              </a:extLst>
            </p:cNvPr>
            <p:cNvCxnSpPr>
              <a:endCxn id="28" idx="1"/>
            </p:cNvCxnSpPr>
            <p:nvPr/>
          </p:nvCxnSpPr>
          <p:spPr>
            <a:xfrm flipV="1">
              <a:off x="959378" y="2046455"/>
              <a:ext cx="654178" cy="430758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3AC195D-ED64-4931-B442-A280F94F4AEA}"/>
              </a:ext>
            </a:extLst>
          </p:cNvPr>
          <p:cNvGrpSpPr/>
          <p:nvPr/>
        </p:nvGrpSpPr>
        <p:grpSpPr>
          <a:xfrm>
            <a:off x="309751" y="3638493"/>
            <a:ext cx="2142591" cy="1674989"/>
            <a:chOff x="309751" y="994507"/>
            <a:chExt cx="2142591" cy="1674989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256C55B-F9A2-460C-8EDF-DEF965D55FB9}"/>
                </a:ext>
              </a:extLst>
            </p:cNvPr>
            <p:cNvGrpSpPr/>
            <p:nvPr/>
          </p:nvGrpSpPr>
          <p:grpSpPr>
            <a:xfrm>
              <a:off x="309751" y="994507"/>
              <a:ext cx="2142591" cy="1674989"/>
              <a:chOff x="746524" y="1419726"/>
              <a:chExt cx="3692061" cy="3873952"/>
            </a:xfrm>
          </p:grpSpPr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B0C14581-BECF-4012-A61D-CBF4BEA98F5A}"/>
                  </a:ext>
                </a:extLst>
              </p:cNvPr>
              <p:cNvSpPr/>
              <p:nvPr/>
            </p:nvSpPr>
            <p:spPr>
              <a:xfrm>
                <a:off x="746524" y="1419726"/>
                <a:ext cx="3692061" cy="3873952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s-PE" sz="1200">
                    <a:solidFill>
                      <a:schemeClr val="tx1"/>
                    </a:solidFill>
                  </a:rPr>
                  <a:t>Entorno</a:t>
                </a:r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237F2AC1-98AE-4DD7-8A9F-6A2984CF21CF}"/>
                  </a:ext>
                </a:extLst>
              </p:cNvPr>
              <p:cNvSpPr/>
              <p:nvPr/>
            </p:nvSpPr>
            <p:spPr>
              <a:xfrm>
                <a:off x="1558723" y="2442682"/>
                <a:ext cx="2067662" cy="1828041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5">
                      <a:lumMod val="97000"/>
                      <a:lumOff val="3000"/>
                    </a:schemeClr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s-PE" sz="1100">
                    <a:solidFill>
                      <a:schemeClr val="tx1"/>
                    </a:solidFill>
                  </a:rPr>
                  <a:t>Servicio</a:t>
                </a:r>
              </a:p>
              <a:p>
                <a:pPr algn="ctr"/>
                <a:r>
                  <a:rPr lang="es-PE" sz="1100">
                    <a:solidFill>
                      <a:schemeClr val="tx1"/>
                    </a:solidFill>
                  </a:rPr>
                  <a:t>Principal</a:t>
                </a:r>
                <a:endParaRPr lang="en-US" sz="11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AF985B6-302E-4F0C-92EB-10150599C4B6}"/>
                </a:ext>
              </a:extLst>
            </p:cNvPr>
            <p:cNvSpPr txBox="1"/>
            <p:nvPr/>
          </p:nvSpPr>
          <p:spPr>
            <a:xfrm>
              <a:off x="573439" y="2268234"/>
              <a:ext cx="596601" cy="33855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PE" sz="400"/>
                <a:t>IP Servidor</a:t>
              </a:r>
            </a:p>
            <a:p>
              <a:r>
                <a:rPr lang="es-PE" sz="400"/>
                <a:t>Nombre BD</a:t>
              </a:r>
            </a:p>
            <a:p>
              <a:r>
                <a:rPr lang="es-PE" sz="400"/>
                <a:t>Login</a:t>
              </a:r>
            </a:p>
            <a:p>
              <a:r>
                <a:rPr lang="es-PE" sz="400"/>
                <a:t>Password</a:t>
              </a:r>
              <a:endParaRPr lang="en-US" sz="400"/>
            </a:p>
          </p:txBody>
        </p:sp>
        <p:sp>
          <p:nvSpPr>
            <p:cNvPr id="47" name="Arrow: Pentagon 46">
              <a:extLst>
                <a:ext uri="{FF2B5EF4-FFF2-40B4-BE49-F238E27FC236}">
                  <a16:creationId xmlns:a16="http://schemas.microsoft.com/office/drawing/2014/main" id="{23EFE93A-35CC-4E50-BE34-E328254201C0}"/>
                </a:ext>
              </a:extLst>
            </p:cNvPr>
            <p:cNvSpPr/>
            <p:nvPr/>
          </p:nvSpPr>
          <p:spPr>
            <a:xfrm>
              <a:off x="1613556" y="1867712"/>
              <a:ext cx="176334" cy="71183"/>
            </a:xfrm>
            <a:prstGeom prst="homePlat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F268120-BA18-4FB2-B4E1-941DF1BB0424}"/>
                </a:ext>
              </a:extLst>
            </p:cNvPr>
            <p:cNvCxnSpPr>
              <a:endCxn id="47" idx="1"/>
            </p:cNvCxnSpPr>
            <p:nvPr/>
          </p:nvCxnSpPr>
          <p:spPr>
            <a:xfrm flipV="1">
              <a:off x="959378" y="1903304"/>
              <a:ext cx="654178" cy="464046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Arrow: Pentagon 48">
              <a:extLst>
                <a:ext uri="{FF2B5EF4-FFF2-40B4-BE49-F238E27FC236}">
                  <a16:creationId xmlns:a16="http://schemas.microsoft.com/office/drawing/2014/main" id="{15B9BED1-E1F5-46E9-B413-E1ADACB6C7A0}"/>
                </a:ext>
              </a:extLst>
            </p:cNvPr>
            <p:cNvSpPr/>
            <p:nvPr/>
          </p:nvSpPr>
          <p:spPr>
            <a:xfrm>
              <a:off x="1613556" y="2010863"/>
              <a:ext cx="176334" cy="71183"/>
            </a:xfrm>
            <a:prstGeom prst="homePlat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187136AA-791E-4EFE-A736-0D0F2A2104EE}"/>
                </a:ext>
              </a:extLst>
            </p:cNvPr>
            <p:cNvCxnSpPr>
              <a:endCxn id="49" idx="1"/>
            </p:cNvCxnSpPr>
            <p:nvPr/>
          </p:nvCxnSpPr>
          <p:spPr>
            <a:xfrm flipV="1">
              <a:off x="959378" y="2046455"/>
              <a:ext cx="654178" cy="430758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225C7F-0640-4B63-B559-BDC571A6B37E}"/>
              </a:ext>
            </a:extLst>
          </p:cNvPr>
          <p:cNvCxnSpPr>
            <a:stCxn id="9" idx="3"/>
            <a:endCxn id="8" idx="1"/>
          </p:cNvCxnSpPr>
          <p:nvPr/>
        </p:nvCxnSpPr>
        <p:spPr>
          <a:xfrm flipV="1">
            <a:off x="1789890" y="2088905"/>
            <a:ext cx="6450711" cy="9564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0FC6EBE-42D9-41B6-9B2C-3E31AF2F877C}"/>
              </a:ext>
            </a:extLst>
          </p:cNvPr>
          <p:cNvCxnSpPr>
            <a:stCxn id="28" idx="3"/>
            <a:endCxn id="36" idx="1"/>
          </p:cNvCxnSpPr>
          <p:nvPr/>
        </p:nvCxnSpPr>
        <p:spPr>
          <a:xfrm>
            <a:off x="1789890" y="2327701"/>
            <a:ext cx="6450711" cy="232777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B1A682C-B3DC-47CD-91A7-5C4A549F6CD6}"/>
              </a:ext>
            </a:extLst>
          </p:cNvPr>
          <p:cNvCxnSpPr>
            <a:stCxn id="47" idx="3"/>
            <a:endCxn id="8" idx="1"/>
          </p:cNvCxnSpPr>
          <p:nvPr/>
        </p:nvCxnSpPr>
        <p:spPr>
          <a:xfrm flipV="1">
            <a:off x="1789890" y="2088905"/>
            <a:ext cx="6450711" cy="245838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BD650B4-6CFF-4D5F-AA06-032E438A8102}"/>
              </a:ext>
            </a:extLst>
          </p:cNvPr>
          <p:cNvCxnSpPr>
            <a:stCxn id="49" idx="3"/>
            <a:endCxn id="36" idx="1"/>
          </p:cNvCxnSpPr>
          <p:nvPr/>
        </p:nvCxnSpPr>
        <p:spPr>
          <a:xfrm flipV="1">
            <a:off x="1789890" y="4655474"/>
            <a:ext cx="6450711" cy="3496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356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E3E85-00EE-4B69-B030-BA6D83A8F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638"/>
            <a:ext cx="12192000" cy="548739"/>
          </a:xfr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</a:gradFill>
        </p:spPr>
        <p:txBody>
          <a:bodyPr>
            <a:normAutofit fontScale="90000"/>
          </a:bodyPr>
          <a:lstStyle/>
          <a:p>
            <a:r>
              <a:rPr lang="es-PE"/>
              <a:t>La solución personalizada</a:t>
            </a:r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00557FD-8C48-46BE-87D8-8ADD9B88EF7E}"/>
              </a:ext>
            </a:extLst>
          </p:cNvPr>
          <p:cNvGrpSpPr/>
          <p:nvPr/>
        </p:nvGrpSpPr>
        <p:grpSpPr>
          <a:xfrm>
            <a:off x="7753416" y="902367"/>
            <a:ext cx="2473426" cy="2373077"/>
            <a:chOff x="7753416" y="902367"/>
            <a:chExt cx="2473426" cy="2373077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F3229E5-BFFE-429D-A01E-D844152C325C}"/>
                </a:ext>
              </a:extLst>
            </p:cNvPr>
            <p:cNvSpPr/>
            <p:nvPr/>
          </p:nvSpPr>
          <p:spPr>
            <a:xfrm>
              <a:off x="7753416" y="902367"/>
              <a:ext cx="2473426" cy="2373077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s-PE" sz="2000">
                  <a:solidFill>
                    <a:schemeClr val="tx1"/>
                  </a:solidFill>
                </a:rPr>
                <a:t>Entorno</a:t>
              </a:r>
              <a:endParaRPr lang="en-US" sz="2000">
                <a:solidFill>
                  <a:schemeClr val="tx1"/>
                </a:solidFill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5C41C2F-57D4-4842-9453-7A47C9E7A6E4}"/>
                </a:ext>
              </a:extLst>
            </p:cNvPr>
            <p:cNvSpPr/>
            <p:nvPr/>
          </p:nvSpPr>
          <p:spPr>
            <a:xfrm>
              <a:off x="8240601" y="1643711"/>
              <a:ext cx="1499057" cy="890388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s-PE">
                  <a:solidFill>
                    <a:schemeClr val="tx1"/>
                  </a:solidFill>
                </a:rPr>
                <a:t>Servicio</a:t>
              </a:r>
            </a:p>
            <a:p>
              <a:pPr algn="ctr"/>
              <a:r>
                <a:rPr lang="es-PE">
                  <a:solidFill>
                    <a:schemeClr val="tx1"/>
                  </a:solidFill>
                </a:rPr>
                <a:t>Secundario</a:t>
              </a:r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EAB3CD9-231D-419F-A687-0D8DF5E3277F}"/>
              </a:ext>
            </a:extLst>
          </p:cNvPr>
          <p:cNvSpPr txBox="1"/>
          <p:nvPr/>
        </p:nvSpPr>
        <p:spPr>
          <a:xfrm>
            <a:off x="0" y="6454534"/>
            <a:ext cx="6096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050"/>
              <a:t>Application Infrastructure patterns / Cross-cutting concerns / Externalized configuration</a:t>
            </a:r>
          </a:p>
          <a:p>
            <a:r>
              <a:rPr lang="en-US" sz="1050"/>
              <a:t>https://microservices.io/patterns/externalized-configuration.html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F6EB2D-52CE-4201-938B-0A7F0FE2A0B4}"/>
              </a:ext>
            </a:extLst>
          </p:cNvPr>
          <p:cNvSpPr txBox="1"/>
          <p:nvPr/>
        </p:nvSpPr>
        <p:spPr>
          <a:xfrm>
            <a:off x="6096001" y="6548333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/>
              <a:t>https://github.com/jtoulier/api-developer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515E8C-6852-4B95-B84B-E8C781E455BE}"/>
              </a:ext>
            </a:extLst>
          </p:cNvPr>
          <p:cNvSpPr txBox="1"/>
          <p:nvPr/>
        </p:nvSpPr>
        <p:spPr>
          <a:xfrm>
            <a:off x="0" y="582203"/>
            <a:ext cx="12192000" cy="3693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PE">
                <a:solidFill>
                  <a:srgbClr val="FF0000"/>
                </a:solidFill>
              </a:rPr>
              <a:t>7) Otra desventaja es que si hay una modificación en una propiedad hay que redistribuir el archivo y reiniciar los servicios</a:t>
            </a:r>
            <a:endParaRPr lang="en-US">
              <a:solidFill>
                <a:srgbClr val="FF0000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BD5C3E2-D761-413D-AD97-F9F591C3F800}"/>
              </a:ext>
            </a:extLst>
          </p:cNvPr>
          <p:cNvGrpSpPr/>
          <p:nvPr/>
        </p:nvGrpSpPr>
        <p:grpSpPr>
          <a:xfrm>
            <a:off x="7753416" y="3468936"/>
            <a:ext cx="2473426" cy="2373077"/>
            <a:chOff x="7753416" y="902367"/>
            <a:chExt cx="2473426" cy="2373077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1603C0CD-F6DD-498C-8C6D-E43B6CE7149D}"/>
                </a:ext>
              </a:extLst>
            </p:cNvPr>
            <p:cNvSpPr/>
            <p:nvPr/>
          </p:nvSpPr>
          <p:spPr>
            <a:xfrm>
              <a:off x="7753416" y="902367"/>
              <a:ext cx="2473426" cy="2373077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s-PE" sz="2000">
                  <a:solidFill>
                    <a:schemeClr val="tx1"/>
                  </a:solidFill>
                </a:rPr>
                <a:t>Entorno</a:t>
              </a:r>
              <a:endParaRPr lang="en-US" sz="2000">
                <a:solidFill>
                  <a:schemeClr val="tx1"/>
                </a:solidFill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14DA295D-DEC5-416C-9302-66DDEACB217B}"/>
                </a:ext>
              </a:extLst>
            </p:cNvPr>
            <p:cNvSpPr/>
            <p:nvPr/>
          </p:nvSpPr>
          <p:spPr>
            <a:xfrm>
              <a:off x="8240601" y="1643711"/>
              <a:ext cx="1499057" cy="890388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s-PE">
                  <a:solidFill>
                    <a:schemeClr val="tx1"/>
                  </a:solidFill>
                </a:rPr>
                <a:t>Servicio</a:t>
              </a:r>
            </a:p>
            <a:p>
              <a:pPr algn="ctr"/>
              <a:r>
                <a:rPr lang="es-PE">
                  <a:solidFill>
                    <a:schemeClr val="tx1"/>
                  </a:solidFill>
                </a:rPr>
                <a:t>Secundario</a:t>
              </a:r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B16C0C2B-FC5A-41C9-A9BC-35B768B811E0}"/>
              </a:ext>
            </a:extLst>
          </p:cNvPr>
          <p:cNvSpPr/>
          <p:nvPr/>
        </p:nvSpPr>
        <p:spPr>
          <a:xfrm>
            <a:off x="5933493" y="887041"/>
            <a:ext cx="1138136" cy="444100"/>
          </a:xfrm>
          <a:prstGeom prst="wedgeRoundRectCallout">
            <a:avLst>
              <a:gd name="adj1" fmla="val 105662"/>
              <a:gd name="adj2" fmla="val 103700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/>
              <a:t>IP Servidor</a:t>
            </a:r>
            <a:endParaRPr lang="en-US" sz="120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EFC0B25A-3AC6-499D-9E07-993CF8392F97}"/>
              </a:ext>
            </a:extLst>
          </p:cNvPr>
          <p:cNvSpPr/>
          <p:nvPr/>
        </p:nvSpPr>
        <p:spPr>
          <a:xfrm>
            <a:off x="5933493" y="1561949"/>
            <a:ext cx="1138136" cy="623153"/>
          </a:xfrm>
          <a:prstGeom prst="wedgeRoundRectCallout">
            <a:avLst>
              <a:gd name="adj1" fmla="val 150106"/>
              <a:gd name="adj2" fmla="val 16713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1200"/>
              <a:t>Nombre BD</a:t>
            </a:r>
          </a:p>
          <a:p>
            <a:r>
              <a:rPr lang="es-PE" sz="1200"/>
              <a:t>Login</a:t>
            </a:r>
          </a:p>
          <a:p>
            <a:r>
              <a:rPr lang="es-PE" sz="1200"/>
              <a:t>Password</a:t>
            </a:r>
            <a:endParaRPr lang="en-US" sz="1200"/>
          </a:p>
        </p:txBody>
      </p:sp>
      <p:sp>
        <p:nvSpPr>
          <p:cNvPr id="22" name="Speech Bubble: Rectangle with Corners Rounded 21">
            <a:extLst>
              <a:ext uri="{FF2B5EF4-FFF2-40B4-BE49-F238E27FC236}">
                <a16:creationId xmlns:a16="http://schemas.microsoft.com/office/drawing/2014/main" id="{D9812D60-4FD6-40C8-922C-EAD5F62765E3}"/>
              </a:ext>
            </a:extLst>
          </p:cNvPr>
          <p:cNvSpPr/>
          <p:nvPr/>
        </p:nvSpPr>
        <p:spPr>
          <a:xfrm>
            <a:off x="5933493" y="3246886"/>
            <a:ext cx="1138136" cy="444100"/>
          </a:xfrm>
          <a:prstGeom prst="wedgeRoundRectCallout">
            <a:avLst>
              <a:gd name="adj1" fmla="val 105662"/>
              <a:gd name="adj2" fmla="val 103700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/>
              <a:t>Queue Manager</a:t>
            </a:r>
            <a:endParaRPr lang="en-US" sz="1200"/>
          </a:p>
        </p:txBody>
      </p:sp>
      <p:sp>
        <p:nvSpPr>
          <p:cNvPr id="25" name="Speech Bubble: Rectangle with Corners Rounded 24">
            <a:extLst>
              <a:ext uri="{FF2B5EF4-FFF2-40B4-BE49-F238E27FC236}">
                <a16:creationId xmlns:a16="http://schemas.microsoft.com/office/drawing/2014/main" id="{85933AA5-F2FB-4F3F-8AF7-CAD5858BE1B8}"/>
              </a:ext>
            </a:extLst>
          </p:cNvPr>
          <p:cNvSpPr/>
          <p:nvPr/>
        </p:nvSpPr>
        <p:spPr>
          <a:xfrm>
            <a:off x="5933493" y="4736734"/>
            <a:ext cx="1138136" cy="444100"/>
          </a:xfrm>
          <a:prstGeom prst="wedgeRoundRectCallout">
            <a:avLst>
              <a:gd name="adj1" fmla="val 148397"/>
              <a:gd name="adj2" fmla="val -32106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/>
              <a:t>Nombre de la Cola</a:t>
            </a:r>
            <a:endParaRPr lang="en-US" sz="120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47FCBA2-7A8B-4240-AA2D-8B98BB5F3BD0}"/>
              </a:ext>
            </a:extLst>
          </p:cNvPr>
          <p:cNvGrpSpPr/>
          <p:nvPr/>
        </p:nvGrpSpPr>
        <p:grpSpPr>
          <a:xfrm>
            <a:off x="309751" y="1275753"/>
            <a:ext cx="2142591" cy="1674989"/>
            <a:chOff x="309751" y="994507"/>
            <a:chExt cx="2142591" cy="1674989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132BD16-6D35-4A28-A2A7-9007D896261E}"/>
                </a:ext>
              </a:extLst>
            </p:cNvPr>
            <p:cNvGrpSpPr/>
            <p:nvPr/>
          </p:nvGrpSpPr>
          <p:grpSpPr>
            <a:xfrm>
              <a:off x="309751" y="994507"/>
              <a:ext cx="2142591" cy="1674989"/>
              <a:chOff x="746524" y="1419726"/>
              <a:chExt cx="3692061" cy="3873952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73DAE0C3-11DC-4E69-9D84-8686A707B937}"/>
                  </a:ext>
                </a:extLst>
              </p:cNvPr>
              <p:cNvSpPr/>
              <p:nvPr/>
            </p:nvSpPr>
            <p:spPr>
              <a:xfrm>
                <a:off x="746524" y="1419726"/>
                <a:ext cx="3692061" cy="3873952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s-PE" sz="1200">
                    <a:solidFill>
                      <a:schemeClr val="tx1"/>
                    </a:solidFill>
                  </a:rPr>
                  <a:t>Entorno</a:t>
                </a:r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F4CFAF21-C40D-4315-BEBA-D0E83E782B68}"/>
                  </a:ext>
                </a:extLst>
              </p:cNvPr>
              <p:cNvSpPr/>
              <p:nvPr/>
            </p:nvSpPr>
            <p:spPr>
              <a:xfrm>
                <a:off x="1558723" y="2442682"/>
                <a:ext cx="2067662" cy="1828041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5">
                      <a:lumMod val="97000"/>
                      <a:lumOff val="3000"/>
                    </a:schemeClr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s-PE" sz="1100">
                    <a:solidFill>
                      <a:schemeClr val="tx1"/>
                    </a:solidFill>
                  </a:rPr>
                  <a:t>Servicio</a:t>
                </a:r>
              </a:p>
              <a:p>
                <a:pPr algn="ctr"/>
                <a:r>
                  <a:rPr lang="es-PE" sz="1100">
                    <a:solidFill>
                      <a:schemeClr val="tx1"/>
                    </a:solidFill>
                  </a:rPr>
                  <a:t>Principal</a:t>
                </a:r>
                <a:endParaRPr lang="en-US" sz="11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BE0DE2F-A957-43CA-B5BA-09EFE95165A6}"/>
                </a:ext>
              </a:extLst>
            </p:cNvPr>
            <p:cNvSpPr txBox="1"/>
            <p:nvPr/>
          </p:nvSpPr>
          <p:spPr>
            <a:xfrm>
              <a:off x="573439" y="2268234"/>
              <a:ext cx="596601" cy="33855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PE" sz="400"/>
                <a:t>IP Servidor</a:t>
              </a:r>
            </a:p>
            <a:p>
              <a:r>
                <a:rPr lang="es-PE" sz="400"/>
                <a:t>Nombre BD</a:t>
              </a:r>
            </a:p>
            <a:p>
              <a:r>
                <a:rPr lang="es-PE" sz="400"/>
                <a:t>Login</a:t>
              </a:r>
            </a:p>
            <a:p>
              <a:r>
                <a:rPr lang="es-PE" sz="400"/>
                <a:t>Password</a:t>
              </a:r>
              <a:endParaRPr lang="en-US" sz="400"/>
            </a:p>
          </p:txBody>
        </p:sp>
        <p:sp>
          <p:nvSpPr>
            <p:cNvPr id="9" name="Arrow: Pentagon 8">
              <a:extLst>
                <a:ext uri="{FF2B5EF4-FFF2-40B4-BE49-F238E27FC236}">
                  <a16:creationId xmlns:a16="http://schemas.microsoft.com/office/drawing/2014/main" id="{8DED6601-83CE-4454-B05C-4BF22F8F5BF9}"/>
                </a:ext>
              </a:extLst>
            </p:cNvPr>
            <p:cNvSpPr/>
            <p:nvPr/>
          </p:nvSpPr>
          <p:spPr>
            <a:xfrm>
              <a:off x="1613556" y="1867712"/>
              <a:ext cx="176334" cy="71183"/>
            </a:xfrm>
            <a:prstGeom prst="homePlat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4433A09-5991-49B9-AB15-6BF9D41D4F91}"/>
                </a:ext>
              </a:extLst>
            </p:cNvPr>
            <p:cNvCxnSpPr>
              <a:endCxn id="9" idx="1"/>
            </p:cNvCxnSpPr>
            <p:nvPr/>
          </p:nvCxnSpPr>
          <p:spPr>
            <a:xfrm flipV="1">
              <a:off x="959378" y="1903304"/>
              <a:ext cx="654178" cy="464046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Arrow: Pentagon 27">
              <a:extLst>
                <a:ext uri="{FF2B5EF4-FFF2-40B4-BE49-F238E27FC236}">
                  <a16:creationId xmlns:a16="http://schemas.microsoft.com/office/drawing/2014/main" id="{FBF2A853-4FB0-4262-99A6-F7AB1D2F1C5B}"/>
                </a:ext>
              </a:extLst>
            </p:cNvPr>
            <p:cNvSpPr/>
            <p:nvPr/>
          </p:nvSpPr>
          <p:spPr>
            <a:xfrm>
              <a:off x="1613556" y="2010863"/>
              <a:ext cx="176334" cy="71183"/>
            </a:xfrm>
            <a:prstGeom prst="homePlat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9F9008B-0C4F-4472-8B53-9447817CBEDF}"/>
                </a:ext>
              </a:extLst>
            </p:cNvPr>
            <p:cNvCxnSpPr>
              <a:endCxn id="28" idx="1"/>
            </p:cNvCxnSpPr>
            <p:nvPr/>
          </p:nvCxnSpPr>
          <p:spPr>
            <a:xfrm flipV="1">
              <a:off x="959378" y="2046455"/>
              <a:ext cx="654178" cy="430758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3AC195D-ED64-4931-B442-A280F94F4AEA}"/>
              </a:ext>
            </a:extLst>
          </p:cNvPr>
          <p:cNvGrpSpPr/>
          <p:nvPr/>
        </p:nvGrpSpPr>
        <p:grpSpPr>
          <a:xfrm>
            <a:off x="309751" y="3638493"/>
            <a:ext cx="2142591" cy="1674989"/>
            <a:chOff x="309751" y="994507"/>
            <a:chExt cx="2142591" cy="1674989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256C55B-F9A2-460C-8EDF-DEF965D55FB9}"/>
                </a:ext>
              </a:extLst>
            </p:cNvPr>
            <p:cNvGrpSpPr/>
            <p:nvPr/>
          </p:nvGrpSpPr>
          <p:grpSpPr>
            <a:xfrm>
              <a:off x="309751" y="994507"/>
              <a:ext cx="2142591" cy="1674989"/>
              <a:chOff x="746524" y="1419726"/>
              <a:chExt cx="3692061" cy="3873952"/>
            </a:xfrm>
          </p:grpSpPr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B0C14581-BECF-4012-A61D-CBF4BEA98F5A}"/>
                  </a:ext>
                </a:extLst>
              </p:cNvPr>
              <p:cNvSpPr/>
              <p:nvPr/>
            </p:nvSpPr>
            <p:spPr>
              <a:xfrm>
                <a:off x="746524" y="1419726"/>
                <a:ext cx="3692061" cy="3873952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s-PE" sz="1200">
                    <a:solidFill>
                      <a:schemeClr val="tx1"/>
                    </a:solidFill>
                  </a:rPr>
                  <a:t>Entorno</a:t>
                </a:r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237F2AC1-98AE-4DD7-8A9F-6A2984CF21CF}"/>
                  </a:ext>
                </a:extLst>
              </p:cNvPr>
              <p:cNvSpPr/>
              <p:nvPr/>
            </p:nvSpPr>
            <p:spPr>
              <a:xfrm>
                <a:off x="1558723" y="2442682"/>
                <a:ext cx="2067662" cy="1828041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5">
                      <a:lumMod val="97000"/>
                      <a:lumOff val="3000"/>
                    </a:schemeClr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s-PE" sz="1100">
                    <a:solidFill>
                      <a:schemeClr val="tx1"/>
                    </a:solidFill>
                  </a:rPr>
                  <a:t>Servicio</a:t>
                </a:r>
              </a:p>
              <a:p>
                <a:pPr algn="ctr"/>
                <a:r>
                  <a:rPr lang="es-PE" sz="1100">
                    <a:solidFill>
                      <a:schemeClr val="tx1"/>
                    </a:solidFill>
                  </a:rPr>
                  <a:t>Principal</a:t>
                </a:r>
                <a:endParaRPr lang="en-US" sz="11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AF985B6-302E-4F0C-92EB-10150599C4B6}"/>
                </a:ext>
              </a:extLst>
            </p:cNvPr>
            <p:cNvSpPr txBox="1"/>
            <p:nvPr/>
          </p:nvSpPr>
          <p:spPr>
            <a:xfrm>
              <a:off x="573439" y="2268234"/>
              <a:ext cx="596601" cy="33855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PE" sz="400"/>
                <a:t>IP Servidor</a:t>
              </a:r>
            </a:p>
            <a:p>
              <a:r>
                <a:rPr lang="es-PE" sz="400"/>
                <a:t>Nombre BD</a:t>
              </a:r>
            </a:p>
            <a:p>
              <a:r>
                <a:rPr lang="es-PE" sz="400"/>
                <a:t>Login</a:t>
              </a:r>
            </a:p>
            <a:p>
              <a:r>
                <a:rPr lang="es-PE" sz="400"/>
                <a:t>Password</a:t>
              </a:r>
              <a:endParaRPr lang="en-US" sz="400"/>
            </a:p>
          </p:txBody>
        </p:sp>
        <p:sp>
          <p:nvSpPr>
            <p:cNvPr id="47" name="Arrow: Pentagon 46">
              <a:extLst>
                <a:ext uri="{FF2B5EF4-FFF2-40B4-BE49-F238E27FC236}">
                  <a16:creationId xmlns:a16="http://schemas.microsoft.com/office/drawing/2014/main" id="{23EFE93A-35CC-4E50-BE34-E328254201C0}"/>
                </a:ext>
              </a:extLst>
            </p:cNvPr>
            <p:cNvSpPr/>
            <p:nvPr/>
          </p:nvSpPr>
          <p:spPr>
            <a:xfrm>
              <a:off x="1613556" y="1867712"/>
              <a:ext cx="176334" cy="71183"/>
            </a:xfrm>
            <a:prstGeom prst="homePlat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F268120-BA18-4FB2-B4E1-941DF1BB0424}"/>
                </a:ext>
              </a:extLst>
            </p:cNvPr>
            <p:cNvCxnSpPr>
              <a:endCxn id="47" idx="1"/>
            </p:cNvCxnSpPr>
            <p:nvPr/>
          </p:nvCxnSpPr>
          <p:spPr>
            <a:xfrm flipV="1">
              <a:off x="959378" y="1903304"/>
              <a:ext cx="654178" cy="464046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Arrow: Pentagon 48">
              <a:extLst>
                <a:ext uri="{FF2B5EF4-FFF2-40B4-BE49-F238E27FC236}">
                  <a16:creationId xmlns:a16="http://schemas.microsoft.com/office/drawing/2014/main" id="{15B9BED1-E1F5-46E9-B413-E1ADACB6C7A0}"/>
                </a:ext>
              </a:extLst>
            </p:cNvPr>
            <p:cNvSpPr/>
            <p:nvPr/>
          </p:nvSpPr>
          <p:spPr>
            <a:xfrm>
              <a:off x="1613556" y="2010863"/>
              <a:ext cx="176334" cy="71183"/>
            </a:xfrm>
            <a:prstGeom prst="homePlat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187136AA-791E-4EFE-A736-0D0F2A2104EE}"/>
                </a:ext>
              </a:extLst>
            </p:cNvPr>
            <p:cNvCxnSpPr>
              <a:endCxn id="49" idx="1"/>
            </p:cNvCxnSpPr>
            <p:nvPr/>
          </p:nvCxnSpPr>
          <p:spPr>
            <a:xfrm flipV="1">
              <a:off x="959378" y="2046455"/>
              <a:ext cx="654178" cy="430758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225C7F-0640-4B63-B559-BDC571A6B37E}"/>
              </a:ext>
            </a:extLst>
          </p:cNvPr>
          <p:cNvCxnSpPr>
            <a:stCxn id="9" idx="3"/>
            <a:endCxn id="8" idx="1"/>
          </p:cNvCxnSpPr>
          <p:nvPr/>
        </p:nvCxnSpPr>
        <p:spPr>
          <a:xfrm flipV="1">
            <a:off x="1789890" y="2088905"/>
            <a:ext cx="6450711" cy="9564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0FC6EBE-42D9-41B6-9B2C-3E31AF2F877C}"/>
              </a:ext>
            </a:extLst>
          </p:cNvPr>
          <p:cNvCxnSpPr>
            <a:stCxn id="28" idx="3"/>
            <a:endCxn id="36" idx="1"/>
          </p:cNvCxnSpPr>
          <p:nvPr/>
        </p:nvCxnSpPr>
        <p:spPr>
          <a:xfrm>
            <a:off x="1789890" y="2327701"/>
            <a:ext cx="6450711" cy="232777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B1A682C-B3DC-47CD-91A7-5C4A549F6CD6}"/>
              </a:ext>
            </a:extLst>
          </p:cNvPr>
          <p:cNvCxnSpPr>
            <a:stCxn id="47" idx="3"/>
            <a:endCxn id="8" idx="1"/>
          </p:cNvCxnSpPr>
          <p:nvPr/>
        </p:nvCxnSpPr>
        <p:spPr>
          <a:xfrm flipV="1">
            <a:off x="1789890" y="2088905"/>
            <a:ext cx="6450711" cy="245838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BD650B4-6CFF-4D5F-AA06-032E438A8102}"/>
              </a:ext>
            </a:extLst>
          </p:cNvPr>
          <p:cNvCxnSpPr>
            <a:stCxn id="49" idx="3"/>
            <a:endCxn id="36" idx="1"/>
          </p:cNvCxnSpPr>
          <p:nvPr/>
        </p:nvCxnSpPr>
        <p:spPr>
          <a:xfrm flipV="1">
            <a:off x="1789890" y="4655474"/>
            <a:ext cx="6450711" cy="3496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204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E3E85-00EE-4B69-B030-BA6D83A8F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000" y="24638"/>
            <a:ext cx="12204000" cy="548739"/>
          </a:xfr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s-PE"/>
              <a:t>La solución con patrones</a:t>
            </a:r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3DAE0C3-11DC-4E69-9D84-8686A707B937}"/>
              </a:ext>
            </a:extLst>
          </p:cNvPr>
          <p:cNvSpPr/>
          <p:nvPr/>
        </p:nvSpPr>
        <p:spPr>
          <a:xfrm>
            <a:off x="119127" y="2353974"/>
            <a:ext cx="2672711" cy="3873952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PE" sz="2000">
                <a:solidFill>
                  <a:schemeClr val="tx1"/>
                </a:solidFill>
              </a:rPr>
              <a:t>Entorno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AB3CD9-231D-419F-A687-0D8DF5E3277F}"/>
              </a:ext>
            </a:extLst>
          </p:cNvPr>
          <p:cNvSpPr txBox="1"/>
          <p:nvPr/>
        </p:nvSpPr>
        <p:spPr>
          <a:xfrm>
            <a:off x="-1" y="6454534"/>
            <a:ext cx="8825947" cy="4154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PE" sz="1050">
                <a:solidFill>
                  <a:schemeClr val="tx1"/>
                </a:solidFill>
              </a:rPr>
              <a:t>Application Infrastructure patterns / Cross-cutting concerns / Externalized configuration</a:t>
            </a:r>
          </a:p>
          <a:p>
            <a:r>
              <a:rPr lang="en-US" sz="1050">
                <a:solidFill>
                  <a:schemeClr val="tx1"/>
                </a:solidFill>
              </a:rPr>
              <a:t>https://microservices.io/patterns/externalized-configuration.html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F6EB2D-52CE-4201-938B-0A7F0FE2A0B4}"/>
              </a:ext>
            </a:extLst>
          </p:cNvPr>
          <p:cNvSpPr txBox="1"/>
          <p:nvPr/>
        </p:nvSpPr>
        <p:spPr>
          <a:xfrm>
            <a:off x="8825947" y="6454535"/>
            <a:ext cx="3366053" cy="414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r"/>
            <a:r>
              <a:rPr lang="en-US" sz="1400">
                <a:solidFill>
                  <a:schemeClr val="tx1"/>
                </a:solidFill>
              </a:rPr>
              <a:t>https://github.com/jtoulier/api-developer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515E8C-6852-4B95-B84B-E8C781E455BE}"/>
              </a:ext>
            </a:extLst>
          </p:cNvPr>
          <p:cNvSpPr txBox="1"/>
          <p:nvPr/>
        </p:nvSpPr>
        <p:spPr>
          <a:xfrm>
            <a:off x="12000" y="561364"/>
            <a:ext cx="12168000" cy="369332"/>
          </a:xfrm>
          <a:prstGeom prst="rect">
            <a:avLst/>
          </a:prstGeom>
          <a:solidFill>
            <a:schemeClr val="accent6">
              <a:lumMod val="75000"/>
              <a:alpha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>
                <a:solidFill>
                  <a:schemeClr val="bg1"/>
                </a:solidFill>
              </a:rPr>
              <a:t>8) Debe centralizarse la configuración en un sitio externo a los Servicios involucrados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E0DE2F-A957-43CA-B5BA-09EFE95165A6}"/>
              </a:ext>
            </a:extLst>
          </p:cNvPr>
          <p:cNvSpPr txBox="1"/>
          <p:nvPr/>
        </p:nvSpPr>
        <p:spPr>
          <a:xfrm>
            <a:off x="392712" y="5020347"/>
            <a:ext cx="2251097" cy="10618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PE" sz="900"/>
              <a:t>data.server.ip=</a:t>
            </a:r>
            <a:r>
              <a:rPr lang="es-PE" sz="900">
                <a:solidFill>
                  <a:srgbClr val="FF0000"/>
                </a:solidFill>
              </a:rPr>
              <a:t>192.168.1.84</a:t>
            </a:r>
          </a:p>
          <a:p>
            <a:r>
              <a:rPr lang="es-PE" sz="900"/>
              <a:t>data.server.db.name=</a:t>
            </a:r>
            <a:r>
              <a:rPr lang="es-PE" sz="900">
                <a:solidFill>
                  <a:srgbClr val="FF0000"/>
                </a:solidFill>
              </a:rPr>
              <a:t>DB-APP</a:t>
            </a:r>
          </a:p>
          <a:p>
            <a:r>
              <a:rPr lang="es-PE" sz="900"/>
              <a:t>data.server.db.login=</a:t>
            </a:r>
            <a:r>
              <a:rPr lang="es-PE" sz="900">
                <a:solidFill>
                  <a:srgbClr val="FF0000"/>
                </a:solidFill>
              </a:rPr>
              <a:t>LOGIN-APP</a:t>
            </a:r>
          </a:p>
          <a:p>
            <a:r>
              <a:rPr lang="es-PE" sz="900"/>
              <a:t>data.server.db.password=</a:t>
            </a:r>
            <a:r>
              <a:rPr lang="es-PE" sz="900">
                <a:solidFill>
                  <a:srgbClr val="FF0000"/>
                </a:solidFill>
              </a:rPr>
              <a:t>P@ssw0rd</a:t>
            </a:r>
          </a:p>
          <a:p>
            <a:endParaRPr lang="es-PE" sz="900"/>
          </a:p>
          <a:p>
            <a:r>
              <a:rPr lang="es-PE" sz="900"/>
              <a:t>file.server.name=</a:t>
            </a:r>
            <a:r>
              <a:rPr lang="es-PE" sz="900">
                <a:solidFill>
                  <a:srgbClr val="FF0000"/>
                </a:solidFill>
              </a:rPr>
              <a:t>FILESERVER-APP</a:t>
            </a:r>
          </a:p>
          <a:p>
            <a:r>
              <a:rPr lang="es-PE" sz="900"/>
              <a:t>file.server.share=</a:t>
            </a:r>
            <a:r>
              <a:rPr lang="es-PE" sz="900">
                <a:solidFill>
                  <a:srgbClr val="FF0000"/>
                </a:solidFill>
              </a:rPr>
              <a:t>SHAREDFOLDER</a:t>
            </a:r>
            <a:endParaRPr lang="en-US" sz="900">
              <a:solidFill>
                <a:srgbClr val="FF0000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4CFAF21-C40D-4315-BEBA-D0E83E782B68}"/>
              </a:ext>
            </a:extLst>
          </p:cNvPr>
          <p:cNvSpPr/>
          <p:nvPr/>
        </p:nvSpPr>
        <p:spPr>
          <a:xfrm>
            <a:off x="421651" y="2995515"/>
            <a:ext cx="2067662" cy="1828041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PE">
                <a:solidFill>
                  <a:schemeClr val="tx1"/>
                </a:solidFill>
              </a:rPr>
              <a:t>Servicio</a:t>
            </a:r>
          </a:p>
          <a:p>
            <a:pPr algn="ctr"/>
            <a:r>
              <a:rPr lang="es-PE">
                <a:solidFill>
                  <a:schemeClr val="tx1"/>
                </a:solidFill>
              </a:rPr>
              <a:t>Principal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8DED6601-83CE-4454-B05C-4BF22F8F5BF9}"/>
              </a:ext>
            </a:extLst>
          </p:cNvPr>
          <p:cNvSpPr/>
          <p:nvPr/>
        </p:nvSpPr>
        <p:spPr>
          <a:xfrm>
            <a:off x="1856136" y="4062748"/>
            <a:ext cx="452945" cy="224603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Pentagon 27">
            <a:extLst>
              <a:ext uri="{FF2B5EF4-FFF2-40B4-BE49-F238E27FC236}">
                <a16:creationId xmlns:a16="http://schemas.microsoft.com/office/drawing/2014/main" id="{FBF2A853-4FB0-4262-99A6-F7AB1D2F1C5B}"/>
              </a:ext>
            </a:extLst>
          </p:cNvPr>
          <p:cNvSpPr/>
          <p:nvPr/>
        </p:nvSpPr>
        <p:spPr>
          <a:xfrm>
            <a:off x="1856136" y="4409159"/>
            <a:ext cx="452945" cy="224603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9F9008B-0C4F-4472-8B53-9447817CBEDF}"/>
              </a:ext>
            </a:extLst>
          </p:cNvPr>
          <p:cNvCxnSpPr>
            <a:endCxn id="28" idx="1"/>
          </p:cNvCxnSpPr>
          <p:nvPr/>
        </p:nvCxnSpPr>
        <p:spPr>
          <a:xfrm flipV="1">
            <a:off x="1264498" y="4521461"/>
            <a:ext cx="591638" cy="123817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799F4E2-3121-4004-83A0-F6E7EFB4DED8}"/>
              </a:ext>
            </a:extLst>
          </p:cNvPr>
          <p:cNvSpPr/>
          <p:nvPr/>
        </p:nvSpPr>
        <p:spPr>
          <a:xfrm>
            <a:off x="9860429" y="4334448"/>
            <a:ext cx="1986240" cy="1703836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PE" sz="2000">
                <a:solidFill>
                  <a:schemeClr val="tx1"/>
                </a:solidFill>
              </a:rPr>
              <a:t>Entorno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57426290-DD60-46BD-B1A6-F1E705D97FDE}"/>
              </a:ext>
            </a:extLst>
          </p:cNvPr>
          <p:cNvSpPr/>
          <p:nvPr/>
        </p:nvSpPr>
        <p:spPr>
          <a:xfrm>
            <a:off x="10104021" y="5021491"/>
            <a:ext cx="1499057" cy="890388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s-PE">
                <a:solidFill>
                  <a:schemeClr val="tx1"/>
                </a:solidFill>
              </a:rPr>
              <a:t>Servicio</a:t>
            </a:r>
          </a:p>
          <a:p>
            <a:pPr algn="ctr"/>
            <a:r>
              <a:rPr lang="es-PE">
                <a:solidFill>
                  <a:schemeClr val="tx1"/>
                </a:solidFill>
              </a:rPr>
              <a:t>Secundario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Speech Bubble: Rectangle with Corners Rounded 24">
            <a:extLst>
              <a:ext uri="{FF2B5EF4-FFF2-40B4-BE49-F238E27FC236}">
                <a16:creationId xmlns:a16="http://schemas.microsoft.com/office/drawing/2014/main" id="{85933AA5-F2FB-4F3F-8AF7-CAD5858BE1B8}"/>
              </a:ext>
            </a:extLst>
          </p:cNvPr>
          <p:cNvSpPr/>
          <p:nvPr/>
        </p:nvSpPr>
        <p:spPr>
          <a:xfrm>
            <a:off x="7987660" y="5693293"/>
            <a:ext cx="1138136" cy="444100"/>
          </a:xfrm>
          <a:prstGeom prst="wedgeRoundRectCallout">
            <a:avLst>
              <a:gd name="adj1" fmla="val 158096"/>
              <a:gd name="adj2" fmla="val -9362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/>
              <a:t>Carpeta Compartida</a:t>
            </a:r>
            <a:endParaRPr lang="en-US" sz="120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F860431-7F10-4A19-A5D1-E2C1729061A2}"/>
              </a:ext>
            </a:extLst>
          </p:cNvPr>
          <p:cNvSpPr/>
          <p:nvPr/>
        </p:nvSpPr>
        <p:spPr>
          <a:xfrm>
            <a:off x="4370853" y="1089551"/>
            <a:ext cx="2672711" cy="255810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PE" sz="2000">
                <a:solidFill>
                  <a:schemeClr val="tx1"/>
                </a:solidFill>
              </a:rPr>
              <a:t>Entorno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1A1845A-8F1C-4BB4-B4DB-21C964798CCB}"/>
              </a:ext>
            </a:extLst>
          </p:cNvPr>
          <p:cNvSpPr/>
          <p:nvPr/>
        </p:nvSpPr>
        <p:spPr>
          <a:xfrm>
            <a:off x="4673377" y="1643651"/>
            <a:ext cx="2067662" cy="679684"/>
          </a:xfrm>
          <a:prstGeom prst="round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s-PE">
                <a:solidFill>
                  <a:schemeClr val="tx1"/>
                </a:solidFill>
              </a:rPr>
              <a:t>Servicio de Configuración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Speech Bubble: Rectangle with Corners Rounded 21">
            <a:extLst>
              <a:ext uri="{FF2B5EF4-FFF2-40B4-BE49-F238E27FC236}">
                <a16:creationId xmlns:a16="http://schemas.microsoft.com/office/drawing/2014/main" id="{D9812D60-4FD6-40C8-922C-EAD5F62765E3}"/>
              </a:ext>
            </a:extLst>
          </p:cNvPr>
          <p:cNvSpPr/>
          <p:nvPr/>
        </p:nvSpPr>
        <p:spPr>
          <a:xfrm>
            <a:off x="7987660" y="4349639"/>
            <a:ext cx="1138136" cy="444100"/>
          </a:xfrm>
          <a:prstGeom prst="wedgeRoundRectCallout">
            <a:avLst>
              <a:gd name="adj1" fmla="val 152893"/>
              <a:gd name="adj2" fmla="val 1341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/>
              <a:t>Servidor de Archivos</a:t>
            </a:r>
            <a:endParaRPr lang="en-US" sz="120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BD80B6E-FD2E-4E9A-948A-94D98A712BDD}"/>
              </a:ext>
            </a:extLst>
          </p:cNvPr>
          <p:cNvSpPr/>
          <p:nvPr/>
        </p:nvSpPr>
        <p:spPr>
          <a:xfrm>
            <a:off x="9860429" y="2445806"/>
            <a:ext cx="1986240" cy="1703836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PE" sz="2000">
                <a:solidFill>
                  <a:schemeClr val="tx1"/>
                </a:solidFill>
              </a:rPr>
              <a:t>Entorno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DCFA11A-60EA-4339-A80B-0EB8A59E8D88}"/>
              </a:ext>
            </a:extLst>
          </p:cNvPr>
          <p:cNvSpPr/>
          <p:nvPr/>
        </p:nvSpPr>
        <p:spPr>
          <a:xfrm>
            <a:off x="10104021" y="3132849"/>
            <a:ext cx="1499057" cy="862681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s-PE">
                <a:solidFill>
                  <a:schemeClr val="tx1"/>
                </a:solidFill>
              </a:rPr>
              <a:t>Servicio</a:t>
            </a:r>
          </a:p>
          <a:p>
            <a:pPr algn="ctr"/>
            <a:r>
              <a:rPr lang="es-PE">
                <a:solidFill>
                  <a:schemeClr val="tx1"/>
                </a:solidFill>
              </a:rPr>
              <a:t>Secundario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B16C0C2B-FC5A-41C9-A9BC-35B768B811E0}"/>
              </a:ext>
            </a:extLst>
          </p:cNvPr>
          <p:cNvSpPr/>
          <p:nvPr/>
        </p:nvSpPr>
        <p:spPr>
          <a:xfrm>
            <a:off x="7987660" y="2155090"/>
            <a:ext cx="1138136" cy="444100"/>
          </a:xfrm>
          <a:prstGeom prst="wedgeRoundRectCallout">
            <a:avLst>
              <a:gd name="adj1" fmla="val 150125"/>
              <a:gd name="adj2" fmla="val 80463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/>
              <a:t>IP Servidor de Base de Datos</a:t>
            </a:r>
            <a:endParaRPr lang="en-US" sz="120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EFC0B25A-3AC6-499D-9E07-993CF8392F97}"/>
              </a:ext>
            </a:extLst>
          </p:cNvPr>
          <p:cNvSpPr/>
          <p:nvPr/>
        </p:nvSpPr>
        <p:spPr>
          <a:xfrm>
            <a:off x="7987660" y="2805847"/>
            <a:ext cx="1138137" cy="623153"/>
          </a:xfrm>
          <a:prstGeom prst="wedgeRoundRectCallout">
            <a:avLst>
              <a:gd name="adj1" fmla="val 157965"/>
              <a:gd name="adj2" fmla="val 4063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1200"/>
              <a:t>Nombre BD</a:t>
            </a:r>
          </a:p>
          <a:p>
            <a:r>
              <a:rPr lang="es-PE" sz="1200"/>
              <a:t>Login</a:t>
            </a:r>
          </a:p>
          <a:p>
            <a:r>
              <a:rPr lang="es-PE" sz="1200"/>
              <a:t>Password</a:t>
            </a:r>
            <a:endParaRPr lang="en-US" sz="120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225C7F-0640-4B63-B559-BDC571A6B37E}"/>
              </a:ext>
            </a:extLst>
          </p:cNvPr>
          <p:cNvCxnSpPr>
            <a:stCxn id="9" idx="3"/>
            <a:endCxn id="43" idx="1"/>
          </p:cNvCxnSpPr>
          <p:nvPr/>
        </p:nvCxnSpPr>
        <p:spPr>
          <a:xfrm flipV="1">
            <a:off x="2309081" y="3564190"/>
            <a:ext cx="7794940" cy="61086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0FC6EBE-42D9-41B6-9B2C-3E31AF2F877C}"/>
              </a:ext>
            </a:extLst>
          </p:cNvPr>
          <p:cNvCxnSpPr>
            <a:stCxn id="28" idx="3"/>
            <a:endCxn id="38" idx="1"/>
          </p:cNvCxnSpPr>
          <p:nvPr/>
        </p:nvCxnSpPr>
        <p:spPr>
          <a:xfrm>
            <a:off x="2309081" y="4521461"/>
            <a:ext cx="7794940" cy="94522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167CC39-469A-43B2-9A8C-E8BB2FF0820B}"/>
              </a:ext>
            </a:extLst>
          </p:cNvPr>
          <p:cNvSpPr txBox="1"/>
          <p:nvPr/>
        </p:nvSpPr>
        <p:spPr>
          <a:xfrm>
            <a:off x="4581660" y="2435637"/>
            <a:ext cx="2251097" cy="10618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PE" sz="900"/>
              <a:t>data.server.ip=</a:t>
            </a:r>
            <a:r>
              <a:rPr lang="es-PE" sz="900">
                <a:solidFill>
                  <a:srgbClr val="FF0000"/>
                </a:solidFill>
              </a:rPr>
              <a:t>192.168.1.84</a:t>
            </a:r>
          </a:p>
          <a:p>
            <a:r>
              <a:rPr lang="es-PE" sz="900"/>
              <a:t>data.server.db.name=</a:t>
            </a:r>
            <a:r>
              <a:rPr lang="es-PE" sz="900">
                <a:solidFill>
                  <a:srgbClr val="FF0000"/>
                </a:solidFill>
              </a:rPr>
              <a:t>DB-APP</a:t>
            </a:r>
          </a:p>
          <a:p>
            <a:r>
              <a:rPr lang="es-PE" sz="900"/>
              <a:t>data.server.db.login=</a:t>
            </a:r>
            <a:r>
              <a:rPr lang="es-PE" sz="900">
                <a:solidFill>
                  <a:srgbClr val="FF0000"/>
                </a:solidFill>
              </a:rPr>
              <a:t>LOGIN-APP</a:t>
            </a:r>
          </a:p>
          <a:p>
            <a:r>
              <a:rPr lang="es-PE" sz="900"/>
              <a:t>data.server.db.password=</a:t>
            </a:r>
            <a:r>
              <a:rPr lang="es-PE" sz="900">
                <a:solidFill>
                  <a:srgbClr val="FF0000"/>
                </a:solidFill>
              </a:rPr>
              <a:t>P@ssw0rd</a:t>
            </a:r>
          </a:p>
          <a:p>
            <a:endParaRPr lang="es-PE" sz="900"/>
          </a:p>
          <a:p>
            <a:r>
              <a:rPr lang="es-PE" sz="900"/>
              <a:t>file.server.name=</a:t>
            </a:r>
            <a:r>
              <a:rPr lang="es-PE" sz="900">
                <a:solidFill>
                  <a:srgbClr val="FF0000"/>
                </a:solidFill>
              </a:rPr>
              <a:t>FILESERVER-APP</a:t>
            </a:r>
          </a:p>
          <a:p>
            <a:r>
              <a:rPr lang="es-PE" sz="900"/>
              <a:t>file.server.share=</a:t>
            </a:r>
            <a:r>
              <a:rPr lang="es-PE" sz="900">
                <a:solidFill>
                  <a:srgbClr val="FF0000"/>
                </a:solidFill>
              </a:rPr>
              <a:t>SHAREDFOLDER</a:t>
            </a:r>
            <a:endParaRPr lang="en-US" sz="90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4433A09-5991-49B9-AB15-6BF9D41D4F91}"/>
              </a:ext>
            </a:extLst>
          </p:cNvPr>
          <p:cNvCxnSpPr>
            <a:endCxn id="9" idx="1"/>
          </p:cNvCxnSpPr>
          <p:nvPr/>
        </p:nvCxnSpPr>
        <p:spPr>
          <a:xfrm flipV="1">
            <a:off x="1138763" y="4175050"/>
            <a:ext cx="717373" cy="96564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0A1A498-6B23-43BF-9992-901A23835479}"/>
              </a:ext>
            </a:extLst>
          </p:cNvPr>
          <p:cNvCxnSpPr>
            <a:stCxn id="61" idx="3"/>
            <a:endCxn id="40" idx="1"/>
          </p:cNvCxnSpPr>
          <p:nvPr/>
        </p:nvCxnSpPr>
        <p:spPr>
          <a:xfrm flipV="1">
            <a:off x="1934185" y="1983493"/>
            <a:ext cx="2739192" cy="1845146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A6846EA-60A8-41E3-BF30-4D9512B9DBE0}"/>
              </a:ext>
            </a:extLst>
          </p:cNvPr>
          <p:cNvSpPr txBox="1"/>
          <p:nvPr/>
        </p:nvSpPr>
        <p:spPr>
          <a:xfrm rot="19560000">
            <a:off x="2680609" y="2527015"/>
            <a:ext cx="14718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100"/>
              <a:t>Obtener configuración</a:t>
            </a:r>
            <a:endParaRPr lang="en-US" sz="110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64C7202-29EF-4C5C-991E-B231C4424708}"/>
              </a:ext>
            </a:extLst>
          </p:cNvPr>
          <p:cNvSpPr txBox="1"/>
          <p:nvPr/>
        </p:nvSpPr>
        <p:spPr>
          <a:xfrm rot="19560000">
            <a:off x="2842191" y="2809573"/>
            <a:ext cx="15359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r>
              <a:rPr lang="es-PE"/>
              <a:t>Refrescar configuración</a:t>
            </a:r>
            <a:endParaRPr lang="en-US"/>
          </a:p>
        </p:txBody>
      </p:sp>
      <p:sp>
        <p:nvSpPr>
          <p:cNvPr id="60" name="Speech Bubble: Rectangle with Corners Rounded 59">
            <a:extLst>
              <a:ext uri="{FF2B5EF4-FFF2-40B4-BE49-F238E27FC236}">
                <a16:creationId xmlns:a16="http://schemas.microsoft.com/office/drawing/2014/main" id="{4397F21D-9C8A-4BC2-B331-FCF00C722813}"/>
              </a:ext>
            </a:extLst>
          </p:cNvPr>
          <p:cNvSpPr/>
          <p:nvPr/>
        </p:nvSpPr>
        <p:spPr>
          <a:xfrm>
            <a:off x="2857689" y="1094277"/>
            <a:ext cx="1138136" cy="638160"/>
          </a:xfrm>
          <a:prstGeom prst="wedgeRoundRectCallout">
            <a:avLst>
              <a:gd name="adj1" fmla="val 161478"/>
              <a:gd name="adj2" fmla="val -128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/>
              <a:t>URL del Servicio de Configuración</a:t>
            </a:r>
            <a:endParaRPr lang="en-US" sz="1200"/>
          </a:p>
        </p:txBody>
      </p:sp>
      <p:sp>
        <p:nvSpPr>
          <p:cNvPr id="61" name="Arrow: Pentagon 60">
            <a:extLst>
              <a:ext uri="{FF2B5EF4-FFF2-40B4-BE49-F238E27FC236}">
                <a16:creationId xmlns:a16="http://schemas.microsoft.com/office/drawing/2014/main" id="{DE8BBD80-1C3F-4991-BFE6-95F2A8C86859}"/>
              </a:ext>
            </a:extLst>
          </p:cNvPr>
          <p:cNvSpPr/>
          <p:nvPr/>
        </p:nvSpPr>
        <p:spPr>
          <a:xfrm>
            <a:off x="1481240" y="3716337"/>
            <a:ext cx="452945" cy="224603"/>
          </a:xfrm>
          <a:prstGeom prst="homePlate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38952954-EA93-4F47-AD08-1AD2305D4F13}"/>
              </a:ext>
            </a:extLst>
          </p:cNvPr>
          <p:cNvCxnSpPr>
            <a:stCxn id="61" idx="2"/>
            <a:endCxn id="9" idx="1"/>
          </p:cNvCxnSpPr>
          <p:nvPr/>
        </p:nvCxnSpPr>
        <p:spPr>
          <a:xfrm rot="16200000" flipH="1">
            <a:off x="1636794" y="3955708"/>
            <a:ext cx="234110" cy="2045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7198EE69-4232-45BB-BDDC-A89962CAB316}"/>
              </a:ext>
            </a:extLst>
          </p:cNvPr>
          <p:cNvCxnSpPr>
            <a:stCxn id="61" idx="2"/>
            <a:endCxn id="28" idx="1"/>
          </p:cNvCxnSpPr>
          <p:nvPr/>
        </p:nvCxnSpPr>
        <p:spPr>
          <a:xfrm rot="16200000" flipH="1">
            <a:off x="1463589" y="4128913"/>
            <a:ext cx="580521" cy="2045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24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17415-35A2-4C1F-A6D7-24B3733B7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/>
              <a:t>Push</a:t>
            </a:r>
            <a:r>
              <a:rPr lang="es-PE" baseline="0"/>
              <a:t> model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7A02D-F2CA-4007-88FA-93091D8B1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72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709</Words>
  <Application>Microsoft Office PowerPoint</Application>
  <PresentationFormat>Widescreen</PresentationFormat>
  <Paragraphs>200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El Problema</vt:lpstr>
      <vt:lpstr>El Problema</vt:lpstr>
      <vt:lpstr>El Problema</vt:lpstr>
      <vt:lpstr>El Problema</vt:lpstr>
      <vt:lpstr>La solución personalizada</vt:lpstr>
      <vt:lpstr>La solución personalizada</vt:lpstr>
      <vt:lpstr>La solución personalizada</vt:lpstr>
      <vt:lpstr>La solución con patrones</vt:lpstr>
      <vt:lpstr>Push model</vt:lpstr>
      <vt:lpstr>Pull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Developer</dc:title>
  <dc:creator>Joseph Toulier Pighi</dc:creator>
  <cp:lastModifiedBy>Joseph Toulier Pighi</cp:lastModifiedBy>
  <cp:revision>32</cp:revision>
  <dcterms:created xsi:type="dcterms:W3CDTF">2020-12-01T04:50:10Z</dcterms:created>
  <dcterms:modified xsi:type="dcterms:W3CDTF">2022-03-27T02:13:06Z</dcterms:modified>
</cp:coreProperties>
</file>