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8" r:id="rId2"/>
    <p:sldId id="257" r:id="rId3"/>
    <p:sldId id="279" r:id="rId4"/>
    <p:sldId id="280" r:id="rId5"/>
    <p:sldId id="294" r:id="rId6"/>
    <p:sldId id="290" r:id="rId7"/>
    <p:sldId id="281" r:id="rId8"/>
    <p:sldId id="291" r:id="rId9"/>
    <p:sldId id="283" r:id="rId10"/>
    <p:sldId id="292" r:id="rId11"/>
    <p:sldId id="293" r:id="rId12"/>
    <p:sldId id="285" r:id="rId13"/>
    <p:sldId id="349" r:id="rId14"/>
    <p:sldId id="286" r:id="rId15"/>
    <p:sldId id="295" r:id="rId16"/>
    <p:sldId id="348" r:id="rId17"/>
    <p:sldId id="296" r:id="rId18"/>
    <p:sldId id="298" r:id="rId19"/>
    <p:sldId id="299" r:id="rId20"/>
    <p:sldId id="297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39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329" r:id="rId52"/>
    <p:sldId id="330" r:id="rId53"/>
    <p:sldId id="331" r:id="rId54"/>
    <p:sldId id="332" r:id="rId55"/>
    <p:sldId id="333" r:id="rId56"/>
    <p:sldId id="334" r:id="rId57"/>
    <p:sldId id="335" r:id="rId58"/>
    <p:sldId id="336" r:id="rId59"/>
    <p:sldId id="337" r:id="rId60"/>
    <p:sldId id="338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3D17"/>
    <a:srgbClr val="A87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91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E90E1E-317D-4CBE-B4E3-8AEDF8C4B8EA}" type="datetimeFigureOut">
              <a:rPr lang="zh-TW" altLang="en-US" smtClean="0"/>
              <a:pPr/>
              <a:t>2020/4/23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4FD2625-9D01-4144-B2B5-00B7BE2272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3040360"/>
            <a:ext cx="792088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5300" dirty="0" smtClean="0">
                <a:solidFill>
                  <a:schemeClr val="accent4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>Lab 5</a:t>
            </a:r>
            <a:br>
              <a:rPr lang="en-US" altLang="zh-TW" sz="5300" dirty="0" smtClean="0">
                <a:solidFill>
                  <a:schemeClr val="accent4"/>
                </a:solidFill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</a:br>
            <a: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  <a:t/>
            </a:r>
            <a:br>
              <a:rPr lang="en-US" altLang="zh-TW" dirty="0" smtClean="0">
                <a:latin typeface="Arial" panose="020B0604020202020204" pitchFamily="34" charset="0"/>
                <a:ea typeface="Arial Unicode MS" pitchFamily="34" charset="-120"/>
                <a:cs typeface="Arial" panose="020B0604020202020204" pitchFamily="34" charset="0"/>
              </a:rPr>
            </a:br>
            <a:r>
              <a:rPr lang="en-US" altLang="zh-TW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Structure and Class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>
              <a:defRPr/>
            </a:pPr>
            <a:r>
              <a:rPr lang="en-US" altLang="zh-TW" sz="2400" dirty="0"/>
              <a:t>UEE 1303</a:t>
            </a:r>
          </a:p>
          <a:p>
            <a:pPr>
              <a:defRPr/>
            </a:pPr>
            <a:r>
              <a:rPr lang="en-US" altLang="zh-TW" sz="2400" dirty="0"/>
              <a:t>Department of Electrical and Computer Engineering, Institute of Electronics</a:t>
            </a:r>
          </a:p>
          <a:p>
            <a:pPr>
              <a:defRPr/>
            </a:pPr>
            <a:r>
              <a:rPr lang="en-US" altLang="zh-TW" sz="2400" dirty="0"/>
              <a:t>National </a:t>
            </a:r>
            <a:r>
              <a:rPr lang="en-US" altLang="zh-TW" sz="2400" dirty="0" err="1"/>
              <a:t>Chiao</a:t>
            </a:r>
            <a:r>
              <a:rPr lang="en-US" altLang="zh-TW" sz="2400" dirty="0"/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29069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Example (1/2)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68" y="2348880"/>
            <a:ext cx="8421132" cy="267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Example (2/2)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1" y="2290325"/>
            <a:ext cx="8408019" cy="1692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88"/>
          <a:stretch/>
        </p:blipFill>
        <p:spPr>
          <a:xfrm>
            <a:off x="735981" y="5056622"/>
            <a:ext cx="3096344" cy="3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5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in C++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fact, structure in C++ is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class basically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structure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assumes all members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by default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assumes all members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by default</a:t>
            </a:r>
          </a:p>
          <a:p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149080"/>
            <a:ext cx="639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 Objective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Practice to write a class</a:t>
            </a:r>
          </a:p>
          <a:p>
            <a:endParaRPr lang="en-US" altLang="zh-TW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Learn how to solve a problem with the class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7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(1/2)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asked to evaluate a given expression composed of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”, and “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xample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971600" y="2985914"/>
            <a:ext cx="4392488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Enter the expression: -20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Result: -20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Enter the expression: 12 + 24 - 6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Result: 30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Enter the expression: 15 - (20 - -5)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Result: -10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Enter the expression: 5 * -2 - 1000 / (10 + 10)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Result: -60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Enter the expression: (10 - 20) * (-10) + 50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Result: 150 </a:t>
            </a:r>
            <a:endParaRPr lang="en-US" altLang="zh-TW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Enter the expression: 2 + ((1 - (1 - 3)) * 2 - 6) * 10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Result: 2</a:t>
            </a:r>
          </a:p>
          <a:p>
            <a:r>
              <a:rPr lang="en-US" altLang="zh-TW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Enter 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the expression: exit</a:t>
            </a:r>
          </a:p>
          <a:p>
            <a:endParaRPr lang="en-US" altLang="zh-TW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Process returned 0 (0x0)   execution time : 314.087 s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86825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Lab Exercise (2/2)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use the template provided by TAs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Please 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touch the existed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use STL container (e.g., list, stack, …)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You are asked to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inish the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altLang="zh-TW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member functions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the algorithm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 described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checking of syntax error needed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21740" y="3352800"/>
            <a:ext cx="2735216" cy="990600"/>
          </a:xfrm>
        </p:spPr>
        <p:txBody>
          <a:bodyPr/>
          <a:lstStyle/>
          <a:p>
            <a:r>
              <a:rPr lang="en-US" altLang="zh-TW" b="1" dirty="0" smtClean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 to Stack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last-in-first-out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(LIFO) property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Two operation</a:t>
            </a:r>
          </a:p>
          <a:p>
            <a:pPr lvl="1"/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– put a data on the top of the stack</a:t>
            </a:r>
          </a:p>
          <a:p>
            <a:pPr lvl="1"/>
            <a:r>
              <a:rPr lang="en-US" altLang="zh-TW" sz="2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– fetch a data from the top of the stack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036" y="3789040"/>
            <a:ext cx="3923928" cy="2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0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Prescribed Functions for Stack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Stack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 for initializing data members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push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(Data);</a:t>
            </a:r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push operation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pop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 pop operation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bool empty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eturn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if the stack is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otherwise return false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8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 Representation of Stack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49586"/>
              </p:ext>
            </p:extLst>
          </p:nvPr>
        </p:nvGraphicFramePr>
        <p:xfrm>
          <a:off x="125963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118762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5216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index = 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9512" y="5193660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9512" y="482432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79512" y="4454996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79512" y="4099952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79512" y="3724916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79512" y="336128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79512" y="3000540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79512" y="2625504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499020"/>
              </p:ext>
            </p:extLst>
          </p:nvPr>
        </p:nvGraphicFramePr>
        <p:xfrm>
          <a:off x="269979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262778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9232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index = 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762127"/>
              </p:ext>
            </p:extLst>
          </p:nvPr>
        </p:nvGraphicFramePr>
        <p:xfrm>
          <a:off x="413995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406794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403248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index = 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02737"/>
              </p:ext>
            </p:extLst>
          </p:nvPr>
        </p:nvGraphicFramePr>
        <p:xfrm>
          <a:off x="558011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550810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47264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index = 3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237908"/>
              </p:ext>
            </p:extLst>
          </p:nvPr>
        </p:nvGraphicFramePr>
        <p:xfrm>
          <a:off x="7020272" y="2636912"/>
          <a:ext cx="936104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243828584"/>
                    </a:ext>
                  </a:extLst>
                </a:gridCol>
              </a:tblGrid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0241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429953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8020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2615696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8056152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73800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1347"/>
                  </a:ext>
                </a:extLst>
              </a:tr>
              <a:tr h="27003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765823"/>
                  </a:ext>
                </a:extLst>
              </a:tr>
            </a:tbl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6948264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912804" y="5625708"/>
            <a:ext cx="115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index = 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altLang="zh-TW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in C</a:t>
            </a:r>
          </a:p>
          <a:p>
            <a:endParaRPr lang="en-US" altLang="zh-TW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</a:p>
          <a:p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>
              <a:buNone/>
            </a:pP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Intuition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partial expressions without parenthesis in order, from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to outer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and from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 to right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619672" y="2996952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2325600" y="3448800"/>
            <a:ext cx="5796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向右箭號 13"/>
          <p:cNvSpPr/>
          <p:nvPr/>
        </p:nvSpPr>
        <p:spPr>
          <a:xfrm>
            <a:off x="1043608" y="3651410"/>
            <a:ext cx="495917" cy="245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619672" y="354339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zh-TW" sz="2400" dirty="0" smtClean="0">
                <a:solidFill>
                  <a:srgbClr val="7B3D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((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2898000" y="3995247"/>
            <a:ext cx="5832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向右箭號 55"/>
          <p:cNvSpPr/>
          <p:nvPr/>
        </p:nvSpPr>
        <p:spPr>
          <a:xfrm>
            <a:off x="1043608" y="4192822"/>
            <a:ext cx="495917" cy="245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/>
          <p:cNvSpPr txBox="1"/>
          <p:nvPr/>
        </p:nvSpPr>
        <p:spPr>
          <a:xfrm>
            <a:off x="1619672" y="408481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altLang="zh-TW" sz="2400" dirty="0">
                <a:solidFill>
                  <a:srgbClr val="7B3D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400" dirty="0" smtClean="0">
                <a:solidFill>
                  <a:srgbClr val="7B3D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8" name="直線接點 57"/>
          <p:cNvCxnSpPr/>
          <p:nvPr/>
        </p:nvCxnSpPr>
        <p:spPr>
          <a:xfrm>
            <a:off x="2793600" y="4536659"/>
            <a:ext cx="576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向右箭號 58"/>
          <p:cNvSpPr/>
          <p:nvPr/>
        </p:nvSpPr>
        <p:spPr>
          <a:xfrm>
            <a:off x="1043608" y="4737242"/>
            <a:ext cx="495917" cy="245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/>
          <p:cNvSpPr txBox="1"/>
          <p:nvPr/>
        </p:nvSpPr>
        <p:spPr>
          <a:xfrm>
            <a:off x="1619672" y="4629231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altLang="zh-TW" sz="24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1" name="直線接點 60"/>
          <p:cNvCxnSpPr/>
          <p:nvPr/>
        </p:nvCxnSpPr>
        <p:spPr>
          <a:xfrm>
            <a:off x="1713600" y="5081079"/>
            <a:ext cx="11232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向右箭號 63"/>
          <p:cNvSpPr/>
          <p:nvPr/>
        </p:nvSpPr>
        <p:spPr>
          <a:xfrm>
            <a:off x="1043608" y="5293800"/>
            <a:ext cx="495917" cy="24564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/>
          <p:cNvSpPr txBox="1"/>
          <p:nvPr/>
        </p:nvSpPr>
        <p:spPr>
          <a:xfrm>
            <a:off x="1619672" y="5185789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038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65906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4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692345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0800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291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019157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33164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56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32422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5660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8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459302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69168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4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99664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1907704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9746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131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6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39746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75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1523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75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14498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43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in C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ser-defined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(vs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. built-in data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types: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int, double,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An aggregate (grouping) data type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Array - collection of elements of the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type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- collection of elements of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types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First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your own structure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objects using new structure type just like declaring objects of built-in types</a:t>
            </a:r>
          </a:p>
          <a:p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881452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75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029878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5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08741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75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9519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66981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75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82620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9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01759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75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982620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7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759718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275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3611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28707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455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3611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049498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6568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3611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9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883019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7648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3611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4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702050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28872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3611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8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4591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1104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3611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Example (1/2)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pPr marL="365760" lvl="1" indent="0">
              <a:buNone/>
            </a:pPr>
            <a:endParaRPr lang="en-US" altLang="zh-TW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2" y="2204864"/>
            <a:ext cx="6864316" cy="108012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92" y="4005064"/>
            <a:ext cx="6411220" cy="2286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65027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3408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3611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765027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4740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3611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6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56398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4740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74682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25444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4740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127920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1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54890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4740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915662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2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292363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4740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505726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23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284256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47400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56114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920460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63589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56114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0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0410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851920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56114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82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0410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456114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46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 Example (2/2)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41168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endParaRPr lang="en-US" altLang="zh-TW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88"/>
          <a:stretch/>
        </p:blipFill>
        <p:spPr>
          <a:xfrm>
            <a:off x="755576" y="2348880"/>
            <a:ext cx="3096344" cy="38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08934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93702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08337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25619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40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831669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2840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25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59781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2840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672824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45827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55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91982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5521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1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04131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661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35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329196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38730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5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21872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18016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7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62689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50173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3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Limitations of Structure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No access modifiers (public, private, protected,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…)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Prohibit functions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structures</a:t>
            </a:r>
          </a:p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static members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 constructors and destructor</a:t>
            </a:r>
          </a:p>
          <a:p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All above are the features of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C++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65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899592" y="2204864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* ((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/ 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809760"/>
              </p:ext>
            </p:extLst>
          </p:nvPr>
        </p:nvGraphicFramePr>
        <p:xfrm>
          <a:off x="4220577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995936" y="2041048"/>
            <a:ext cx="0" cy="2358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81865"/>
              </p:ext>
            </p:extLst>
          </p:nvPr>
        </p:nvGraphicFramePr>
        <p:xfrm>
          <a:off x="6024900" y="2996952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5665219" y="257377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3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99592" y="2204864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zh-TW" sz="2400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altLang="zh-TW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458020"/>
              </p:ext>
            </p:extLst>
          </p:nvPr>
        </p:nvGraphicFramePr>
        <p:xfrm>
          <a:off x="4067944" y="2905041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3708263" y="248186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953028"/>
              </p:ext>
            </p:extLst>
          </p:nvPr>
        </p:nvGraphicFramePr>
        <p:xfrm>
          <a:off x="2339752" y="401313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5116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33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6626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55776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428912"/>
              </p:ext>
            </p:extLst>
          </p:nvPr>
        </p:nvGraphicFramePr>
        <p:xfrm>
          <a:off x="827225" y="2758440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67544" y="23352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7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05613"/>
              </p:ext>
            </p:extLst>
          </p:nvPr>
        </p:nvGraphicFramePr>
        <p:xfrm>
          <a:off x="2339752" y="401313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5116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33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6626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55776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9"/>
              </p:ext>
            </p:extLst>
          </p:nvPr>
        </p:nvGraphicFramePr>
        <p:xfrm>
          <a:off x="827225" y="2758440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67544" y="23352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4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92974"/>
              </p:ext>
            </p:extLst>
          </p:nvPr>
        </p:nvGraphicFramePr>
        <p:xfrm>
          <a:off x="2339752" y="401313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5116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33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6626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55776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941797"/>
              </p:ext>
            </p:extLst>
          </p:nvPr>
        </p:nvGraphicFramePr>
        <p:xfrm>
          <a:off x="827225" y="2758440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67544" y="23352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6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59107"/>
              </p:ext>
            </p:extLst>
          </p:nvPr>
        </p:nvGraphicFramePr>
        <p:xfrm>
          <a:off x="2339752" y="401313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5116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33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6626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55776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41283"/>
              </p:ext>
            </p:extLst>
          </p:nvPr>
        </p:nvGraphicFramePr>
        <p:xfrm>
          <a:off x="827225" y="2758440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67544" y="23352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7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3368"/>
              </p:ext>
            </p:extLst>
          </p:nvPr>
        </p:nvGraphicFramePr>
        <p:xfrm>
          <a:off x="2339752" y="401313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5116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33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6626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55776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319063"/>
              </p:ext>
            </p:extLst>
          </p:nvPr>
        </p:nvGraphicFramePr>
        <p:xfrm>
          <a:off x="827225" y="2758440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67544" y="23352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82572"/>
              </p:ext>
            </p:extLst>
          </p:nvPr>
        </p:nvGraphicFramePr>
        <p:xfrm>
          <a:off x="2339752" y="401313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5116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33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6626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55776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95891"/>
              </p:ext>
            </p:extLst>
          </p:nvPr>
        </p:nvGraphicFramePr>
        <p:xfrm>
          <a:off x="827225" y="2758440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67544" y="23352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Solve</a:t>
            </a: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Algorithm Details</a:t>
            </a:r>
            <a:endParaRPr lang="zh-TW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273142"/>
              </p:ext>
            </p:extLst>
          </p:nvPr>
        </p:nvGraphicFramePr>
        <p:xfrm>
          <a:off x="2339752" y="4013132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51164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447999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5733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866264"/>
                  </a:ext>
                </a:extLst>
              </a:tr>
            </a:tbl>
          </a:graphicData>
        </a:graphic>
      </p:graphicFrame>
      <p:sp>
        <p:nvSpPr>
          <p:cNvPr id="10" name="文字方塊 9"/>
          <p:cNvSpPr txBox="1"/>
          <p:nvPr/>
        </p:nvSpPr>
        <p:spPr>
          <a:xfrm>
            <a:off x="2555776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588224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sum2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572000" y="350100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operator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95891"/>
              </p:ext>
            </p:extLst>
          </p:nvPr>
        </p:nvGraphicFramePr>
        <p:xfrm>
          <a:off x="827225" y="2758440"/>
          <a:ext cx="936823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6823">
                  <a:extLst>
                    <a:ext uri="{9D8B030D-6E8A-4147-A177-3AD203B41FA5}">
                      <a16:colId xmlns:a16="http://schemas.microsoft.com/office/drawing/2014/main" val="3188476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7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81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95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3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171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4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812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111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4371414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467544" y="233526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temporary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20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foundation for OOP in C++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Class in C++ is an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version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of structure in C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Access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modifiers </a:t>
            </a:r>
            <a:endParaRPr lang="en-US" altLang="zh-TW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unctions </a:t>
            </a:r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inside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tatic data members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Constructors and destructor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Operator overloading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altLang="zh-TW" sz="2200" b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Can be used as built-in data types</a:t>
            </a:r>
            <a:endParaRPr lang="en-US" altLang="zh-TW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ame as structures</a:t>
            </a:r>
          </a:p>
          <a:p>
            <a:pPr lvl="1"/>
            <a:endParaRPr lang="zh-TW" alt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 Member Function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Must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(i.e., </a:t>
            </a:r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) class member functions</a:t>
            </a:r>
          </a:p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If defined outside class definition, </a:t>
            </a:r>
            <a:r>
              <a:rPr lang="en-US" altLang="zh-TW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specify the class it belongs to</a:t>
            </a: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ret_type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en-US" altLang="zh-TW" sz="2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zh-TW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altLang="zh-TW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func_name</a:t>
            </a:r>
            <a:r>
              <a:rPr lang="en-US" altLang="zh-TW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&gt; (…) {…}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lvl="1"/>
            <a:r>
              <a:rPr lang="en-US" altLang="zh-TW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zh-TW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is called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resolution operator</a:t>
            </a:r>
          </a:p>
          <a:p>
            <a:pPr lvl="2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ifferent classes can have member functions with the same name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Items before</a:t>
            </a:r>
            <a:r>
              <a:rPr lang="en-US" altLang="zh-TW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zh-TW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altLang="zh-TW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altLang="zh-TW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called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qualifier</a:t>
            </a:r>
          </a:p>
          <a:p>
            <a:pPr lvl="2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lass name serves as type qualifier here</a:t>
            </a:r>
          </a:p>
          <a:p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7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Private vs. Public</a:t>
            </a:r>
            <a:endParaRPr lang="zh-TW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Both data members and member functions can be either private or public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members 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are usually </a:t>
            </a:r>
            <a:r>
              <a:rPr lang="en-US" altLang="zh-TW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 don’t know exact representation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anipulated through member functions</a:t>
            </a:r>
          </a:p>
          <a:p>
            <a:r>
              <a:rPr lang="en-US" altLang="zh-TW" sz="24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  <a:r>
              <a:rPr lang="en-US" altLang="zh-TW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are usually </a:t>
            </a:r>
            <a:r>
              <a:rPr lang="en-US" altLang="zh-TW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</a:p>
          <a:p>
            <a:pPr lvl="1"/>
            <a:r>
              <a:rPr lang="en-US" altLang="zh-TW" sz="22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ou can use </a:t>
            </a:r>
            <a:r>
              <a:rPr lang="en-US" altLang="zh-TW" sz="22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</a:t>
            </a:r>
            <a:r>
              <a:rPr lang="en-US" altLang="zh-TW" sz="2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for manipulations</a:t>
            </a:r>
          </a:p>
          <a:p>
            <a:pPr lvl="1"/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you needn’t know how these functions get implemented 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US" altLang="zh-TW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</a:p>
          <a:p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3526</TotalTime>
  <Words>1903</Words>
  <Application>Microsoft Office PowerPoint</Application>
  <PresentationFormat>如螢幕大小 (4:3)</PresentationFormat>
  <Paragraphs>666</Paragraphs>
  <Slides>68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68</vt:i4>
      </vt:variant>
    </vt:vector>
  </HeadingPairs>
  <TitlesOfParts>
    <vt:vector size="75" baseType="lpstr">
      <vt:lpstr>Arial Unicode MS</vt:lpstr>
      <vt:lpstr>微軟正黑體</vt:lpstr>
      <vt:lpstr>Arial</vt:lpstr>
      <vt:lpstr>Tw Cen MT</vt:lpstr>
      <vt:lpstr>Wingdings</vt:lpstr>
      <vt:lpstr>Wingdings 2</vt:lpstr>
      <vt:lpstr>中庸</vt:lpstr>
      <vt:lpstr>       Lab 5   Structure and Class  </vt:lpstr>
      <vt:lpstr>Outline</vt:lpstr>
      <vt:lpstr>Structure in C</vt:lpstr>
      <vt:lpstr>Structure Example (1/2)</vt:lpstr>
      <vt:lpstr>Structure Example (2/2)</vt:lpstr>
      <vt:lpstr>Limitations of Structure</vt:lpstr>
      <vt:lpstr>Class</vt:lpstr>
      <vt:lpstr>Class Member Function</vt:lpstr>
      <vt:lpstr>Private vs. Public</vt:lpstr>
      <vt:lpstr>Class Example (1/2)</vt:lpstr>
      <vt:lpstr>Class Example (2/2)</vt:lpstr>
      <vt:lpstr>Structure in C++</vt:lpstr>
      <vt:lpstr>Exercise Objective</vt:lpstr>
      <vt:lpstr>Lab Exercise (1/2)</vt:lpstr>
      <vt:lpstr>Lab Exercise (2/2)</vt:lpstr>
      <vt:lpstr>Appendix</vt:lpstr>
      <vt:lpstr>Introduction to Stack</vt:lpstr>
      <vt:lpstr>Prescribed Functions for Stack</vt:lpstr>
      <vt:lpstr>Data Representation of Stack</vt:lpstr>
      <vt:lpstr>Algorithm Intuition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  <vt:lpstr>Algorithm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billy123313</dc:creator>
  <cp:lastModifiedBy>linweichen</cp:lastModifiedBy>
  <cp:revision>296</cp:revision>
  <dcterms:created xsi:type="dcterms:W3CDTF">2011-03-05T06:36:55Z</dcterms:created>
  <dcterms:modified xsi:type="dcterms:W3CDTF">2020-04-23T05:20:51Z</dcterms:modified>
</cp:coreProperties>
</file>