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1" r:id="rId2"/>
  </p:sldMasterIdLst>
  <p:sldIdLst>
    <p:sldId id="256" r:id="rId3"/>
    <p:sldId id="257" r:id="rId4"/>
    <p:sldId id="258" r:id="rId5"/>
    <p:sldId id="260" r:id="rId6"/>
    <p:sldId id="259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14" r:id="rId18"/>
    <p:sldId id="331" r:id="rId19"/>
    <p:sldId id="315" r:id="rId20"/>
    <p:sldId id="318" r:id="rId21"/>
    <p:sldId id="329" r:id="rId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FFFF"/>
    <a:srgbClr val="6600FF"/>
    <a:srgbClr val="0000FF"/>
    <a:srgbClr val="00FF00"/>
    <a:srgbClr val="FA1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10" autoAdjust="0"/>
  </p:normalViewPr>
  <p:slideViewPr>
    <p:cSldViewPr snapToGrid="0"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B3812-10FD-4128-8B5E-5CCEF61DBE97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1659-D5AC-4752-9ECB-5E43CD7E52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68893-097C-46FB-81C7-2E6015BAE1C6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C1CA-4F48-4D23-9E6E-409105E037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05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498D9-C75D-4EFA-8E88-3BA998FDA60A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B22FB-5D58-4E25-9EBC-C5F01EA700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00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FE7AAD-B562-4070-8C78-8AB9511F4237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9B5F6-66A5-42EB-BFD5-3362888F92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36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4EF27-FF59-4D83-BF31-853DCE5D7D95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5EBF2-64C0-49B8-8046-CB456001DD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A8D30-C023-43D5-BF5A-20BB22AD0A90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2C6E8-6C3D-45E8-B1AC-295D192F26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40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5B4AD-1F91-4E28-9866-63038D18B2A6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50CD-BB6E-41C7-9084-149C1A9C28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0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63FF-B2B8-4AA5-960A-8E38E1FC0E21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C30E0-C628-4D58-A120-7E06656AD8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8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4DF74-00B0-4D31-B947-72F1C72F073C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F519D-F0FD-4CA7-AB4A-D750761A17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7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95DBD-C20B-484E-AA0F-AD5C65BB1D5E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CC05F-868D-4517-A05C-D5E116E02B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7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CF74A-7C47-438F-ABBA-728F9A8E5A78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CE44B-4EDF-4C5B-A860-B2F8E6DDAE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9441-2364-4C88-9EE9-F992C5657E58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2B71-307B-4368-85B7-AB3A214FA5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EB3672-04DD-4F17-9EC7-C6B299EB26E5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E61FCD3-39E4-43FB-8BD8-F6274EFE63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3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2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9295AF-1CDE-46C5-A9EC-AC95319F0465}" type="datetimeFigureOut">
              <a:rPr lang="zh-TW" altLang="en-US"/>
              <a:pPr>
                <a:defRPr/>
              </a:pPr>
              <a:t>2020/5/28</a:t>
            </a:fld>
            <a:endParaRPr lang="zh-TW" altLang="en-US"/>
          </a:p>
        </p:txBody>
      </p:sp>
      <p:sp>
        <p:nvSpPr>
          <p:cNvPr id="15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B592F7-604E-4BFE-B4E5-2B40EF89FC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2241550"/>
            <a:ext cx="7921625" cy="23749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4300" b="1" cap="none" smtClean="0">
                <a:solidFill>
                  <a:srgbClr val="D8B25C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Lab9</a:t>
            </a:r>
            <a:br>
              <a:rPr lang="en-US" altLang="zh-TW" sz="4300" b="1" cap="none" smtClean="0">
                <a:solidFill>
                  <a:srgbClr val="D8B25C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4300" b="1" cap="none" smtClean="0">
                <a:solidFill>
                  <a:srgbClr val="D8B25C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Inheritance</a:t>
            </a:r>
            <a: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600" cap="none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endParaRPr lang="zh-TW" altLang="en-US" sz="3600" cap="none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UEE 1303</a:t>
            </a:r>
          </a:p>
          <a:p>
            <a:pP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Department of Electrical and Computer Engineering, Institute of Electronics</a:t>
            </a:r>
          </a:p>
          <a:p>
            <a:pP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National </a:t>
            </a:r>
            <a:r>
              <a:rPr lang="en-US" altLang="zh-TW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Chiao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Tung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688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 (</a:t>
            </a:r>
            <a:r>
              <a:rPr lang="en-US" altLang="zh-TW" sz="26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of a derived class is responsible to call </a:t>
            </a:r>
            <a:r>
              <a:rPr lang="en-US" altLang="zh-TW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ctors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for its </a:t>
            </a:r>
            <a:r>
              <a:rPr lang="en-US" altLang="zh-TW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classes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(and its own non-static data members)</a:t>
            </a:r>
          </a:p>
          <a:p>
            <a:pPr lvl="1">
              <a:defRPr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Manager::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Manager(string&amp; name,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short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dep,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lvl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Employee(name, dep)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level(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lvl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) {	// … } 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			// Initialize base and non-static data members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Initialize base and non-static data members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their corresponding </a:t>
            </a:r>
            <a:r>
              <a:rPr lang="en-US" altLang="zh-TW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ctors</a:t>
            </a:r>
            <a:endParaRPr lang="en-US" altLang="zh-TW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altLang="zh-TW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for base/derived should be well defined</a:t>
            </a:r>
            <a:endParaRPr lang="zh-TW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圓角矩形圖說文字 3"/>
          <p:cNvSpPr/>
          <p:nvPr/>
        </p:nvSpPr>
        <p:spPr>
          <a:xfrm>
            <a:off x="1350963" y="4265613"/>
            <a:ext cx="2986087" cy="447675"/>
          </a:xfrm>
          <a:prstGeom prst="wedgeRoundRectCallout">
            <a:avLst>
              <a:gd name="adj1" fmla="val -36713"/>
              <a:gd name="adj2" fmla="val -126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2919413" y="2854325"/>
            <a:ext cx="2986087" cy="444500"/>
          </a:xfrm>
          <a:prstGeom prst="wedgeRoundRectCallout">
            <a:avLst>
              <a:gd name="adj1" fmla="val -72950"/>
              <a:gd name="adj2" fmla="val 58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Manager::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Execution Order of Constructor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A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A()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ctorA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~A()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dtorA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B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B()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ctorB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~B()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dtorB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C :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B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C()::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B()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a()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ctorC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~C()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dtorC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main()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0;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TW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10350" y="3925888"/>
            <a:ext cx="1262063" cy="2308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Output: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========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B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A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C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C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A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B</a:t>
            </a:r>
            <a:endParaRPr lang="zh-TW" altLang="en-US" dirty="0">
              <a:solidFill>
                <a:schemeClr val="bg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向右箭號 4"/>
          <p:cNvSpPr/>
          <p:nvPr/>
        </p:nvSpPr>
        <p:spPr>
          <a:xfrm rot="16200000" flipV="1">
            <a:off x="1024731" y="5368132"/>
            <a:ext cx="1042987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230925">
            <a:off x="1627188" y="4029075"/>
            <a:ext cx="1460500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6659984">
            <a:off x="1341437" y="3403601"/>
            <a:ext cx="2517775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696119" y="5865019"/>
            <a:ext cx="1344612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5300000">
            <a:off x="601663" y="3748088"/>
            <a:ext cx="2465387" cy="166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5300000">
            <a:off x="1500188" y="4333875"/>
            <a:ext cx="1284287" cy="14446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475288" y="1866900"/>
            <a:ext cx="2024062" cy="927100"/>
          </a:xfrm>
          <a:prstGeom prst="roundRect">
            <a:avLst>
              <a:gd name="adj" fmla="val 8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938838" y="2008188"/>
            <a:ext cx="1292225" cy="1465262"/>
          </a:xfrm>
          <a:prstGeom prst="roundRect">
            <a:avLst>
              <a:gd name="adj" fmla="val 1017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399338" y="2965450"/>
            <a:ext cx="947737" cy="4238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6300788" y="3028950"/>
            <a:ext cx="309562" cy="3095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cxnSp>
        <p:nvCxnSpPr>
          <p:cNvPr id="29" name="直線單箭頭接點 28"/>
          <p:cNvCxnSpPr>
            <a:stCxn id="20" idx="6"/>
            <a:endCxn id="19" idx="1"/>
          </p:cNvCxnSpPr>
          <p:nvPr/>
        </p:nvCxnSpPr>
        <p:spPr>
          <a:xfrm flipV="1">
            <a:off x="6610350" y="3176588"/>
            <a:ext cx="788988" cy="63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向右箭號 31"/>
          <p:cNvSpPr/>
          <p:nvPr/>
        </p:nvSpPr>
        <p:spPr>
          <a:xfrm rot="10800000" flipH="1" flipV="1">
            <a:off x="2547938" y="4778375"/>
            <a:ext cx="1068387" cy="15398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1511300" y="5100638"/>
            <a:ext cx="1344613" cy="1333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32" grpId="0" animBg="1"/>
      <p:bldP spid="32" grpId="1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cs typeface="Arial" panose="020B0604020202020204" pitchFamily="34" charset="0"/>
              </a:rPr>
              <a:t>Copy Ctor &amp; Assignment Operator</a:t>
            </a:r>
            <a:endParaRPr lang="zh-TW" altLang="en-US" sz="3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smtClean="0">
                <a:latin typeface="Arial" panose="020B0604020202020204" pitchFamily="34" charset="0"/>
                <a:cs typeface="Arial" panose="020B0604020202020204" pitchFamily="34" charset="0"/>
              </a:rPr>
              <a:t>Copy ctors and copy assignment operators are </a:t>
            </a:r>
            <a:r>
              <a:rPr lang="en-US" altLang="zh-TW" sz="26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inherited </a:t>
            </a:r>
            <a:r>
              <a:rPr lang="en-US" altLang="zh-TW" sz="2600" smtClean="0">
                <a:latin typeface="Arial" panose="020B0604020202020204" pitchFamily="34" charset="0"/>
                <a:cs typeface="Arial" panose="020B0604020202020204" pitchFamily="34" charset="0"/>
              </a:rPr>
              <a:t>(should be rewrited)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641350" lvl="2" indent="0">
              <a:buFont typeface="Wingdings" panose="05000000000000000000" pitchFamily="2" charset="2"/>
              <a:buNone/>
            </a:pPr>
            <a:r>
              <a:rPr lang="en-US" altLang="zh-TW" sz="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C :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B {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A a;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d;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* pi;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C(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n1=0,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n2=0,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n3=0) : 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B(n1)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, a(n2), d(n3) {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pi =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[10]; for(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i=0; i&lt;10; ++i) pi[i] = i; } 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C(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C&amp; c) : 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B(c)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, a(c.a), d(c.d) { //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is also of type B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pi =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[10]; for(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i=0; i&lt;10; ++i) pi[i] = c.pi[i]; }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C&amp;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C&amp; c) {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B::operator=(c)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; a = c.a; d = c.d;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* tmp=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[10];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for(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i=0; i&lt; 10; ++i) tmp[i] = c.pi[i];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[] pi; pi = tmp;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~C() {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[] pi; }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TW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圓角矩形圖說文字 3"/>
          <p:cNvSpPr/>
          <p:nvPr/>
        </p:nvSpPr>
        <p:spPr>
          <a:xfrm>
            <a:off x="142875" y="5192713"/>
            <a:ext cx="1223963" cy="1066800"/>
          </a:xfrm>
          <a:prstGeom prst="wedgeRoundRectCallout">
            <a:avLst>
              <a:gd name="adj1" fmla="val 55982"/>
              <a:gd name="adj2" fmla="val -49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Rewrite </a:t>
            </a:r>
          </a:p>
          <a:p>
            <a:pPr algn="ctr" eaLnBrk="1" hangingPunct="1">
              <a:defRPr/>
            </a:pPr>
            <a:r>
              <a:rPr lang="en-US" altLang="zh-TW" sz="1600" dirty="0"/>
              <a:t>Assignment </a:t>
            </a:r>
            <a:r>
              <a:rPr lang="en-US" altLang="zh-TW" sz="1600" dirty="0" err="1"/>
              <a:t>operater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227013" y="3859213"/>
            <a:ext cx="930275" cy="1066800"/>
          </a:xfrm>
          <a:prstGeom prst="wedgeRoundRectCallout">
            <a:avLst>
              <a:gd name="adj1" fmla="val 70185"/>
              <a:gd name="adj2" fmla="val -5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Rewrite </a:t>
            </a:r>
          </a:p>
          <a:p>
            <a:pPr algn="ctr" eaLnBrk="1" hangingPunct="1">
              <a:defRPr/>
            </a:pPr>
            <a:r>
              <a:rPr lang="en-US" altLang="zh-TW" sz="1600" dirty="0"/>
              <a:t>copy </a:t>
            </a:r>
            <a:r>
              <a:rPr lang="en-US" altLang="zh-TW" sz="1600" dirty="0" err="1"/>
              <a:t>ctor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5457825" y="3003550"/>
            <a:ext cx="2071688" cy="536575"/>
          </a:xfrm>
          <a:prstGeom prst="wedgeRoundRectCallout">
            <a:avLst>
              <a:gd name="adj1" fmla="val -46699"/>
              <a:gd name="adj2" fmla="val 80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Call B’s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Protected Members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Protected members (data and functions)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Its name can be used by 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friends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of the class only in which it is declared, and</a:t>
            </a:r>
            <a:b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by member functions and friends of </a:t>
            </a:r>
            <a:r>
              <a:rPr lang="en-US" altLang="zh-TW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derived from this class</a:t>
            </a:r>
            <a:endParaRPr lang="zh-TW" altLang="en-US" sz="240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文字方塊 3"/>
          <p:cNvSpPr txBox="1">
            <a:spLocks noChangeArrowheads="1"/>
          </p:cNvSpPr>
          <p:nvPr/>
        </p:nvSpPr>
        <p:spPr bwMode="auto">
          <a:xfrm>
            <a:off x="1493838" y="3800475"/>
            <a:ext cx="25415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b_priv;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protected: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b_prot();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b_pub();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D :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public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public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d_func(); };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9" name="文字方塊 4"/>
          <p:cNvSpPr txBox="1">
            <a:spLocks noChangeArrowheads="1"/>
          </p:cNvSpPr>
          <p:nvPr/>
        </p:nvSpPr>
        <p:spPr bwMode="auto">
          <a:xfrm>
            <a:off x="4344988" y="3567113"/>
            <a:ext cx="42195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rgbClr val="0070C0"/>
                </a:solidFill>
                <a:latin typeface="Arial" charset="0"/>
                <a:ea typeface="新細明體" charset="-120"/>
              </a:rPr>
              <a:t>void</a:t>
            </a:r>
            <a:r>
              <a:rPr lang="en-US" altLang="zh-TW" dirty="0"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D::</a:t>
            </a:r>
            <a:r>
              <a:rPr lang="en-US" altLang="zh-TW" dirty="0" err="1">
                <a:latin typeface="Arial" charset="0"/>
                <a:ea typeface="新細明體" charset="-120"/>
              </a:rPr>
              <a:t>d_func</a:t>
            </a:r>
            <a:r>
              <a:rPr lang="en-US" altLang="zh-TW" dirty="0">
                <a:latin typeface="Arial" charset="0"/>
                <a:ea typeface="新細明體" charset="-120"/>
              </a:rPr>
              <a:t>() { 	// D is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derived from B</a:t>
            </a:r>
          </a:p>
          <a:p>
            <a:pPr eaLnBrk="1" hangingPunct="1">
              <a:defRPr/>
            </a:pPr>
            <a:r>
              <a:rPr lang="nb-NO" altLang="zh-TW" dirty="0">
                <a:latin typeface="Arial" charset="0"/>
                <a:ea typeface="新細明體" charset="-120"/>
              </a:rPr>
              <a:t>     b_priv= 1;  	// 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b_prot</a:t>
            </a:r>
            <a:r>
              <a:rPr lang="en-US" altLang="zh-TW" dirty="0">
                <a:latin typeface="Arial" charset="0"/>
                <a:ea typeface="新細明體" charset="-120"/>
              </a:rPr>
              <a:t>();    	// </a:t>
            </a:r>
            <a:r>
              <a:rPr lang="en-US" altLang="zh-TW" b="1" dirty="0">
                <a:solidFill>
                  <a:srgbClr val="008000"/>
                </a:solidFill>
                <a:latin typeface="Arial" charset="0"/>
                <a:ea typeface="新細明體" charset="-120"/>
              </a:rPr>
              <a:t>ok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b_pub</a:t>
            </a:r>
            <a:r>
              <a:rPr lang="en-US" altLang="zh-TW" dirty="0">
                <a:latin typeface="Arial" charset="0"/>
                <a:ea typeface="新細明體" charset="-120"/>
              </a:rPr>
              <a:t>();	// ok</a:t>
            </a:r>
            <a:br>
              <a:rPr lang="en-US" altLang="zh-TW" dirty="0">
                <a:latin typeface="Arial" charset="0"/>
                <a:ea typeface="新細明體" charset="-120"/>
              </a:rPr>
            </a:br>
            <a:r>
              <a:rPr lang="en-US" altLang="zh-TW" dirty="0">
                <a:latin typeface="Arial" charset="0"/>
                <a:ea typeface="新細明體" charset="-120"/>
              </a:rPr>
              <a:t>     // … }</a:t>
            </a:r>
          </a:p>
          <a:p>
            <a:pPr eaLnBrk="1" hangingPunct="1">
              <a:defRPr/>
            </a:pPr>
            <a:endParaRPr lang="en-US" altLang="zh-TW" dirty="0">
              <a:latin typeface="Arial" charset="0"/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>
                <a:solidFill>
                  <a:srgbClr val="0070C0"/>
                </a:solidFill>
                <a:latin typeface="Arial" charset="0"/>
                <a:ea typeface="新細明體" charset="-120"/>
              </a:rPr>
              <a:t>void</a:t>
            </a:r>
            <a:r>
              <a:rPr lang="en-US" altLang="zh-TW" dirty="0">
                <a:latin typeface="Arial" charset="0"/>
                <a:ea typeface="新細明體" charset="-12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func</a:t>
            </a:r>
            <a:r>
              <a:rPr lang="en-US" altLang="zh-TW" dirty="0">
                <a:latin typeface="Arial" charset="0"/>
                <a:ea typeface="新細明體" charset="-120"/>
              </a:rPr>
              <a:t>(B&amp; b) {	// a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global function</a:t>
            </a:r>
          </a:p>
          <a:p>
            <a:pPr eaLnBrk="1" hangingPunct="1">
              <a:defRPr/>
            </a:pPr>
            <a:r>
              <a:rPr lang="nb-NO" altLang="zh-TW" dirty="0">
                <a:latin typeface="Arial" charset="0"/>
                <a:ea typeface="新細明體" charset="-120"/>
              </a:rPr>
              <a:t>     b.b_priv= 1;	// 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b.b_prot</a:t>
            </a:r>
            <a:r>
              <a:rPr lang="en-US" altLang="zh-TW" dirty="0">
                <a:latin typeface="Arial" charset="0"/>
                <a:ea typeface="新細明體" charset="-120"/>
              </a:rPr>
              <a:t>();	// </a:t>
            </a:r>
            <a:r>
              <a:rPr lang="en-US" altLang="zh-TW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b.b_pub</a:t>
            </a:r>
            <a:r>
              <a:rPr lang="en-US" altLang="zh-TW" dirty="0">
                <a:latin typeface="Arial" charset="0"/>
                <a:ea typeface="新細明體" charset="-120"/>
              </a:rPr>
              <a:t>();	// ok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// … }</a:t>
            </a:r>
            <a:endParaRPr lang="zh-TW" altLang="en-US" dirty="0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Different Kind of Inheritance 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Like a member, a base class can be declared 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protected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, or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class X :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B { / * … */ };	// public inheritance</a:t>
            </a:r>
          </a:p>
          <a:p>
            <a:pPr lvl="2"/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Public inheritance models is “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” relationship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class Y :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B { / * … */ };	// protected inheritance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class Z :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B { /* … */ };	// private inheritance</a:t>
            </a:r>
          </a:p>
          <a:p>
            <a:pPr lvl="2"/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Both model are “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is-implemented-in-terms-of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” relationship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38300" y="4581525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in base class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Inheritance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access</a:t>
                      </a:r>
                      <a:endParaRPr lang="zh-TW" altLang="en-US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Is-a vs. Has-a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“Is-a” relationship is modeled by </a:t>
            </a:r>
            <a:r>
              <a:rPr lang="en-US" altLang="zh-TW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inheritance</a:t>
            </a:r>
          </a:p>
          <a:p>
            <a:pPr lvl="1">
              <a:defRPr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Manager : public Employee { /* … */ };</a:t>
            </a:r>
          </a:p>
          <a:p>
            <a:pPr lvl="2">
              <a:defRPr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says a Manager 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an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Empoyee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lang="en-US" altLang="zh-TW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“Has-a” relationship is modeled through </a:t>
            </a:r>
            <a:r>
              <a:rPr lang="en-US" altLang="zh-TW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</a:p>
          <a:p>
            <a:pPr lvl="1">
              <a:defRPr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Also called </a:t>
            </a:r>
            <a:r>
              <a:rPr lang="en-US" altLang="zh-TW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layering</a:t>
            </a:r>
          </a:p>
          <a:p>
            <a:pPr lvl="1">
              <a:defRPr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Employee {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string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family_name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// … };</a:t>
            </a:r>
          </a:p>
          <a:p>
            <a:pPr lvl="2">
              <a:defRPr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It says every Employee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 a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and a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family_name</a:t>
            </a:r>
            <a:endParaRPr lang="zh-TW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Lab9 Exercise 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Input: Given an employee list of a company</a:t>
            </a:r>
          </a:p>
          <a:p>
            <a:pPr lvl="1"/>
            <a:r>
              <a:rPr lang="en-US" altLang="zh-TW" sz="2200" smtClean="0">
                <a:latin typeface="Arial" panose="020B0604020202020204" pitchFamily="34" charset="0"/>
                <a:cs typeface="Arial" panose="020B0604020202020204" pitchFamily="34" charset="0"/>
              </a:rPr>
              <a:t>This list may contain 3 kinds of employees</a:t>
            </a:r>
          </a:p>
          <a:p>
            <a:pPr lvl="2"/>
            <a:r>
              <a:rPr lang="en-US" altLang="zh-TW" sz="2200" smtClean="0">
                <a:latin typeface="Arial" panose="020B0604020202020204" pitchFamily="34" charset="0"/>
                <a:cs typeface="Arial" panose="020B0604020202020204" pitchFamily="34" charset="0"/>
              </a:rPr>
              <a:t>Part-timer (P), Manager (M), and Chairman (C)</a:t>
            </a:r>
          </a:p>
          <a:p>
            <a:pPr lvl="1"/>
            <a:r>
              <a:rPr lang="en-US" altLang="zh-TW" sz="2200" smtClean="0">
                <a:latin typeface="Arial" panose="020B0604020202020204" pitchFamily="34" charset="0"/>
                <a:cs typeface="Arial" panose="020B0604020202020204" pitchFamily="34" charset="0"/>
              </a:rPr>
              <a:t>File format</a:t>
            </a:r>
          </a:p>
          <a:p>
            <a:pPr lvl="2"/>
            <a:r>
              <a:rPr lang="en-US" altLang="zh-TW" sz="2200" smtClean="0">
                <a:latin typeface="Arial" panose="020B0604020202020204" pitchFamily="34" charset="0"/>
                <a:cs typeface="Arial" panose="020B0604020202020204" pitchFamily="34" charset="0"/>
              </a:rPr>
              <a:t>Total number of employees</a:t>
            </a:r>
          </a:p>
          <a:p>
            <a:pPr lvl="2"/>
            <a:r>
              <a:rPr lang="en-US" altLang="zh-TW" sz="2200" smtClean="0">
                <a:latin typeface="Arial" panose="020B0604020202020204" pitchFamily="34" charset="0"/>
                <a:cs typeface="Arial" panose="020B0604020202020204" pitchFamily="34" charset="0"/>
              </a:rPr>
              <a:t>[Name] [Title] [Years of service]</a:t>
            </a:r>
            <a:endParaRPr lang="en-US" altLang="zh-TW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altLang="zh-TW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out 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information of employees according to their salaries in 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descending order</a:t>
            </a:r>
          </a:p>
          <a:p>
            <a:pPr lvl="1"/>
            <a:r>
              <a:rPr lang="en-US" altLang="zh-TW" sz="2200" smtClean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lvl="2"/>
            <a:r>
              <a:rPr lang="en-US" altLang="zh-TW" sz="2200" smtClean="0">
                <a:latin typeface="Arial" panose="020B0604020202020204" pitchFamily="34" charset="0"/>
                <a:cs typeface="Arial" panose="020B0604020202020204" pitchFamily="34" charset="0"/>
              </a:rPr>
              <a:t>[Name] [Years of service] [Salary]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Salary Formula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kind of employee, their base salary is</a:t>
            </a:r>
          </a:p>
          <a:p>
            <a:pPr lvl="1">
              <a:defRPr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Base salary of employee (BSE): 20000/month</a:t>
            </a:r>
          </a:p>
          <a:p>
            <a:pPr lvl="1">
              <a:defRPr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Part-timer: BSE + 1,000 * years of service</a:t>
            </a:r>
          </a:p>
          <a:p>
            <a:pPr lvl="1">
              <a:defRPr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Manager: BSE + 15,000 + 5,000 * years of service</a:t>
            </a:r>
          </a:p>
          <a:p>
            <a:pPr lvl="1">
              <a:defRPr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Chairman: manager’s payment + 50,000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Input Example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ADAR     C    8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Terry    M    4.7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Carl     M    3.7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Shan     P    1.4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Peter    P    3.3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Sali     M    5.5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Anita    P    3.2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Mindy    P    3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Mia      P    3.8</a:t>
            </a:r>
          </a:p>
          <a:p>
            <a:pPr marL="685800" lvl="2" indent="0">
              <a:buFont typeface="Wingdings" panose="05000000000000000000" pitchFamily="2" charset="2"/>
              <a:buNone/>
            </a:pPr>
            <a:r>
              <a:rPr lang="en-US" altLang="zh-TW" smtClean="0">
                <a:latin typeface="Consolas" panose="020B0609020204030204" pitchFamily="49" charset="0"/>
                <a:cs typeface="Arial" panose="020B0604020202020204" pitchFamily="34" charset="0"/>
              </a:rPr>
              <a:t>Kate     P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Output Example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1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0538"/>
            <a:ext cx="914400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Inheritance basics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Derived class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Protected qualifier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Redefining member functions</a:t>
            </a:r>
          </a:p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Programming with Inheritance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Assignment operators and copy constructors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Destructors in derived classes</a:t>
            </a:r>
          </a:p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Build up </a:t>
            </a:r>
            <a:r>
              <a:rPr lang="en-US" altLang="zh-TW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derived classes (</a:t>
            </a:r>
            <a:r>
              <a:rPr lang="en-US" altLang="zh-TW" sz="24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Parttimer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TW" sz="24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Chairman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) by yourself, and the base class </a:t>
            </a:r>
            <a:r>
              <a:rPr lang="en-US" altLang="zh-TW" sz="24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is given</a:t>
            </a:r>
          </a:p>
          <a:p>
            <a:r>
              <a:rPr lang="en-US" altLang="zh-TW" sz="24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Parttimer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is derived from </a:t>
            </a:r>
            <a:r>
              <a:rPr lang="en-US" altLang="zh-TW" sz="240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TW" sz="24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Chairman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is derived from </a:t>
            </a:r>
            <a:r>
              <a:rPr lang="en-US" altLang="zh-TW" sz="240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What’s inheritance?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altLang="zh-TW" sz="2400" u="sng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TW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bject-</a:t>
            </a:r>
            <a:r>
              <a:rPr lang="en-US" altLang="zh-TW" sz="2400" u="sng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TW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riented </a:t>
            </a:r>
            <a:r>
              <a:rPr lang="en-US" altLang="zh-TW" sz="2400" u="sng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rogramming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lvl="2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Define general form of class, then specialized versions inherit properties of general class</a:t>
            </a:r>
          </a:p>
          <a:p>
            <a:pPr lvl="2"/>
            <a:endParaRPr lang="en-US" altLang="zh-TW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zh-TW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zh-TW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zh-TW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new/modify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base’s functionality for it’s appropriate use</a:t>
            </a:r>
          </a:p>
        </p:txBody>
      </p:sp>
      <p:sp>
        <p:nvSpPr>
          <p:cNvPr id="8" name="橢圓 7"/>
          <p:cNvSpPr/>
          <p:nvPr/>
        </p:nvSpPr>
        <p:spPr>
          <a:xfrm>
            <a:off x="2097088" y="4157663"/>
            <a:ext cx="2986087" cy="1079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61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Derived Class (1/3)</a:t>
            </a:r>
          </a:p>
        </p:txBody>
      </p:sp>
      <p:sp>
        <p:nvSpPr>
          <p:cNvPr id="2" name="橢圓 1"/>
          <p:cNvSpPr/>
          <p:nvPr/>
        </p:nvSpPr>
        <p:spPr>
          <a:xfrm>
            <a:off x="3792538" y="4157663"/>
            <a:ext cx="3001962" cy="1079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716338" y="4352925"/>
            <a:ext cx="1443037" cy="6905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b="1" dirty="0"/>
              <a:t>Employee</a:t>
            </a:r>
            <a:endParaRPr lang="zh-TW" altLang="en-US" sz="1600" dirty="0"/>
          </a:p>
        </p:txBody>
      </p:sp>
      <p:sp>
        <p:nvSpPr>
          <p:cNvPr id="6151" name="矩形 2"/>
          <p:cNvSpPr>
            <a:spLocks noChangeArrowheads="1"/>
          </p:cNvSpPr>
          <p:nvPr/>
        </p:nvSpPr>
        <p:spPr bwMode="auto">
          <a:xfrm>
            <a:off x="5356225" y="4513263"/>
            <a:ext cx="1028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Manager</a:t>
            </a:r>
            <a:endParaRPr lang="zh-TW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2" name="矩形 8"/>
          <p:cNvSpPr>
            <a:spLocks noChangeArrowheads="1"/>
          </p:cNvSpPr>
          <p:nvPr/>
        </p:nvSpPr>
        <p:spPr bwMode="auto">
          <a:xfrm>
            <a:off x="2513013" y="4513263"/>
            <a:ext cx="1155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Part-timer</a:t>
            </a:r>
            <a:endParaRPr lang="zh-TW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3" name="矩形 3"/>
          <p:cNvSpPr>
            <a:spLocks noChangeArrowheads="1"/>
          </p:cNvSpPr>
          <p:nvPr/>
        </p:nvSpPr>
        <p:spPr bwMode="auto">
          <a:xfrm>
            <a:off x="7046913" y="3984625"/>
            <a:ext cx="1393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specialized version</a:t>
            </a:r>
            <a:endParaRPr lang="zh-TW" altLang="en-US" sz="1800">
              <a:solidFill>
                <a:srgbClr val="008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4" name="矩形 11"/>
          <p:cNvSpPr>
            <a:spLocks noChangeArrowheads="1"/>
          </p:cNvSpPr>
          <p:nvPr/>
        </p:nvSpPr>
        <p:spPr bwMode="auto">
          <a:xfrm>
            <a:off x="627063" y="3984625"/>
            <a:ext cx="1395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general form</a:t>
            </a:r>
            <a:endParaRPr lang="zh-TW" altLang="en-US" sz="180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36738" y="4260850"/>
            <a:ext cx="2282825" cy="3286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384925" y="4260850"/>
            <a:ext cx="661988" cy="422275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590925" y="4260850"/>
            <a:ext cx="3455988" cy="92075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Derived Class (2/3)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" class from which others derive</a:t>
            </a:r>
          </a:p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Derived class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New class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Automatically has base class’s</a:t>
            </a:r>
          </a:p>
          <a:p>
            <a:pPr lvl="2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pPr lvl="2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Can add additional member functions and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Derived Class (3/3)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</a:p>
          <a:p>
            <a:pPr lvl="2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altLang="zh-TW" sz="2200" b="1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has</a:t>
            </a:r>
            <a:r>
              <a:rPr lang="zh-TW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its name and will be paid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An Employee may be…</a:t>
            </a:r>
          </a:p>
          <a:p>
            <a:pPr lvl="2"/>
            <a:r>
              <a:rPr lang="en-US" altLang="zh-TW" sz="2200" b="1" smtClean="0">
                <a:latin typeface="Arial" panose="020B0604020202020204" pitchFamily="34" charset="0"/>
                <a:cs typeface="Arial" panose="020B0604020202020204" pitchFamily="34" charset="0"/>
              </a:rPr>
              <a:t>SalariedEmployee</a:t>
            </a:r>
          </a:p>
          <a:p>
            <a:pPr lvl="2"/>
            <a:r>
              <a:rPr lang="en-US" altLang="zh-TW" sz="2200" b="1" smtClean="0">
                <a:latin typeface="Arial" panose="020B0604020202020204" pitchFamily="34" charset="0"/>
                <a:cs typeface="Arial" panose="020B0604020202020204" pitchFamily="34" charset="0"/>
              </a:rPr>
              <a:t>HourlyEmployee</a:t>
            </a:r>
          </a:p>
          <a:p>
            <a:pPr lvl="2"/>
            <a:r>
              <a:rPr lang="en-US" altLang="zh-TW" sz="2200" b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Each is "subset" of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Base Class: Employee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smtClean="0">
                <a:latin typeface="Arial" panose="020B0604020202020204" pitchFamily="34" charset="0"/>
                <a:cs typeface="Arial" panose="020B0604020202020204" pitchFamily="34" charset="0"/>
              </a:rPr>
              <a:t>Class definition is just like what we done before</a:t>
            </a:r>
          </a:p>
          <a:p>
            <a:pPr lvl="1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Employee {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first_name, family_name;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middle_initial;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     Date hiring_date;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department;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public: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full_name();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     // …</a:t>
            </a:r>
            <a:b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TW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Derived Classes: Manager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Derived class interface only lists </a:t>
            </a:r>
            <a:r>
              <a:rPr lang="en-US" altLang="zh-TW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or "</a:t>
            </a:r>
            <a:r>
              <a:rPr lang="en-US" altLang="zh-TW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redefined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 members </a:t>
            </a:r>
          </a:p>
          <a:p>
            <a:pPr lvl="1">
              <a:defRPr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641350" lvl="2" indent="0">
              <a:buFont typeface="Wingdings" panose="05000000000000000000" pitchFamily="2" charset="2"/>
              <a:buNone/>
              <a:defRPr/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Manager: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Employee {	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public inheritance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    Employee* group[100];		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people managed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    short level;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    // …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641350" lvl="2" indent="0">
              <a:buFont typeface="Wingdings" panose="05000000000000000000" pitchFamily="2" charset="2"/>
              <a:buNone/>
              <a:defRPr/>
            </a:pPr>
            <a:r>
              <a:rPr lang="en-US" altLang="zh-TW" sz="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Manager also has </a:t>
            </a:r>
            <a:r>
              <a:rPr lang="en-US" altLang="zh-TW" sz="2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variables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department, …) which belong to Employee</a:t>
            </a:r>
            <a:endParaRPr lang="zh-TW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Pointer’s Conversion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a Manager is an Employee, we can make the Employee‘s pointer point to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Manager object</a:t>
            </a:r>
            <a:endParaRPr lang="en-US" altLang="zh-TW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altLang="zh-TW" sz="2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US" altLang="zh-TW" sz="2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Manager m;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Employee *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 &amp;m;		// “</a:t>
            </a:r>
            <a:r>
              <a:rPr lang="en-US" altLang="zh-TW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OK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,” </a:t>
            </a:r>
            <a:r>
              <a:rPr lang="en-US" altLang="zh-TW" sz="2000" b="1" dirty="0" smtClean="0">
                <a:latin typeface="Arial" pitchFamily="34" charset="0"/>
                <a:cs typeface="Arial" pitchFamily="34" charset="0"/>
              </a:rPr>
              <a:t>public inheritance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But the inverse conversion (</a:t>
            </a:r>
            <a:r>
              <a:rPr lang="en-US" altLang="zh-TW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cause a damage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(An Employee is not a Manager certainly)</a:t>
            </a:r>
            <a:endParaRPr lang="zh-TW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latin typeface="Arial" panose="020B0604020202020204" pitchFamily="34" charset="0"/>
                <a:cs typeface="Arial" panose="020B0604020202020204" pitchFamily="34" charset="0"/>
              </a:rPr>
              <a:t>Access Controls</a:t>
            </a:r>
            <a:endParaRPr lang="zh-TW" altLang="en-US" sz="4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</a:t>
            </a:r>
            <a:r>
              <a:rPr lang="en-US" altLang="zh-TW" sz="2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 rules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still apply in a inheritance relationship</a:t>
            </a:r>
          </a:p>
          <a:p>
            <a:pPr lvl="1">
              <a:defRPr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Generally, data member won’t be public (packaging)</a:t>
            </a:r>
          </a:p>
          <a:p>
            <a:pPr lvl="1">
              <a:defRPr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interface to access these data members</a:t>
            </a:r>
          </a:p>
          <a:p>
            <a:pPr lvl="2">
              <a:defRPr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::print()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cout&lt;&lt; “Name is ” &lt;&lt; </a:t>
            </a: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full_name</a:t>
            </a:r>
            <a:r>
              <a:rPr lang="en-US" altLang="zh-TW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endl;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altLang="zh-TW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OK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if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full_name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() is a </a:t>
            </a:r>
            <a:r>
              <a:rPr lang="en-US" altLang="zh-TW" sz="2000" b="1" dirty="0" smtClean="0"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member </a:t>
            </a:r>
            <a: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(interface)</a:t>
            </a:r>
            <a:b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::print()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cout&lt;&lt; “Name is ” &lt;&lt; </a:t>
            </a: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family_name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endl;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altLang="zh-TW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if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family_name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US" altLang="zh-TW" sz="2000" b="1" dirty="0" smtClean="0">
                <a:latin typeface="Arial" pitchFamily="34" charset="0"/>
                <a:cs typeface="Arial" pitchFamily="34" charset="0"/>
              </a:rPr>
              <a:t>private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member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5192713" y="3640138"/>
            <a:ext cx="2986087" cy="444500"/>
          </a:xfrm>
          <a:prstGeom prst="wedgeRoundRectCallout">
            <a:avLst>
              <a:gd name="adj1" fmla="val -43456"/>
              <a:gd name="adj2" fmla="val 75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192713" y="4883150"/>
            <a:ext cx="2986087" cy="446088"/>
          </a:xfrm>
          <a:prstGeom prst="wedgeRoundRectCallout">
            <a:avLst>
              <a:gd name="adj1" fmla="val -43456"/>
              <a:gd name="adj2" fmla="val 75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中庸">
  <a:themeElements>
    <a:clrScheme name="4_中庸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4_中庸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中庸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2_中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8180</TotalTime>
  <Words>1438</Words>
  <Application>Microsoft Office PowerPoint</Application>
  <PresentationFormat>如螢幕大小 (4:3)</PresentationFormat>
  <Paragraphs>186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Arial</vt:lpstr>
      <vt:lpstr>新細明體</vt:lpstr>
      <vt:lpstr>Tw Cen MT</vt:lpstr>
      <vt:lpstr>微軟正黑體</vt:lpstr>
      <vt:lpstr>Wingdings</vt:lpstr>
      <vt:lpstr>Wingdings 2</vt:lpstr>
      <vt:lpstr>Calibri</vt:lpstr>
      <vt:lpstr>Consolas</vt:lpstr>
      <vt:lpstr>4_中庸</vt:lpstr>
      <vt:lpstr>2_中庸</vt:lpstr>
      <vt:lpstr>         Lab9 Inheritance </vt:lpstr>
      <vt:lpstr>Outline</vt:lpstr>
      <vt:lpstr>Derived Class (1/3)</vt:lpstr>
      <vt:lpstr>Derived Class (2/3)</vt:lpstr>
      <vt:lpstr>Derived Class (3/3)</vt:lpstr>
      <vt:lpstr>Base Class: Employee</vt:lpstr>
      <vt:lpstr>Derived Classes: Manager</vt:lpstr>
      <vt:lpstr>Pointer’s Conversion</vt:lpstr>
      <vt:lpstr>Access Controls</vt:lpstr>
      <vt:lpstr>Constructor</vt:lpstr>
      <vt:lpstr>Execution Order of Constructor</vt:lpstr>
      <vt:lpstr>Copy Ctor &amp; Assignment Operator</vt:lpstr>
      <vt:lpstr>Protected Members</vt:lpstr>
      <vt:lpstr>Different Kind of Inheritance </vt:lpstr>
      <vt:lpstr>Is-a vs. Has-a</vt:lpstr>
      <vt:lpstr>Lab9 Exercise </vt:lpstr>
      <vt:lpstr>Salary Formula</vt:lpstr>
      <vt:lpstr>Input Example</vt:lpstr>
      <vt:lpstr>Output Example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Lab9 Inheritance</dc:title>
  <dc:creator>skywind Liu</dc:creator>
  <cp:lastModifiedBy>linweichen</cp:lastModifiedBy>
  <cp:revision>494</cp:revision>
  <dcterms:created xsi:type="dcterms:W3CDTF">2011-02-26T07:09:34Z</dcterms:created>
  <dcterms:modified xsi:type="dcterms:W3CDTF">2020-05-28T09:26:52Z</dcterms:modified>
</cp:coreProperties>
</file>