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3" r:id="rId11"/>
    <p:sldId id="264" r:id="rId12"/>
    <p:sldId id="265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12" autoAdjust="0"/>
  </p:normalViewPr>
  <p:slideViewPr>
    <p:cSldViewPr snapToGrid="0">
      <p:cViewPr varScale="1">
        <p:scale>
          <a:sx n="111" d="100"/>
          <a:sy n="111" d="100"/>
        </p:scale>
        <p:origin x="161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矩形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矩形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7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0DEE12E-AA49-47EE-9C85-B0B907586DD0}" type="datetimeFigureOut">
              <a:rPr lang="zh-TW" altLang="en-US"/>
              <a:pPr>
                <a:defRPr/>
              </a:pPr>
              <a:t>2020/4/16</a:t>
            </a:fld>
            <a:endParaRPr lang="zh-TW" altLang="en-US"/>
          </a:p>
        </p:txBody>
      </p:sp>
      <p:sp>
        <p:nvSpPr>
          <p:cNvPr id="10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1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74C8656-051D-4104-AA7A-1E2C7AC9E85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344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12E0D-034A-4538-B643-8591919ABE4E}" type="datetimeFigureOut">
              <a:rPr lang="zh-TW" altLang="en-US"/>
              <a:pPr>
                <a:defRPr/>
              </a:pPr>
              <a:t>2020/4/16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58C48-2F1C-47F6-9A4B-35AD7D705BC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3132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矩形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矩形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FCB333-5183-44BF-A367-2EEA3876C555}" type="datetimeFigureOut">
              <a:rPr lang="zh-TW" altLang="en-US"/>
              <a:pPr>
                <a:defRPr/>
              </a:pPr>
              <a:t>2020/4/16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8C1B2-890F-4CB9-A890-CF782B64333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573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B86FE-2420-43C5-B6E2-79D5A39247AF}" type="datetimeFigureOut">
              <a:rPr lang="zh-TW" altLang="en-US"/>
              <a:pPr>
                <a:defRPr/>
              </a:pPr>
              <a:t>2020/4/16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3C6F8-95F8-4352-987A-014BC277BA6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697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矩形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矩形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7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2B2BF5-5A16-4B64-8B8E-573651658A1E}" type="datetimeFigureOut">
              <a:rPr lang="zh-TW" altLang="en-US"/>
              <a:pPr>
                <a:defRPr/>
              </a:pPr>
              <a:t>2020/4/16</a:t>
            </a:fld>
            <a:endParaRPr lang="zh-TW" altLang="en-US"/>
          </a:p>
        </p:txBody>
      </p:sp>
      <p:sp>
        <p:nvSpPr>
          <p:cNvPr id="8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>
              <a:defRPr/>
            </a:pPr>
            <a:fld id="{BCC34E01-8E05-413B-9DBB-16D5582AA18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9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1998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C423661-ED69-4459-9093-D18A1CE3C1A4}" type="datetimeFigureOut">
              <a:rPr lang="zh-TW" altLang="en-US"/>
              <a:pPr>
                <a:defRPr/>
              </a:pPr>
              <a:t>2020/4/16</a:t>
            </a:fld>
            <a:endParaRPr lang="zh-TW" altLang="en-US"/>
          </a:p>
        </p:txBody>
      </p:sp>
      <p:sp>
        <p:nvSpPr>
          <p:cNvPr id="6" name="投影片編號版面配置區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EF4DA-4217-4B05-8029-B6FC3DFD542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7" name="頁尾版面配置區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35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日期版面配置區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363A1BE-4270-4C54-82F6-2EE650D606AF}" type="datetimeFigureOut">
              <a:rPr lang="zh-TW" altLang="en-US"/>
              <a:pPr>
                <a:defRPr/>
              </a:pPr>
              <a:t>2020/4/16</a:t>
            </a:fld>
            <a:endParaRPr lang="zh-TW" altLang="en-US"/>
          </a:p>
        </p:txBody>
      </p:sp>
      <p:sp>
        <p:nvSpPr>
          <p:cNvPr id="8" name="投影片編號版面配置區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A9E6B-B8BA-46E2-A628-749A6E75FA3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9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248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41039-7399-450C-B7D1-073D8CAA7169}" type="datetimeFigureOut">
              <a:rPr lang="zh-TW" altLang="en-US"/>
              <a:pPr>
                <a:defRPr/>
              </a:pPr>
              <a:t>2020/4/16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6896F-EEF0-45C7-B6D0-86ACEC6B946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80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003C4-D79A-4D16-A2B6-A9498C61D09A}" type="datetimeFigureOut">
              <a:rPr lang="zh-TW" altLang="en-US"/>
              <a:pPr>
                <a:defRPr/>
              </a:pPr>
              <a:t>2020/4/16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16F8E19-298E-4CE2-8437-CB01C8DC3AD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0108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E8E628-1040-4B6A-9587-E43C85A53ACD}" type="datetimeFigureOut">
              <a:rPr lang="zh-TW" altLang="en-US"/>
              <a:pPr>
                <a:defRPr/>
              </a:pPr>
              <a:t>2020/4/16</a:t>
            </a:fld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B7B5D-D132-438E-80E5-E41F26F6589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27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矩形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矩形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9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E46D17B-5C88-4B47-9B70-12B747A0FCEF}" type="datetimeFigureOut">
              <a:rPr lang="zh-TW" altLang="en-US"/>
              <a:pPr>
                <a:defRPr/>
              </a:pPr>
              <a:t>2020/4/16</a:t>
            </a:fld>
            <a:endParaRPr lang="zh-TW" altLang="en-US"/>
          </a:p>
        </p:txBody>
      </p:sp>
      <p:sp>
        <p:nvSpPr>
          <p:cNvPr id="10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0377A46C-6301-44CA-80F5-FE7F300C951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1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582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7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F267B97-D02E-448B-9F5D-7DA478123B49}" type="datetimeFigureOut">
              <a:rPr lang="zh-TW" altLang="en-US"/>
              <a:pPr>
                <a:defRPr/>
              </a:pPr>
              <a:t>2020/4/16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kumimoji="0" sz="1400" b="1">
                <a:solidFill>
                  <a:srgbClr val="FFFFFF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C7B1F2A5-BDF4-4FF4-8C9A-CF7E01A4AB8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67" r:id="rId2"/>
    <p:sldLayoutId id="2147483972" r:id="rId3"/>
    <p:sldLayoutId id="2147483973" r:id="rId4"/>
    <p:sldLayoutId id="2147483974" r:id="rId5"/>
    <p:sldLayoutId id="2147483968" r:id="rId6"/>
    <p:sldLayoutId id="2147483975" r:id="rId7"/>
    <p:sldLayoutId id="2147483969" r:id="rId8"/>
    <p:sldLayoutId id="2147483976" r:id="rId9"/>
    <p:sldLayoutId id="2147483970" r:id="rId10"/>
    <p:sldLayoutId id="214748397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188" y="3005138"/>
            <a:ext cx="7921625" cy="18288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TW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/>
            </a:r>
            <a:br>
              <a:rPr lang="en-US" altLang="zh-TW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/>
            </a:r>
            <a:br>
              <a:rPr lang="en-US" altLang="zh-TW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dirty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/>
            </a:r>
            <a:br>
              <a:rPr lang="en-US" altLang="zh-TW" dirty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/>
            </a:r>
            <a:br>
              <a:rPr lang="en-US" altLang="zh-TW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5300" dirty="0" smtClean="0">
                <a:solidFill>
                  <a:schemeClr val="accent4"/>
                </a:solidFill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Lab 4</a:t>
            </a:r>
            <a:br>
              <a:rPr lang="en-US" altLang="zh-TW" sz="5300" dirty="0" smtClean="0">
                <a:solidFill>
                  <a:schemeClr val="accent4"/>
                </a:solidFill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</a:br>
            <a:r>
              <a:rPr lang="en-US" altLang="zh-TW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/>
            </a:r>
            <a:br>
              <a:rPr lang="en-US" altLang="zh-TW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</a:br>
            <a:r>
              <a:rPr lang="en-US" altLang="zh-TW" sz="3600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array</a:t>
            </a:r>
            <a:r>
              <a:rPr lang="en-US" altLang="zh-TW" dirty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/>
            </a:r>
            <a:br>
              <a:rPr lang="en-US" altLang="zh-TW" dirty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endParaRPr lang="zh-TW" altLang="en-US" dirty="0"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>
            <a:normAutofit fontScale="47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2400" dirty="0"/>
              <a:t>UEE 1303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2400" dirty="0"/>
              <a:t>Department of Electrical and Computer Engineering, Institute of Electronics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2400" dirty="0"/>
              <a:t>National </a:t>
            </a:r>
            <a:r>
              <a:rPr lang="en-US" altLang="zh-TW" sz="2400" dirty="0" err="1"/>
              <a:t>Chiao</a:t>
            </a:r>
            <a:r>
              <a:rPr lang="en-US" altLang="zh-TW" sz="2400" dirty="0"/>
              <a:t> Tung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TW" sz="3600" b="1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Array in Function (1/2)</a:t>
            </a:r>
            <a:endParaRPr lang="zh-TW" altLang="en-US" sz="3600" b="1" smtClean="0"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18435" name="內容版面配置區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8641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4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In function declarations and definitions</a:t>
            </a:r>
          </a:p>
          <a:p>
            <a:pPr lvl="1" eaLnBrk="1" hangingPunct="1">
              <a:defRPr/>
            </a:pP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void f1(char </a:t>
            </a:r>
            <a:r>
              <a:rPr lang="en-US" altLang="zh-TW" sz="2000" dirty="0" err="1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arr</a:t>
            </a:r>
            <a:r>
              <a:rPr lang="en-US" altLang="zh-TW" sz="2000" dirty="0" smtClean="0">
                <a:solidFill>
                  <a:srgbClr val="0070C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[ ]</a:t>
            </a: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);  // Just use empty brackets</a:t>
            </a:r>
          </a:p>
          <a:p>
            <a:pPr lvl="1" eaLnBrk="1" hangingPunct="1">
              <a:defRPr/>
            </a:pP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void f2(char </a:t>
            </a:r>
            <a:r>
              <a:rPr lang="en-US" altLang="zh-TW" sz="2000" dirty="0" err="1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arr</a:t>
            </a:r>
            <a:r>
              <a:rPr lang="en-US" altLang="zh-TW" sz="2000" dirty="0" smtClean="0">
                <a:solidFill>
                  <a:srgbClr val="0070C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[10]</a:t>
            </a: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);</a:t>
            </a:r>
          </a:p>
          <a:p>
            <a:pPr lvl="2" eaLnBrk="1" hangingPunct="1">
              <a:defRPr/>
            </a:pPr>
            <a:r>
              <a:rPr lang="en-US" altLang="zh-TW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still ok</a:t>
            </a:r>
            <a:r>
              <a:rPr lang="en-US" altLang="zh-TW" sz="2000" b="1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, compiler simply </a:t>
            </a:r>
            <a:r>
              <a:rPr lang="en-US" altLang="zh-TW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ignores</a:t>
            </a:r>
            <a:r>
              <a:rPr lang="en-US" altLang="zh-TW" sz="2000" b="1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what’s inside [ ]</a:t>
            </a:r>
            <a:endParaRPr lang="zh-TW" altLang="en-US" sz="2000" dirty="0" smtClean="0"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zh-TW" sz="24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In function calls, use array name as actual argument</a:t>
            </a:r>
            <a:endParaRPr lang="zh-TW" altLang="en-US" sz="2400" dirty="0" smtClean="0"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  <a:p>
            <a:pPr lvl="1" eaLnBrk="1" hangingPunct="1">
              <a:defRPr/>
            </a:pP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char table[1000];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       f1(table);  // ok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       f2(table);  // </a:t>
            </a:r>
            <a:r>
              <a:rPr lang="en-US" altLang="zh-TW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still ok</a:t>
            </a:r>
            <a:endParaRPr lang="zh-TW" altLang="en-US" sz="2000" dirty="0" smtClean="0"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zh-TW" sz="24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Need another parameter for array size if required</a:t>
            </a:r>
          </a:p>
          <a:p>
            <a:pPr lvl="1" eaLnBrk="1" hangingPunct="1">
              <a:defRPr/>
            </a:pP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void f3(char </a:t>
            </a:r>
            <a:r>
              <a:rPr lang="en-US" altLang="zh-TW" sz="2000" dirty="0" err="1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arr</a:t>
            </a: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[ ], int size);</a:t>
            </a:r>
            <a:endParaRPr lang="zh-TW" altLang="en-US" sz="2000" dirty="0" smtClean="0"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TW" sz="3600" b="1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Array in Function (2/2)</a:t>
            </a:r>
            <a:endParaRPr lang="zh-TW" altLang="en-US" sz="3600" b="1" smtClean="0"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19459" name="內容版面配置區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4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In function declarations and definitions, </a:t>
            </a:r>
            <a:r>
              <a:rPr lang="en-US" altLang="zh-TW" sz="2400" dirty="0" smtClean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MUST</a:t>
            </a:r>
            <a:r>
              <a:rPr lang="en-US" altLang="zh-TW" sz="24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specify sizes for </a:t>
            </a:r>
            <a:r>
              <a:rPr lang="en-US" altLang="zh-TW" sz="2400" dirty="0" smtClean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ALL</a:t>
            </a:r>
            <a:r>
              <a:rPr lang="en-US" altLang="zh-TW" sz="24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dimensions </a:t>
            </a:r>
            <a:r>
              <a:rPr lang="en-US" altLang="zh-TW" sz="2400" dirty="0" smtClean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except for the first one</a:t>
            </a:r>
          </a:p>
          <a:p>
            <a:pPr lvl="1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void f1(char </a:t>
            </a:r>
            <a:r>
              <a:rPr lang="en-US" altLang="zh-TW" sz="2000" dirty="0" err="1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arr</a:t>
            </a: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[ ][</a:t>
            </a:r>
            <a:r>
              <a:rPr lang="en-US" altLang="zh-TW" sz="2000" dirty="0" smtClean="0">
                <a:solidFill>
                  <a:srgbClr val="0070C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6</a:t>
            </a: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][</a:t>
            </a:r>
            <a:r>
              <a:rPr lang="en-US" altLang="zh-TW" sz="2000" dirty="0" smtClean="0">
                <a:solidFill>
                  <a:srgbClr val="0070C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7</a:t>
            </a: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][</a:t>
            </a:r>
            <a:r>
              <a:rPr lang="en-US" altLang="zh-TW" sz="2000" dirty="0" smtClean="0">
                <a:solidFill>
                  <a:srgbClr val="0070C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8</a:t>
            </a: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]);  // a 4-dimentional array</a:t>
            </a:r>
          </a:p>
          <a:p>
            <a:pPr lvl="1" eaLnBrk="1" hangingPunct="1">
              <a:defRPr/>
            </a:pP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void f2(char </a:t>
            </a:r>
            <a:r>
              <a:rPr lang="en-US" altLang="zh-TW" sz="2000" dirty="0" err="1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arr</a:t>
            </a:r>
            <a:r>
              <a:rPr lang="en-US" altLang="zh-TW" sz="2000" dirty="0" smtClean="0">
                <a:solidFill>
                  <a:srgbClr val="00B05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[</a:t>
            </a: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9</a:t>
            </a:r>
            <a:r>
              <a:rPr lang="en-US" altLang="zh-TW" sz="2000" dirty="0" smtClean="0">
                <a:solidFill>
                  <a:srgbClr val="00B05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]</a:t>
            </a: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[</a:t>
            </a:r>
            <a:r>
              <a:rPr lang="en-US" altLang="zh-TW" sz="2000" dirty="0" smtClean="0">
                <a:solidFill>
                  <a:srgbClr val="0070C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6</a:t>
            </a: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][</a:t>
            </a:r>
            <a:r>
              <a:rPr lang="en-US" altLang="zh-TW" sz="2000" dirty="0" smtClean="0">
                <a:solidFill>
                  <a:srgbClr val="0070C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7</a:t>
            </a: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][</a:t>
            </a:r>
            <a:r>
              <a:rPr lang="en-US" altLang="zh-TW" sz="2000" dirty="0" smtClean="0">
                <a:solidFill>
                  <a:srgbClr val="0070C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8</a:t>
            </a: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]);</a:t>
            </a:r>
          </a:p>
          <a:p>
            <a:pPr lvl="2" eaLnBrk="1" hangingPunct="1">
              <a:defRPr/>
            </a:pPr>
            <a:r>
              <a:rPr lang="en-US" altLang="zh-TW" sz="2000" b="1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still ok, compiler ignores what’s inside </a:t>
            </a:r>
            <a:r>
              <a:rPr lang="en-US" altLang="zh-TW" sz="2000" b="1" dirty="0" smtClean="0">
                <a:solidFill>
                  <a:srgbClr val="00B05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[ ]</a:t>
            </a:r>
            <a:endParaRPr lang="zh-TW" altLang="en-US" sz="2000" dirty="0" smtClean="0">
              <a:solidFill>
                <a:srgbClr val="00B050"/>
              </a:solidFill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4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In function call, use array name as actual argument</a:t>
            </a:r>
            <a:endParaRPr lang="zh-TW" altLang="en-US" sz="2400" dirty="0" smtClean="0"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  <a:p>
            <a:pPr lvl="1" eaLnBrk="1" hangingPunct="1">
              <a:defRPr/>
            </a:pP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char table1[5][</a:t>
            </a:r>
            <a:r>
              <a:rPr lang="en-US" altLang="zh-TW" sz="2000" dirty="0" smtClean="0">
                <a:solidFill>
                  <a:srgbClr val="0070C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6</a:t>
            </a: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][7][8];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        char table2[5][</a:t>
            </a:r>
            <a:r>
              <a:rPr lang="en-US" altLang="zh-TW" sz="2000" dirty="0" smtClean="0">
                <a:solidFill>
                  <a:srgbClr val="0070C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5</a:t>
            </a: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][7][8];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        f1(table1);  // ok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        f2(table1);  // </a:t>
            </a:r>
            <a:r>
              <a:rPr lang="en-US" altLang="zh-TW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still ok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        f1(table2);  // </a:t>
            </a:r>
            <a:r>
              <a:rPr lang="en-US" altLang="zh-TW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compilation error</a:t>
            </a:r>
            <a:r>
              <a:rPr lang="en-US" altLang="zh-TW" sz="2000" b="1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, array size not </a:t>
            </a:r>
            <a:r>
              <a:rPr lang="en-US" altLang="zh-TW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matched</a:t>
            </a:r>
            <a:r>
              <a:rPr lang="en-US" altLang="zh-TW" sz="2000" b="1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!</a:t>
            </a:r>
            <a:endParaRPr lang="zh-TW" altLang="en-US" sz="2000" dirty="0" smtClean="0"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TW" altLang="en-US" sz="1600" dirty="0" smtClean="0"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TW" sz="3600" b="1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Exercise (1/3) </a:t>
            </a:r>
            <a:endParaRPr lang="zh-TW" altLang="en-US" sz="3600" b="1" smtClean="0"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612775" y="1600200"/>
            <a:ext cx="8153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1pPr>
            <a:lvl2pPr marL="639763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3pPr>
            <a:lvl4pPr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4pPr>
            <a:lvl5pPr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 sz="240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Exercise 1</a:t>
            </a:r>
          </a:p>
          <a:p>
            <a:pPr lvl="1" eaLnBrk="1" hangingPunct="1"/>
            <a:r>
              <a:rPr lang="en-US" altLang="zh-TW" sz="200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You will get the 10*10 binary maze, then you should output the path that the rat went from (1,1) to (10,10). </a:t>
            </a:r>
          </a:p>
          <a:p>
            <a:pPr lvl="1" eaLnBrk="1" hangingPunct="1"/>
            <a:r>
              <a:rPr lang="en-US" altLang="zh-TW" sz="200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0 means the block is a dead block </a:t>
            </a:r>
            <a:br>
              <a:rPr lang="en-US" altLang="zh-TW" sz="200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1 means the block can be used</a:t>
            </a:r>
          </a:p>
          <a:p>
            <a:pPr lvl="1" eaLnBrk="1" hangingPunct="1"/>
            <a:r>
              <a:rPr lang="en-US" altLang="zh-TW" sz="200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You can only go down or go right. </a:t>
            </a:r>
          </a:p>
          <a:p>
            <a:pPr lvl="1" eaLnBrk="1" hangingPunct="1"/>
            <a:r>
              <a:rPr lang="en-US" altLang="zh-TW" sz="200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If there are many solutions, the output direction should be down first, then right.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TW" altLang="en-US" sz="2400"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TW" sz="3600" b="1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Exercise (2/3)</a:t>
            </a:r>
            <a:endParaRPr lang="zh-TW" altLang="en-US" sz="3600" b="1" smtClean="0"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21507" name="內容版面配置區 2"/>
          <p:cNvSpPr>
            <a:spLocks noGrp="1"/>
          </p:cNvSpPr>
          <p:nvPr>
            <p:ph sz="quarter" idx="1"/>
          </p:nvPr>
        </p:nvSpPr>
        <p:spPr>
          <a:xfrm>
            <a:off x="612775" y="1589088"/>
            <a:ext cx="8356600" cy="4495800"/>
          </a:xfrm>
        </p:spPr>
        <p:txBody>
          <a:bodyPr/>
          <a:lstStyle/>
          <a:p>
            <a:pPr eaLnBrk="1" hangingPunct="1"/>
            <a:r>
              <a:rPr kumimoji="1" lang="en-US" altLang="zh-TW" sz="24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Output</a:t>
            </a:r>
          </a:p>
          <a:p>
            <a:pPr lvl="1" eaLnBrk="1" hangingPunct="1"/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Show the maze first</a:t>
            </a:r>
          </a:p>
          <a:p>
            <a:pPr lvl="1" eaLnBrk="1" hangingPunct="1"/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And then output the path step by step</a:t>
            </a:r>
          </a:p>
          <a:p>
            <a:pPr lvl="1" eaLnBrk="1" hangingPunct="1"/>
            <a:endParaRPr lang="en-US" altLang="zh-TW" sz="2400" smtClean="0">
              <a:latin typeface="Arial Unicode MS" panose="020B0604020202020204" pitchFamily="34" charset="-12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pic>
        <p:nvPicPr>
          <p:cNvPr id="21508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3" b="4015"/>
          <a:stretch>
            <a:fillRect/>
          </a:stretch>
        </p:blipFill>
        <p:spPr bwMode="auto">
          <a:xfrm>
            <a:off x="1584325" y="3370263"/>
            <a:ext cx="2944813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0"/>
          <a:stretch>
            <a:fillRect/>
          </a:stretch>
        </p:blipFill>
        <p:spPr bwMode="auto">
          <a:xfrm>
            <a:off x="6521450" y="1770063"/>
            <a:ext cx="1228725" cy="458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標題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TW" sz="3600" b="1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Exercise (3/3) </a:t>
            </a:r>
            <a:endParaRPr lang="zh-TW" altLang="en-US" sz="3600" b="1" smtClean="0"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612775" y="1600200"/>
            <a:ext cx="8153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1pPr>
            <a:lvl2pPr marL="639763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3pPr>
            <a:lvl4pPr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4pPr>
            <a:lvl5pPr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 sz="240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Hint</a:t>
            </a:r>
          </a:p>
          <a:p>
            <a:pPr lvl="1" eaLnBrk="1" hangingPunct="1"/>
            <a:r>
              <a:rPr lang="en-US" altLang="zh-TW" sz="200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The total step is fixed, so you can store your path in a static array.</a:t>
            </a:r>
          </a:p>
          <a:p>
            <a:pPr lvl="1" eaLnBrk="1" hangingPunct="1"/>
            <a:r>
              <a:rPr lang="en-US" altLang="zh-TW" sz="200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After you output the maze, you can modify the maze to help you find the path.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TW" altLang="en-US" sz="2400"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zh-TW" sz="3600" b="1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Appendix (1/3)</a:t>
            </a:r>
            <a:endParaRPr lang="zh-TW" altLang="en-US" sz="3600" b="1" smtClean="0"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23555" name="內容版面配置區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kumimoji="1" lang="en-US" altLang="zh-TW" sz="24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Create an empty project</a:t>
            </a:r>
            <a:endParaRPr kumimoji="1" lang="zh-TW" altLang="en-US" sz="2400" smtClean="0"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pic>
        <p:nvPicPr>
          <p:cNvPr id="23556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26" t="30247" r="11736" b="28148"/>
          <a:stretch>
            <a:fillRect/>
          </a:stretch>
        </p:blipFill>
        <p:spPr bwMode="auto">
          <a:xfrm>
            <a:off x="2124075" y="2339975"/>
            <a:ext cx="4762500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zh-TW" sz="3600" b="1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Appendix (2/3) </a:t>
            </a:r>
            <a:endParaRPr lang="zh-TW" altLang="en-US" sz="3600" b="1" smtClean="0"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24579" name="內容版面配置區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kumimoji="1" lang="en-US" altLang="zh-TW" sz="24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Add all files into your project folder</a:t>
            </a:r>
            <a:endParaRPr kumimoji="1" lang="zh-TW" altLang="en-US" sz="2400" smtClean="0"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pic>
        <p:nvPicPr>
          <p:cNvPr id="24580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513" y="2590800"/>
            <a:ext cx="5260975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zh-TW" sz="3600" b="1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Appendix (3/3) </a:t>
            </a:r>
            <a:endParaRPr lang="zh-TW" altLang="en-US" sz="3600" b="1" smtClean="0"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25603" name="內容版面配置區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kumimoji="1" lang="en-US" altLang="zh-TW" sz="24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Import code into your project</a:t>
            </a:r>
            <a:endParaRPr kumimoji="1" lang="zh-TW" altLang="en-US" sz="2400" smtClean="0"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pic>
        <p:nvPicPr>
          <p:cNvPr id="25604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71" t="28445" r="31342" b="27425"/>
          <a:stretch>
            <a:fillRect/>
          </a:stretch>
        </p:blipFill>
        <p:spPr bwMode="auto">
          <a:xfrm>
            <a:off x="1241425" y="2400300"/>
            <a:ext cx="23526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2701925"/>
            <a:ext cx="3771900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TW" sz="3600" b="1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Outline</a:t>
            </a:r>
            <a:endParaRPr lang="zh-TW" altLang="en-US" sz="3600" b="1" smtClean="0"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10243" name="內容版面配置區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endParaRPr lang="en-US" altLang="zh-TW" sz="2800" smtClean="0"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  <a:p>
            <a:pPr eaLnBrk="1" hangingPunct="1"/>
            <a:r>
              <a:rPr lang="en-US" altLang="zh-TW" sz="28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Array introduction</a:t>
            </a:r>
          </a:p>
          <a:p>
            <a:pPr eaLnBrk="1" hangingPunct="1"/>
            <a:endParaRPr lang="en-US" altLang="zh-TW" sz="2800" smtClean="0"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  <a:p>
            <a:pPr eaLnBrk="1" hangingPunct="1"/>
            <a:r>
              <a:rPr lang="en-US" altLang="zh-TW" sz="28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Lab4 exercise</a:t>
            </a:r>
          </a:p>
          <a:p>
            <a:pPr eaLnBrk="1" hangingPunct="1"/>
            <a:endParaRPr lang="zh-TW" altLang="en-US" sz="2800" smtClean="0"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TW" sz="3600" b="1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Array Declaration</a:t>
            </a:r>
            <a:endParaRPr lang="zh-TW" altLang="en-US" sz="3600" b="1" smtClean="0"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11267" name="內容版面配置區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zh-TW" sz="2400" smtClean="0">
                <a:solidFill>
                  <a:srgbClr val="0070C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&lt;type&gt;</a:t>
            </a:r>
            <a:r>
              <a:rPr lang="en-US" altLang="zh-TW" sz="24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2400" smtClean="0">
                <a:solidFill>
                  <a:srgbClr val="00B05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&lt;array_name&gt; </a:t>
            </a:r>
            <a:r>
              <a:rPr lang="en-US" altLang="zh-TW" sz="24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[&lt;</a:t>
            </a:r>
            <a:r>
              <a:rPr lang="en-US" altLang="zh-TW" sz="2400" smtClean="0">
                <a:solidFill>
                  <a:srgbClr val="7030A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size&gt;</a:t>
            </a:r>
            <a:r>
              <a:rPr lang="en-US" altLang="zh-TW" sz="24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], e.g.,</a:t>
            </a:r>
          </a:p>
          <a:p>
            <a:pPr lvl="1" eaLnBrk="1" hangingPunct="1"/>
            <a:r>
              <a:rPr lang="en-US" altLang="zh-TW" sz="2200" smtClean="0">
                <a:solidFill>
                  <a:srgbClr val="0070C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int</a:t>
            </a:r>
            <a:r>
              <a:rPr lang="en-US" altLang="zh-TW" sz="22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2200" smtClean="0">
                <a:solidFill>
                  <a:srgbClr val="00B05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score</a:t>
            </a:r>
            <a:r>
              <a:rPr lang="en-US" altLang="zh-TW" sz="22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[</a:t>
            </a:r>
            <a:r>
              <a:rPr lang="en-US" altLang="zh-TW" sz="2200" smtClean="0">
                <a:solidFill>
                  <a:srgbClr val="7030A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5</a:t>
            </a:r>
            <a:r>
              <a:rPr lang="en-US" altLang="zh-TW" sz="22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]   </a:t>
            </a:r>
          </a:p>
          <a:p>
            <a:pPr lvl="2" eaLnBrk="1" hangingPunct="1"/>
            <a:r>
              <a:rPr lang="en-US" altLang="zh-TW" sz="2200" smtClean="0">
                <a:solidFill>
                  <a:srgbClr val="7030A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5</a:t>
            </a:r>
            <a:r>
              <a:rPr lang="en-US" altLang="zh-TW" sz="22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variables of </a:t>
            </a:r>
            <a:r>
              <a:rPr lang="en-US" altLang="zh-TW" sz="2200" smtClean="0">
                <a:solidFill>
                  <a:srgbClr val="0070C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int</a:t>
            </a:r>
            <a:r>
              <a:rPr lang="en-US" altLang="zh-TW" sz="22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named </a:t>
            </a:r>
            <a:r>
              <a:rPr lang="en-US" altLang="zh-TW" sz="2200" smtClean="0">
                <a:solidFill>
                  <a:srgbClr val="00B05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score</a:t>
            </a:r>
            <a:r>
              <a:rPr lang="en-US" altLang="zh-TW" sz="22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, score[0]~score[4]</a:t>
            </a:r>
          </a:p>
          <a:p>
            <a:pPr lvl="1" eaLnBrk="1" hangingPunct="1"/>
            <a:endParaRPr lang="en-US" altLang="zh-TW" sz="2400" smtClean="0"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  <a:p>
            <a:pPr eaLnBrk="1" hangingPunct="1"/>
            <a:r>
              <a:rPr lang="en-US" altLang="zh-TW" sz="2400" smtClean="0">
                <a:solidFill>
                  <a:srgbClr val="7030A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size</a:t>
            </a:r>
            <a:r>
              <a:rPr lang="en-US" altLang="zh-TW" sz="24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must be an expression evaluating to </a:t>
            </a:r>
            <a:r>
              <a:rPr lang="en-US" altLang="zh-TW" sz="2400" smtClean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integral constant</a:t>
            </a:r>
          </a:p>
          <a:p>
            <a:pPr lvl="1" eaLnBrk="1" hangingPunct="1"/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int a_arr[10+20];  // ok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        const int K = 100;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        int b_arr[K];             // ok, b_arr[100];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        int n = 100;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        int c_arr[n];              // </a:t>
            </a:r>
            <a:r>
              <a:rPr lang="pt-BR" altLang="zh-TW" sz="2000" b="1" smtClean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error</a:t>
            </a:r>
            <a:r>
              <a:rPr lang="pt-BR" altLang="zh-TW" sz="2000" b="1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, n is not a constant</a:t>
            </a:r>
            <a:endParaRPr lang="en-US" altLang="zh-TW" sz="2000" smtClean="0"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TW" sz="3600" b="1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Array Initialization (1/3)</a:t>
            </a:r>
            <a:endParaRPr lang="zh-TW" altLang="en-US" sz="3600" b="1" smtClean="0"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12291" name="內容版面配置區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zh-TW" sz="24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An array can be initialized like:</a:t>
            </a:r>
            <a:endParaRPr lang="en-US" altLang="zh-TW" sz="2200" smtClean="0"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int score[3] = {2, 12, 1};</a:t>
            </a:r>
            <a:endParaRPr lang="zh-TW" altLang="en-US" sz="2000" smtClean="0"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  <a:p>
            <a:pPr eaLnBrk="1" hangingPunct="1"/>
            <a:r>
              <a:rPr lang="en-US" altLang="zh-TW" sz="24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which is equivalent to:</a:t>
            </a:r>
          </a:p>
          <a:p>
            <a:pPr lvl="1" eaLnBrk="1" hangingPunct="1"/>
            <a:r>
              <a:rPr lang="it-IT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int score[3];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t-IT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        score[0] = 2;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t-IT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        score[1] = 12;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t-IT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        score[2] = 1;</a:t>
            </a:r>
          </a:p>
          <a:p>
            <a:pPr eaLnBrk="1" hangingPunct="1"/>
            <a:endParaRPr lang="zh-TW" altLang="en-US" sz="2400" smtClean="0"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TW" altLang="en-US" sz="2400" smtClean="0"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TW" sz="3600" b="1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Array Initialization (2/3)</a:t>
            </a:r>
            <a:endParaRPr lang="zh-TW" altLang="en-US" sz="3600" b="1" smtClean="0"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13315" name="內容版面配置區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zh-TW" sz="24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If </a:t>
            </a:r>
            <a:r>
              <a:rPr lang="en-US" altLang="zh-TW" sz="2400" smtClean="0">
                <a:solidFill>
                  <a:srgbClr val="0070C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fewer</a:t>
            </a:r>
            <a:r>
              <a:rPr lang="en-US" altLang="zh-TW" sz="24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values than the size</a:t>
            </a:r>
          </a:p>
          <a:p>
            <a:pPr lvl="1" eaLnBrk="1" hangingPunct="1"/>
            <a:r>
              <a:rPr lang="en-US" altLang="zh-TW" sz="22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fills from the beginning</a:t>
            </a:r>
          </a:p>
          <a:p>
            <a:pPr lvl="1" eaLnBrk="1" hangingPunct="1"/>
            <a:r>
              <a:rPr lang="en-US" altLang="zh-TW" sz="2200" smtClean="0">
                <a:solidFill>
                  <a:srgbClr val="0070C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fills the remaining elements with </a:t>
            </a:r>
            <a:r>
              <a:rPr lang="en-US" altLang="zh-TW" sz="2200" smtClean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0 </a:t>
            </a:r>
            <a:r>
              <a:rPr lang="en-US" altLang="zh-TW" sz="2200" smtClean="0">
                <a:solidFill>
                  <a:srgbClr val="0070C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of array base type</a:t>
            </a:r>
          </a:p>
          <a:p>
            <a:pPr lvl="1" eaLnBrk="1" hangingPunct="1"/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E.g., int a[6] = {10, 11, 12, 13};  // a[4] = 0, a[5] = 0</a:t>
            </a:r>
          </a:p>
          <a:p>
            <a:pPr eaLnBrk="1" hangingPunct="1"/>
            <a:endParaRPr lang="zh-TW" altLang="en-US" sz="2400" smtClean="0"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  <a:p>
            <a:pPr eaLnBrk="1" hangingPunct="1"/>
            <a:r>
              <a:rPr lang="en-US" altLang="zh-TW" sz="24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If </a:t>
            </a:r>
            <a:r>
              <a:rPr lang="en-US" altLang="zh-TW" sz="2400" smtClean="0">
                <a:solidFill>
                  <a:srgbClr val="0070C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more</a:t>
            </a:r>
            <a:r>
              <a:rPr lang="en-US" altLang="zh-TW" sz="24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values than size</a:t>
            </a:r>
            <a:endParaRPr lang="zh-TW" altLang="en-US" sz="2400" smtClean="0"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zh-TW" sz="22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compilation error</a:t>
            </a:r>
            <a:endParaRPr lang="zh-TW" altLang="en-US" sz="2200" smtClean="0"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E.g., double b[3] = { 6.0, 6.5, 7.0, 8.0};  // error</a:t>
            </a:r>
          </a:p>
          <a:p>
            <a:pPr eaLnBrk="1" hangingPunct="1"/>
            <a:endParaRPr lang="zh-TW" altLang="en-US" sz="2400" smtClean="0"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TW" sz="3600" b="1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Array Initialization (3/3)</a:t>
            </a:r>
            <a:endParaRPr lang="zh-TW" altLang="en-US" sz="3600" b="1" smtClean="0"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14339" name="內容版面配置區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zh-TW" sz="24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If the size is </a:t>
            </a:r>
            <a:r>
              <a:rPr lang="en-US" altLang="zh-TW" sz="2400" smtClean="0">
                <a:solidFill>
                  <a:srgbClr val="0070C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unspecified</a:t>
            </a:r>
            <a:r>
              <a:rPr lang="en-US" altLang="zh-TW" sz="24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, then it is </a:t>
            </a:r>
            <a:r>
              <a:rPr lang="en-US" altLang="zh-TW" sz="2400" smtClean="0">
                <a:solidFill>
                  <a:srgbClr val="0070C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automatically determined</a:t>
            </a:r>
            <a:r>
              <a:rPr lang="en-US" altLang="zh-TW" sz="2400" smtClean="0">
                <a:solidFill>
                  <a:srgbClr val="00B0F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24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based on number of initialization values</a:t>
            </a:r>
          </a:p>
          <a:p>
            <a:pPr eaLnBrk="1" hangingPunct="1"/>
            <a:r>
              <a:rPr lang="en-US" altLang="zh-TW" sz="24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example:</a:t>
            </a:r>
          </a:p>
          <a:p>
            <a:pPr lvl="1" eaLnBrk="1" hangingPunct="1"/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int </a:t>
            </a:r>
            <a:r>
              <a:rPr lang="en-US" altLang="zh-TW" sz="2000" smtClean="0">
                <a:solidFill>
                  <a:srgbClr val="00B0F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b[]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= {5, 12, 11};  // equivalent =&gt;int b[3] = {5, 12, 11};</a:t>
            </a:r>
          </a:p>
          <a:p>
            <a:pPr lvl="1" eaLnBrk="1" hangingPunct="1"/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int c[];                      // </a:t>
            </a:r>
            <a:r>
              <a:rPr lang="en-US" altLang="zh-TW" sz="2000" smtClean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error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, unknown size </a:t>
            </a:r>
            <a:endParaRPr lang="zh-TW" altLang="en-US" sz="2000" smtClean="0"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TW" sz="3600" b="1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Array in Memory</a:t>
            </a:r>
            <a:endParaRPr lang="zh-TW" altLang="en-US" sz="3600" b="1" smtClean="0"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pic>
        <p:nvPicPr>
          <p:cNvPr id="1536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25538" y="1574800"/>
            <a:ext cx="5899150" cy="5207000"/>
          </a:xfrm>
        </p:spPr>
      </p:pic>
      <p:sp>
        <p:nvSpPr>
          <p:cNvPr id="15364" name="矩形 4"/>
          <p:cNvSpPr>
            <a:spLocks noChangeArrowheads="1"/>
          </p:cNvSpPr>
          <p:nvPr/>
        </p:nvSpPr>
        <p:spPr bwMode="auto">
          <a:xfrm>
            <a:off x="6116638" y="4664075"/>
            <a:ext cx="23907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 b="1">
                <a:solidFill>
                  <a:srgbClr val="0070C0"/>
                </a:solidFill>
              </a:rPr>
              <a:t>address of a[</a:t>
            </a:r>
            <a:r>
              <a:rPr kumimoji="0" lang="en-US" altLang="zh-TW" sz="1800" b="1">
                <a:solidFill>
                  <a:srgbClr val="FF0000"/>
                </a:solidFill>
              </a:rPr>
              <a:t>4</a:t>
            </a:r>
            <a:r>
              <a:rPr kumimoji="0" lang="en-US" altLang="zh-TW" sz="1800" b="1">
                <a:solidFill>
                  <a:srgbClr val="0070C0"/>
                </a:solidFill>
              </a:rPr>
              <a:t>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 b="1">
                <a:solidFill>
                  <a:srgbClr val="0070C0"/>
                </a:solidFill>
              </a:rPr>
              <a:t>= </a:t>
            </a:r>
            <a:r>
              <a:rPr kumimoji="0" lang="en-US" altLang="zh-TW" sz="1800" b="1">
                <a:solidFill>
                  <a:srgbClr val="FF0000"/>
                </a:solidFill>
              </a:rPr>
              <a:t>1023+ 4 * 2 </a:t>
            </a:r>
            <a:r>
              <a:rPr kumimoji="0" lang="en-US" altLang="zh-TW" sz="1800" b="1">
                <a:solidFill>
                  <a:srgbClr val="0070C0"/>
                </a:solidFill>
              </a:rPr>
              <a:t>= </a:t>
            </a:r>
            <a:r>
              <a:rPr kumimoji="0" lang="en-US" altLang="zh-TW" sz="1800" b="1">
                <a:solidFill>
                  <a:srgbClr val="FF0000"/>
                </a:solidFill>
              </a:rPr>
              <a:t>1031</a:t>
            </a:r>
            <a:endParaRPr kumimoji="0" lang="zh-TW" altLang="en-US" sz="1800">
              <a:solidFill>
                <a:srgbClr val="FF0000"/>
              </a:solidFill>
            </a:endParaRPr>
          </a:p>
        </p:txBody>
      </p:sp>
      <p:sp>
        <p:nvSpPr>
          <p:cNvPr id="15365" name="矩形 5"/>
          <p:cNvSpPr>
            <a:spLocks noChangeArrowheads="1"/>
          </p:cNvSpPr>
          <p:nvPr/>
        </p:nvSpPr>
        <p:spPr bwMode="auto">
          <a:xfrm>
            <a:off x="5618163" y="3006725"/>
            <a:ext cx="324802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 b="1">
                <a:solidFill>
                  <a:srgbClr val="0070C0"/>
                </a:solidFill>
              </a:rPr>
              <a:t>// example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 b="1">
                <a:solidFill>
                  <a:srgbClr val="0070C0"/>
                </a:solidFill>
              </a:rPr>
              <a:t>// a </a:t>
            </a:r>
            <a:r>
              <a:rPr kumimoji="0" lang="en-US" altLang="zh-TW" sz="1800" b="1">
                <a:solidFill>
                  <a:srgbClr val="FF0000"/>
                </a:solidFill>
              </a:rPr>
              <a:t>short int</a:t>
            </a:r>
            <a:r>
              <a:rPr kumimoji="0" lang="en-US" altLang="zh-TW" sz="1800" b="1">
                <a:solidFill>
                  <a:srgbClr val="0070C0"/>
                </a:solidFill>
              </a:rPr>
              <a:t> takes </a:t>
            </a:r>
            <a:r>
              <a:rPr kumimoji="0" lang="en-US" altLang="zh-TW" sz="1800" b="1">
                <a:solidFill>
                  <a:srgbClr val="FF0000"/>
                </a:solidFill>
              </a:rPr>
              <a:t>2bytes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 b="1">
                <a:solidFill>
                  <a:srgbClr val="0070C0"/>
                </a:solidFill>
              </a:rPr>
              <a:t>short a[6];  // start @ </a:t>
            </a:r>
            <a:r>
              <a:rPr kumimoji="0" lang="en-US" altLang="zh-TW" sz="1800" b="1">
                <a:solidFill>
                  <a:srgbClr val="FF0000"/>
                </a:solidFill>
              </a:rPr>
              <a:t>1023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 b="1">
                <a:solidFill>
                  <a:srgbClr val="0070C0"/>
                </a:solidFill>
              </a:rPr>
              <a:t>short stuff;  // start @ </a:t>
            </a:r>
            <a:r>
              <a:rPr kumimoji="0" lang="en-US" altLang="zh-TW" sz="1800" b="1">
                <a:solidFill>
                  <a:srgbClr val="FF0000"/>
                </a:solidFill>
              </a:rPr>
              <a:t>1035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 b="1">
                <a:solidFill>
                  <a:srgbClr val="0070C0"/>
                </a:solidFill>
              </a:rPr>
              <a:t>moreStuff;  // start @ </a:t>
            </a:r>
            <a:r>
              <a:rPr kumimoji="0" lang="en-US" altLang="zh-TW" sz="1800" b="1">
                <a:solidFill>
                  <a:srgbClr val="FF0000"/>
                </a:solidFill>
              </a:rPr>
              <a:t>1037</a:t>
            </a:r>
            <a:endParaRPr kumimoji="0" lang="zh-TW" altLang="en-US" sz="180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55963" y="1947863"/>
            <a:ext cx="863600" cy="206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TW" sz="3600" b="1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Multidimensional Array (1/2)</a:t>
            </a:r>
            <a:endParaRPr lang="zh-TW" altLang="en-US" sz="3600" b="1" smtClean="0"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16387" name="內容版面配置區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>
              <a:buClr>
                <a:srgbClr val="DD8047"/>
              </a:buClr>
            </a:pPr>
            <a:r>
              <a:rPr lang="en-US" altLang="zh-TW" sz="2400" smtClean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How to put a multidimensional array into linearly addressed memory?</a:t>
            </a:r>
            <a:endParaRPr lang="zh-TW" altLang="en-US" sz="1000" smtClean="0"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zh-TW" sz="22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row major (used in C/C++, …)</a:t>
            </a:r>
            <a:endParaRPr lang="zh-TW" altLang="en-US" sz="2200" smtClean="0"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zh-TW" sz="22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column major (used in age-old FORTRAN, …)</a:t>
            </a:r>
            <a:endParaRPr lang="zh-TW" altLang="en-US" sz="2200" smtClean="0"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  <a:p>
            <a:pPr eaLnBrk="1" hangingPunct="1"/>
            <a:r>
              <a:rPr lang="en-US" altLang="zh-TW" sz="24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Example: (a[2][2][2] has 8 elements)</a:t>
            </a:r>
          </a:p>
        </p:txBody>
      </p:sp>
      <p:pic>
        <p:nvPicPr>
          <p:cNvPr id="16388" name="Picture 4" descr="C:\Users\John\Desktop\未命名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3879850"/>
            <a:ext cx="6704013" cy="276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內容版面配置區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412163" cy="50149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4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For an array a[u1][u2]…[un] starting at the address A, what is the address of a[i1][i2]…[in] ?</a:t>
            </a:r>
          </a:p>
          <a:p>
            <a:pPr eaLnBrk="1" hangingPunct="1">
              <a:defRPr/>
            </a:pPr>
            <a:r>
              <a:rPr lang="en-US" altLang="zh-TW" sz="24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Example:</a:t>
            </a:r>
          </a:p>
          <a:p>
            <a:pPr lvl="1" eaLnBrk="1" hangingPunct="1">
              <a:defRPr/>
            </a:pP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int a[6][</a:t>
            </a:r>
            <a:r>
              <a:rPr lang="en-US" altLang="zh-TW" sz="2000" dirty="0" smtClean="0">
                <a:solidFill>
                  <a:srgbClr val="00B05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7</a:t>
            </a: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][</a:t>
            </a:r>
            <a:r>
              <a:rPr lang="en-US" altLang="zh-TW" sz="2000" dirty="0" smtClean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8</a:t>
            </a: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];  // Starts from address </a:t>
            </a:r>
            <a:r>
              <a:rPr lang="en-US" altLang="zh-TW" sz="20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1000</a:t>
            </a: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, </a:t>
            </a:r>
            <a:r>
              <a:rPr lang="en-US" altLang="zh-TW" sz="2000" dirty="0" err="1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sizeof</a:t>
            </a: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(int) = </a:t>
            </a:r>
            <a:r>
              <a:rPr lang="en-US" altLang="zh-TW" sz="2000" dirty="0" smtClean="0">
                <a:solidFill>
                  <a:srgbClr val="7030A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4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        a[</a:t>
            </a:r>
            <a:r>
              <a:rPr lang="en-US" altLang="zh-TW" sz="2000" dirty="0" smtClean="0">
                <a:solidFill>
                  <a:srgbClr val="0070C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1</a:t>
            </a: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][</a:t>
            </a:r>
            <a:r>
              <a:rPr lang="en-US" altLang="zh-TW" sz="2000" dirty="0" smtClean="0">
                <a:solidFill>
                  <a:srgbClr val="0070C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2</a:t>
            </a: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][</a:t>
            </a:r>
            <a:r>
              <a:rPr lang="en-US" altLang="zh-TW" sz="2000" dirty="0" smtClean="0">
                <a:solidFill>
                  <a:srgbClr val="0070C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3</a:t>
            </a: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] = 10;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000" dirty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       What is the address of a[</a:t>
            </a:r>
            <a:r>
              <a:rPr lang="en-US" altLang="zh-TW" sz="2000" dirty="0" smtClean="0">
                <a:solidFill>
                  <a:srgbClr val="0070C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1</a:t>
            </a: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][</a:t>
            </a:r>
            <a:r>
              <a:rPr lang="en-US" altLang="zh-TW" sz="2000" dirty="0" smtClean="0">
                <a:solidFill>
                  <a:srgbClr val="0070C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2</a:t>
            </a: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][</a:t>
            </a:r>
            <a:r>
              <a:rPr lang="en-US" altLang="zh-TW" sz="2000" dirty="0" smtClean="0">
                <a:solidFill>
                  <a:srgbClr val="0070C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3</a:t>
            </a: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]?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000" dirty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       address = </a:t>
            </a:r>
            <a:r>
              <a:rPr lang="en-US" altLang="zh-TW" sz="20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1000</a:t>
            </a:r>
            <a:r>
              <a:rPr lang="en-US" altLang="zh-TW" sz="2000" dirty="0" smtClean="0">
                <a:solidFill>
                  <a:srgbClr val="FFC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+ ( (</a:t>
            </a:r>
            <a:r>
              <a:rPr lang="en-US" altLang="zh-TW" sz="2000" dirty="0" smtClean="0">
                <a:solidFill>
                  <a:srgbClr val="0070C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1 </a:t>
            </a: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* </a:t>
            </a:r>
            <a:r>
              <a:rPr lang="en-US" altLang="zh-TW" sz="2000" dirty="0" smtClean="0">
                <a:solidFill>
                  <a:srgbClr val="00B05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7 </a:t>
            </a: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* </a:t>
            </a:r>
            <a:r>
              <a:rPr lang="en-US" altLang="zh-TW" sz="2000" dirty="0" smtClean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8</a:t>
            </a: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) + (</a:t>
            </a:r>
            <a:r>
              <a:rPr lang="en-US" altLang="zh-TW" sz="2000" dirty="0" smtClean="0">
                <a:solidFill>
                  <a:srgbClr val="0070C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2 </a:t>
            </a: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* </a:t>
            </a:r>
            <a:r>
              <a:rPr lang="en-US" altLang="zh-TW" sz="2000" dirty="0" smtClean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8</a:t>
            </a: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) + </a:t>
            </a:r>
            <a:r>
              <a:rPr lang="en-US" altLang="zh-TW" sz="2000" dirty="0" smtClean="0">
                <a:solidFill>
                  <a:srgbClr val="0070C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3</a:t>
            </a: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) * </a:t>
            </a:r>
            <a:r>
              <a:rPr lang="en-US" altLang="zh-TW" sz="2000" dirty="0" smtClean="0">
                <a:solidFill>
                  <a:srgbClr val="7030A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4 </a:t>
            </a: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= 1300</a:t>
            </a:r>
            <a:endParaRPr lang="en-US" altLang="zh-TW" sz="2000" b="1" dirty="0" smtClean="0"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TW" sz="3600" b="1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Multidimensional Array (2/2)</a:t>
            </a:r>
            <a:endParaRPr lang="zh-TW" altLang="en-US" sz="3600" b="1" smtClean="0"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中庸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ppt/theme/themeOverride2.xml><?xml version="1.0" encoding="utf-8"?>
<a:themeOverride xmlns:a="http://schemas.openxmlformats.org/drawingml/2006/main">
  <a:clrScheme name="中庸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ppt/theme/themeOverride3.xml><?xml version="1.0" encoding="utf-8"?>
<a:themeOverride xmlns:a="http://schemas.openxmlformats.org/drawingml/2006/main">
  <a:clrScheme name="中庸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9387</TotalTime>
  <Words>816</Words>
  <Application>Microsoft Office PowerPoint</Application>
  <PresentationFormat>如螢幕大小 (4:3)</PresentationFormat>
  <Paragraphs>104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6" baseType="lpstr">
      <vt:lpstr>Arial</vt:lpstr>
      <vt:lpstr>新細明體</vt:lpstr>
      <vt:lpstr>Tw Cen MT</vt:lpstr>
      <vt:lpstr>微軟正黑體</vt:lpstr>
      <vt:lpstr>Wingdings</vt:lpstr>
      <vt:lpstr>Wingdings 2</vt:lpstr>
      <vt:lpstr>Calibri</vt:lpstr>
      <vt:lpstr>Arial Unicode MS</vt:lpstr>
      <vt:lpstr>中庸</vt:lpstr>
      <vt:lpstr>    Lab 4  array </vt:lpstr>
      <vt:lpstr>Outline</vt:lpstr>
      <vt:lpstr>Array Declaration</vt:lpstr>
      <vt:lpstr>Array Initialization (1/3)</vt:lpstr>
      <vt:lpstr>Array Initialization (2/3)</vt:lpstr>
      <vt:lpstr>Array Initialization (3/3)</vt:lpstr>
      <vt:lpstr>Array in Memory</vt:lpstr>
      <vt:lpstr>Multidimensional Array (1/2)</vt:lpstr>
      <vt:lpstr>Multidimensional Array (2/2)</vt:lpstr>
      <vt:lpstr>Array in Function (1/2)</vt:lpstr>
      <vt:lpstr>Array in Function (2/2)</vt:lpstr>
      <vt:lpstr>Exercise (1/3) </vt:lpstr>
      <vt:lpstr>Exercise (2/3)</vt:lpstr>
      <vt:lpstr>Exercise (3/3) </vt:lpstr>
      <vt:lpstr>Appendix (1/3)</vt:lpstr>
      <vt:lpstr>Appendix (2/3) </vt:lpstr>
      <vt:lpstr>Appendix (3/3)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  C++ Basics &amp; Flow of Control</dc:title>
  <dc:creator>ymwang</dc:creator>
  <cp:lastModifiedBy>adar</cp:lastModifiedBy>
  <cp:revision>207</cp:revision>
  <dcterms:created xsi:type="dcterms:W3CDTF">2011-02-26T07:09:34Z</dcterms:created>
  <dcterms:modified xsi:type="dcterms:W3CDTF">2020-04-16T06:14:49Z</dcterms:modified>
</cp:coreProperties>
</file>