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70" r:id="rId7"/>
    <p:sldId id="267" r:id="rId8"/>
    <p:sldId id="268" r:id="rId9"/>
    <p:sldId id="269" r:id="rId10"/>
    <p:sldId id="279" r:id="rId11"/>
    <p:sldId id="277" r:id="rId12"/>
    <p:sldId id="273" r:id="rId13"/>
    <p:sldId id="274" r:id="rId14"/>
    <p:sldId id="276" r:id="rId15"/>
    <p:sldId id="304" r:id="rId16"/>
    <p:sldId id="297" r:id="rId17"/>
    <p:sldId id="298" r:id="rId18"/>
    <p:sldId id="294" r:id="rId19"/>
    <p:sldId id="295" r:id="rId20"/>
    <p:sldId id="296" r:id="rId21"/>
    <p:sldId id="299" r:id="rId22"/>
    <p:sldId id="300" r:id="rId23"/>
    <p:sldId id="301" r:id="rId24"/>
    <p:sldId id="302" r:id="rId25"/>
    <p:sldId id="259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85" autoAdjust="0"/>
  </p:normalViewPr>
  <p:slideViewPr>
    <p:cSldViewPr snapToGrid="0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0E4A9E-B6B6-4479-AA02-8692A818F4FA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92088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1</a:t>
            </a:r>
            <a:r>
              <a:rPr lang="zh-TW" altLang="en-US" sz="530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++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Basics 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&amp; Flow of Control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zh-TW" sz="2400" dirty="0"/>
              <a:t>U</a:t>
            </a:r>
            <a:r>
              <a:rPr lang="en-US" altLang="zh-TW" sz="2400" dirty="0" smtClean="0"/>
              <a:t>EE 1303</a:t>
            </a:r>
            <a:endParaRPr lang="en-US" altLang="zh-TW" sz="2400" dirty="0"/>
          </a:p>
          <a:p>
            <a:pPr>
              <a:defRPr/>
            </a:pPr>
            <a:r>
              <a:rPr lang="en-US" altLang="zh-TW" sz="2400" dirty="0"/>
              <a:t>Department of </a:t>
            </a:r>
            <a:r>
              <a:rPr lang="en-US" altLang="zh-TW" sz="2400" dirty="0" smtClean="0"/>
              <a:t>Electrical and Computer Engineering, Institute of Electronics</a:t>
            </a:r>
            <a:endParaRPr lang="en-US" altLang="zh-TW" sz="2400" dirty="0"/>
          </a:p>
          <a:p>
            <a:pPr>
              <a:defRPr/>
            </a:pPr>
            <a:r>
              <a:rPr lang="en-US" altLang="zh-TW" sz="2400" dirty="0"/>
              <a:t>National Chiao Tung </a:t>
            </a:r>
            <a:r>
              <a:rPr lang="en-US" altLang="zh-TW" sz="2400" dirty="0" smtClean="0"/>
              <a:t>University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0690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Library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standard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library</a:t>
            </a:r>
          </a:p>
          <a:p>
            <a:pPr lvl="1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Input/output,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numerics,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strings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containers, etc.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Directive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 add (simply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copies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the contents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 the specified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library header file to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your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</a:t>
            </a:r>
          </a:p>
          <a:p>
            <a:pPr lvl="2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 - 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#include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library_header_file&gt;</a:t>
            </a:r>
            <a:endParaRPr lang="en-US" altLang="zh-TW" sz="2000" dirty="0">
              <a:solidFill>
                <a:srgbClr val="0070C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alled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"preprocessor directive"</a:t>
            </a:r>
          </a:p>
          <a:p>
            <a:pPr lvl="2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Executed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before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compilation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389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Namespace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44756" cy="5213176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Namespace is</a:t>
            </a:r>
            <a:endParaRPr lang="en-US" altLang="zh-TW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declarative region that provides a scope to the identifiers inside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</a:t>
            </a:r>
          </a:p>
          <a:p>
            <a:pPr lvl="1"/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using namespace std;</a:t>
            </a:r>
          </a:p>
          <a:p>
            <a:pPr lvl="2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nclude all the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identifiers of specified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standard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library header files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Basic 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Input/Output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I/O stream object </a:t>
            </a:r>
          </a:p>
          <a:p>
            <a:pPr lvl="1"/>
            <a:r>
              <a:rPr lang="en-US" altLang="zh-TW" sz="2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lang="en-US" altLang="zh-TW" sz="21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sz="2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</a:t>
            </a:r>
            <a:r>
              <a:rPr lang="en-US" altLang="zh-TW" sz="21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standard input</a:t>
            </a:r>
            <a:endParaRPr lang="en-US" altLang="zh-TW" sz="21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lang="en-US" altLang="zh-TW" sz="21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sz="2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</a:t>
            </a:r>
            <a:r>
              <a:rPr lang="en-US" altLang="zh-TW" sz="21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standard output</a:t>
            </a:r>
            <a:endParaRPr lang="en-US" altLang="zh-TW" sz="21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lang="en-US" altLang="zh-TW" sz="21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cerr</a:t>
            </a:r>
            <a:r>
              <a:rPr lang="en-US" altLang="zh-TW" sz="2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</a:t>
            </a:r>
            <a:r>
              <a:rPr lang="en-US" altLang="zh-TW" sz="21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standard error output</a:t>
            </a:r>
          </a:p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Defined in the C++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library header file called &lt;iostream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</a:p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have these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lines near the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start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 your code</a:t>
            </a:r>
            <a:endParaRPr lang="en-US" altLang="zh-TW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#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include &lt;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iostream&gt;</a:t>
            </a:r>
          </a:p>
          <a:p>
            <a:pPr lvl="1"/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using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namespace std;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2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Tells C++ compiler to add the library header file so we can use the I/O stream objects cin, cout, and cerr</a:t>
            </a: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Console Output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Any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 can be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output to the screen with “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 &lt;&lt;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Variables, constants, and literals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Cascading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-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multiple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“&lt;&lt;”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one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</a:p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New lines in output</a:t>
            </a:r>
          </a:p>
          <a:p>
            <a:pPr lvl="1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 &lt;&lt;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“Hello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World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/n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”;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 &lt;&lt; "Hello World" &lt;&lt;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endl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</a:t>
            </a:r>
          </a:p>
          <a:p>
            <a:pPr lvl="1"/>
            <a:r>
              <a:rPr lang="en-US" altLang="zh-TW" sz="19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 </a:t>
            </a:r>
            <a:r>
              <a:rPr lang="en-US" altLang="zh-TW" sz="19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&lt;&lt; numberOfGames &lt;&lt; " games played</a:t>
            </a:r>
            <a:r>
              <a:rPr lang="en-US" altLang="zh-TW" sz="19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.”;</a:t>
            </a:r>
            <a:endParaRPr lang="en-US" altLang="zh-TW" sz="19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value of the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“numberOfGames”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 character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sequence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“games played.” are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output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Console Input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 be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input with “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 &gt;&gt;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 halts and waits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keyboard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entry</a:t>
            </a:r>
          </a:p>
          <a:p>
            <a:pPr lvl="1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alue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entered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from the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keyboard is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assigned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variable</a:t>
            </a:r>
          </a:p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</a:t>
            </a:r>
            <a:r>
              <a:rPr lang="en-US" altLang="zh-TW" sz="24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&gt;&gt;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 (extraction operator) points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opposite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Think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 it as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pointing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toward where the data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goes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literals allowed for cin, Must input to a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&gt;&gt; 23;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//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Compilation error</a:t>
            </a:r>
            <a:endParaRPr lang="en-US" altLang="zh-TW" sz="200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if-else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if-else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statement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Choice of two 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mutually exclusive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statements based on 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condition expression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Syntax: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11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 (&lt;condition_expression&gt;) {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&lt;true_statements&gt;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}</a:t>
            </a:r>
          </a:p>
          <a:p>
            <a:pPr marL="365760" lvl="1" indent="0">
              <a:buNone/>
            </a:pP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else {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&lt;false_statements&gt;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124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Multiway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if-else (1/2)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Avoid 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excessive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indentation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</a:t>
            </a:r>
            <a:endParaRPr lang="zh-TW" altLang="en-US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604820"/>
            <a:ext cx="8250237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4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Multiway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if-else (2/2)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</a:t>
            </a:r>
            <a:endParaRPr lang="zh-TW" altLang="en-US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2115339"/>
            <a:ext cx="873125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8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Switch Statement (1/3)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Controlling expression 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return an 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integral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value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OK -</a:t>
            </a:r>
            <a:r>
              <a:rPr lang="en-US" altLang="zh-TW" sz="2000" dirty="0" smtClean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char, int, bool, enum 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not OK - float, double, …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Case labels must also be integral values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break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 and “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default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 are optional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Execution 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falls thru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until </a:t>
            </a:r>
            <a:r>
              <a:rPr lang="en-US" altLang="zh-TW" sz="24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break</a:t>
            </a:r>
            <a:endParaRPr lang="zh-TW" altLang="en-US" sz="2400" dirty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32" y="3623213"/>
            <a:ext cx="3502325" cy="32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Switch Statement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(2/3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</a:t>
            </a:r>
            <a:endParaRPr lang="zh-TW" altLang="en-US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87" y="2118091"/>
            <a:ext cx="7161722" cy="435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8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Outline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Basics and Flow of Control Review</a:t>
            </a: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Lab1 Exercise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96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Switch Statement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(3/3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</a:t>
            </a:r>
            <a:endParaRPr lang="zh-TW" altLang="en-US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34" y="2132836"/>
            <a:ext cx="6528746" cy="458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8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Loop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types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 loops in C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++</a:t>
            </a:r>
          </a:p>
          <a:p>
            <a:pPr lvl="1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hile</a:t>
            </a:r>
            <a:endParaRPr lang="en-US" altLang="zh-TW" sz="25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do-while</a:t>
            </a:r>
            <a:endParaRPr lang="en-US" altLang="zh-TW" sz="25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nter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loop body at least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once</a:t>
            </a:r>
          </a:p>
          <a:p>
            <a:pPr lvl="1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</a:t>
            </a:r>
            <a:endParaRPr lang="en-US" altLang="zh-TW" sz="25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ppropriate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counting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loops</a:t>
            </a:r>
            <a:endParaRPr lang="zh-TW" altLang="en-US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42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while 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Loop Syntax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" y="1672835"/>
            <a:ext cx="7266214" cy="50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2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do-while 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Loop Syntax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677084"/>
            <a:ext cx="8520113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2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20" y="1609589"/>
            <a:ext cx="6129779" cy="49708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Loop Syntax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2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Exercise (1/2)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Write a C++ program such that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 collects scores until “-1” is entered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 prints out the total number of score, average score, and the failed rate, which is the percentage of scores less than 60, after “-1” is entered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sz="23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Specifications &amp; Restrictions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You should print out “Invalid score.” when the input score is less than 0 or greater than 100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You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 ONLY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use 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 type in this program</a:t>
            </a:r>
          </a:p>
        </p:txBody>
      </p:sp>
    </p:spTree>
    <p:extLst>
      <p:ext uri="{BB962C8B-B14F-4D97-AF65-F5344CB8AC3E}">
        <p14:creationId xmlns:p14="http://schemas.microsoft.com/office/powerpoint/2010/main" val="23532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Exercise (2/2)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Example: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78" y="2274858"/>
            <a:ext cx="7398139" cy="26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Identifier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Identifier is the name of variables, constants, etc.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 identifier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Consists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 a sequence of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letters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digits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and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underscore character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 _ ) </a:t>
            </a:r>
            <a:endParaRPr lang="en-US" altLang="zh-TW" sz="2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start with either a letter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or an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underscore character  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//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AVOID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doing so in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general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case-sensitive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 of any length  //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NOT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true in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reality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Keywords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are special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identifiers</a:t>
            </a: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E.g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.,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char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…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CANNOT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 used for user-defined entities</a:t>
            </a:r>
          </a:p>
        </p:txBody>
      </p:sp>
    </p:spTree>
    <p:extLst>
      <p:ext uri="{BB962C8B-B14F-4D97-AF65-F5344CB8AC3E}">
        <p14:creationId xmlns:p14="http://schemas.microsoft.com/office/powerpoint/2010/main" val="33354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ariable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Its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 is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 identifier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memory location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 store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declared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before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being used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number;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//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declaration &amp; definition</a:t>
            </a:r>
          </a:p>
          <a:p>
            <a:pPr marL="365760" lvl="1" indent="0">
              <a:buNone/>
            </a:pP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width, length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  //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declaration &amp; definition</a:t>
            </a:r>
          </a:p>
          <a:p>
            <a:pPr marL="365760" lvl="1" indent="0">
              <a:buNone/>
            </a:pP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extern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count;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//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declaration ONLY, discuss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later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Better to use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eaningful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Naming convention </a:t>
            </a:r>
          </a:p>
          <a:p>
            <a:pPr lvl="2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tarting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with a lowercase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letter, e.g., weight, total_weight, …</a:t>
            </a:r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Fundamental Data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 (1/2)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79379"/>
            <a:ext cx="8589963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96815" y="6393051"/>
            <a:ext cx="846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long long </a:t>
            </a:r>
            <a:r>
              <a:rPr lang="en-US" altLang="zh-TW" dirty="0" smtClean="0"/>
              <a:t>( also called </a:t>
            </a:r>
            <a:r>
              <a:rPr lang="en-US" altLang="zh-TW" dirty="0" smtClean="0">
                <a:solidFill>
                  <a:srgbClr val="0070C0"/>
                </a:solidFill>
              </a:rPr>
              <a:t>long long int</a:t>
            </a:r>
            <a:r>
              <a:rPr lang="en-US" altLang="zh-TW" dirty="0" smtClean="0"/>
              <a:t>)    8 bytes   </a:t>
            </a:r>
            <a:r>
              <a:rPr lang="en-US" altLang="zh-TW" sz="1200" dirty="0"/>
              <a:t>-9,223,372,036,854,775,808 to 9,223,372,036,854,775,807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Fundamental Data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 (2/2)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72816"/>
            <a:ext cx="8761413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95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Constant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05846" cy="5051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u="sng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000" u="sng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u="sng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money *= (1 + 0.05);      // What is 0.05?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RATE = 0.05;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// All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uppercase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letters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money *= (1 + RATE); 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//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etter readability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RATE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= 0.1; 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              //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Compilation error</a:t>
            </a:r>
          </a:p>
          <a:p>
            <a:endParaRPr lang="en-US" altLang="zh-TW" sz="1200" dirty="0" smtClean="0">
              <a:solidFill>
                <a:srgbClr val="0070C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Using constants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Better readability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maintainability</a:t>
            </a:r>
          </a:p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onstants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</a:t>
            </a:r>
            <a:r>
              <a:rPr lang="en-US" altLang="zh-TW" sz="24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initialized when 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definition</a:t>
            </a:r>
            <a:endParaRPr lang="en-US" altLang="zh-TW" dirty="0">
              <a:solidFill>
                <a:srgbClr val="0070C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RATE;                   //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ompilation error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xtern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RATE;        // OK</a:t>
            </a:r>
            <a:endParaRPr lang="zh-TW" altLang="en-US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Arithmetic Precision 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Examples</a:t>
            </a:r>
            <a:r>
              <a:rPr lang="en-US" altLang="zh-TW" sz="2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</a:t>
            </a:r>
          </a:p>
          <a:p>
            <a:pPr lvl="1"/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 / 5  evaluates to 3 in C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++</a:t>
            </a:r>
          </a:p>
          <a:p>
            <a:pPr lvl="2"/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Both operands are 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integers (Integer division)</a:t>
            </a:r>
          </a:p>
          <a:p>
            <a:pPr lvl="1"/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17.0 / 5 evaluates to 3.4 in C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++</a:t>
            </a:r>
          </a:p>
          <a:p>
            <a:pPr lvl="2"/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Highest-order operand is "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double“ (Double division) </a:t>
            </a:r>
          </a:p>
          <a:p>
            <a:pPr lvl="1"/>
            <a:r>
              <a:rPr lang="en-US" altLang="zh-TW" sz="22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intVar1 =1, 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intVar2 = 2;  intVar1 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 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intVar2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= ?</a:t>
            </a:r>
          </a:p>
          <a:p>
            <a:r>
              <a:rPr lang="en-US" altLang="zh-TW" sz="2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Calculations </a:t>
            </a:r>
            <a:r>
              <a:rPr lang="en-US" altLang="zh-TW" sz="2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done </a:t>
            </a:r>
            <a:r>
              <a:rPr lang="en-US" altLang="zh-TW" sz="26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one-by-one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 / 2 / 3.0 / 4  performs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 separate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divisions</a:t>
            </a:r>
          </a:p>
          <a:p>
            <a:pPr lvl="2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First      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1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 2   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equals to  0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Second 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0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 3.0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equals to  0.0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Third     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0.0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 4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equals to  0.0</a:t>
            </a:r>
          </a:p>
          <a:p>
            <a:r>
              <a:rPr lang="en-US" altLang="zh-TW" sz="2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 </a:t>
            </a:r>
            <a:r>
              <a:rPr lang="en-US" altLang="zh-TW" sz="26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NOT</a:t>
            </a:r>
            <a:r>
              <a:rPr lang="en-US" altLang="zh-TW" sz="2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necessarily sufficient to </a:t>
            </a:r>
            <a:r>
              <a:rPr lang="en-US" altLang="zh-TW" sz="2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change </a:t>
            </a:r>
            <a:r>
              <a:rPr lang="en-US" altLang="zh-TW" sz="26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just one operand</a:t>
            </a:r>
            <a:r>
              <a:rPr lang="en-US" altLang="zh-TW" sz="2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a large expression</a:t>
            </a:r>
            <a:endParaRPr lang="zh-TW" altLang="en-US" sz="2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 Casting 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Casting for v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ariables</a:t>
            </a:r>
          </a:p>
          <a:p>
            <a:pPr lvl="1"/>
            <a:r>
              <a:rPr lang="fr-FR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 style </a:t>
            </a:r>
            <a:endParaRPr lang="fr-FR" altLang="zh-TW" sz="2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fr-FR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 </a:t>
            </a:r>
            <a:r>
              <a:rPr lang="fr-FR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dvar = </a:t>
            </a:r>
            <a:r>
              <a:rPr lang="fr-FR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fr-FR" altLang="zh-TW" sz="20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fr-FR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fr-FR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ivar</a:t>
            </a:r>
            <a:r>
              <a:rPr lang="fr-FR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1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style </a:t>
            </a:r>
            <a:endParaRPr lang="en-US" altLang="zh-TW" sz="2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 -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static_cast&lt;</a:t>
            </a:r>
            <a:r>
              <a:rPr lang="en-US" altLang="zh-TW" sz="20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&gt;(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expression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dvar =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static_cast&lt;</a:t>
            </a:r>
            <a:r>
              <a:rPr lang="en-US" altLang="zh-TW" sz="20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&gt;(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ivar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Two kinds</a:t>
            </a:r>
          </a:p>
          <a:p>
            <a:pPr lvl="1"/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Implicit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also called 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automatic</a:t>
            </a:r>
            <a:endParaRPr lang="en-US" altLang="zh-TW" sz="2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you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automatically, e.g., 17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5.5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anose="05000000000000000000" pitchFamily="2" charset="2"/>
              </a:rPr>
              <a:t>C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asting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17.0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xplicit </a:t>
            </a:r>
          </a:p>
          <a:p>
            <a:pPr lvl="2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Using 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operator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5759</TotalTime>
  <Words>853</Words>
  <Application>Microsoft Office PowerPoint</Application>
  <PresentationFormat>如螢幕大小 (4:3)</PresentationFormat>
  <Paragraphs>149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Arial Unicode MS</vt:lpstr>
      <vt:lpstr>Tw Cen MT</vt:lpstr>
      <vt:lpstr>微軟正黑體</vt:lpstr>
      <vt:lpstr>Wingdings</vt:lpstr>
      <vt:lpstr>Wingdings 2</vt:lpstr>
      <vt:lpstr>中庸</vt:lpstr>
      <vt:lpstr>    Lab 1   C++ Basics &amp; Flow of Control </vt:lpstr>
      <vt:lpstr>Outline</vt:lpstr>
      <vt:lpstr>C++ Identifier</vt:lpstr>
      <vt:lpstr>C++ Variable</vt:lpstr>
      <vt:lpstr>Fundamental Data Type (1/2)</vt:lpstr>
      <vt:lpstr>Fundamental Data Type (2/2)</vt:lpstr>
      <vt:lpstr>Constant</vt:lpstr>
      <vt:lpstr>Arithmetic Precision </vt:lpstr>
      <vt:lpstr>Type Casting </vt:lpstr>
      <vt:lpstr>Library</vt:lpstr>
      <vt:lpstr>Namespace</vt:lpstr>
      <vt:lpstr>Basic Input/Output</vt:lpstr>
      <vt:lpstr>Console Output</vt:lpstr>
      <vt:lpstr>Console Input</vt:lpstr>
      <vt:lpstr>if-else</vt:lpstr>
      <vt:lpstr>Multiway if-else (1/2)</vt:lpstr>
      <vt:lpstr>Multiway if-else (2/2)</vt:lpstr>
      <vt:lpstr>Switch Statement (1/3)</vt:lpstr>
      <vt:lpstr>Switch Statement (2/3)</vt:lpstr>
      <vt:lpstr>Switch Statement (3/3)</vt:lpstr>
      <vt:lpstr>Loop</vt:lpstr>
      <vt:lpstr>while Loop Syntax</vt:lpstr>
      <vt:lpstr>do-while Loop Syntax</vt:lpstr>
      <vt:lpstr>for Loop Syntax</vt:lpstr>
      <vt:lpstr>Lab Exercise (1/2)</vt:lpstr>
      <vt:lpstr>Lab Exercise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 C++ Basics &amp; Flow of Control</dc:title>
  <dc:creator>hslin</dc:creator>
  <cp:lastModifiedBy>Milktea</cp:lastModifiedBy>
  <cp:revision>226</cp:revision>
  <dcterms:created xsi:type="dcterms:W3CDTF">2011-02-26T07:09:34Z</dcterms:created>
  <dcterms:modified xsi:type="dcterms:W3CDTF">2020-03-15T11:28:04Z</dcterms:modified>
</cp:coreProperties>
</file>