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handoutMasterIdLst>
    <p:handoutMasterId r:id="rId35"/>
  </p:handoutMasterIdLst>
  <p:sldIdLst>
    <p:sldId id="278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9" r:id="rId11"/>
    <p:sldId id="270" r:id="rId12"/>
    <p:sldId id="271" r:id="rId13"/>
    <p:sldId id="279" r:id="rId14"/>
    <p:sldId id="280" r:id="rId15"/>
    <p:sldId id="281" r:id="rId16"/>
    <p:sldId id="295" r:id="rId17"/>
    <p:sldId id="282" r:id="rId18"/>
    <p:sldId id="284" r:id="rId19"/>
    <p:sldId id="289" r:id="rId20"/>
    <p:sldId id="283" r:id="rId21"/>
    <p:sldId id="296" r:id="rId22"/>
    <p:sldId id="287" r:id="rId23"/>
    <p:sldId id="285" r:id="rId24"/>
    <p:sldId id="288" r:id="rId25"/>
    <p:sldId id="286" r:id="rId26"/>
    <p:sldId id="294" r:id="rId27"/>
    <p:sldId id="291" r:id="rId28"/>
    <p:sldId id="292" r:id="rId29"/>
    <p:sldId id="273" r:id="rId30"/>
    <p:sldId id="297" r:id="rId31"/>
    <p:sldId id="293" r:id="rId32"/>
    <p:sldId id="277" r:id="rId3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01" autoAdjust="0"/>
  </p:normalViewPr>
  <p:slideViewPr>
    <p:cSldViewPr>
      <p:cViewPr>
        <p:scale>
          <a:sx n="93" d="100"/>
          <a:sy n="93" d="100"/>
        </p:scale>
        <p:origin x="-1138" y="23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</a:lstStyle>
          <a:p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</a:lstStyle>
          <a:p>
            <a:fld id="{DB00645E-7367-463C-AECC-E8A7BCF3E8BC}" type="datetimeFigureOut">
              <a:rPr lang="zh-TW" altLang="en-US">
                <a:latin typeface="Arial" panose="020B0604020202020204" pitchFamily="34" charset="0"/>
              </a:rPr>
              <a:pPr/>
              <a:t>2020/3/25</a:t>
            </a:fld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</a:lstStyle>
          <a:p>
            <a:endParaRPr lang="en-US" altLang="zh-TW" dirty="0">
              <a:latin typeface="Arial" panose="020B0604020202020204" pitchFamily="34" charset="0"/>
            </a:endParaRP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</a:lstStyle>
          <a:p>
            <a:fld id="{15D87412-BF69-4190-BF35-E6C2C3BDB653}" type="slidenum">
              <a:rPr lang="zh-TW" altLang="en-US">
                <a:latin typeface="Arial" panose="020B0604020202020204" pitchFamily="34" charset="0"/>
              </a:rPr>
              <a:pPr/>
              <a:t>‹#›</a:t>
            </a:fld>
            <a:endParaRPr lang="en-US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11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endParaRPr lang="en-US" altLang="zh-TW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45675194-B0F9-4F6B-8CCB-E19B08AB70F5}" type="datetimeFigureOut">
              <a:rPr lang="zh-TW" altLang="en-US" smtClean="0"/>
              <a:pPr/>
              <a:t>2020/3/25</a:t>
            </a:fld>
            <a:endParaRPr lang="en-US" altLang="zh-TW" dirty="0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endParaRPr lang="en-US" altLang="zh-TW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2F869E14-3A20-4F6E-B53C-387BB4EEDBAB}" type="slidenum">
              <a:rPr lang="zh-TW" altLang="en-US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73182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0045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236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437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095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9E14-3A20-4F6E-B53C-387BB4EEDBAB}" type="slidenum">
              <a:rPr lang="zh-TW" altLang="en-US" smtClean="0"/>
              <a:pPr/>
              <a:t>15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2385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9E14-3A20-4F6E-B53C-387BB4EEDBAB}" type="slidenum">
              <a:rPr lang="zh-TW" altLang="en-US" smtClean="0"/>
              <a:pPr/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3423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9E14-3A20-4F6E-B53C-387BB4EEDBAB}" type="slidenum">
              <a:rPr lang="zh-TW" altLang="en-US" smtClean="0"/>
              <a:pPr/>
              <a:t>22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3334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9E14-3A20-4F6E-B53C-387BB4EEDBAB}" type="slidenum">
              <a:rPr lang="zh-TW" altLang="en-US" smtClean="0"/>
              <a:pPr/>
              <a:t>23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1163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69E14-3A20-4F6E-B53C-387BB4EEDBAB}" type="slidenum">
              <a:rPr lang="zh-TW" altLang="en-US" smtClean="0"/>
              <a:pPr/>
              <a:t>27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10048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579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44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431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189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61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0882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474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63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8508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35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5" name="矩形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6" name="矩形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7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E4DFAC1-4D93-4CBD-944C-5EE71D32C79B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10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C6A4FD-15A2-4068-94F5-4687674BDFA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0381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3466E-7D37-41CD-874C-9BE0063896E2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EA276-F4FF-4B22-9526-5C08912EB5B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062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5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6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C78C4-B495-47A8-A302-C583D6C9C375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059EF85-B4E3-4A92-B98F-FE9C1BF8CD1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6738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5737A-D91E-4231-BFB3-7E8F4DFAD792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DAC4E8-3598-46E6-AEAD-DB6283746DC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521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5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6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5CF7F-F245-4B52-835C-0749A6EB98C5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8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E3ADB9CC-1FFD-478A-AF4A-E3D8A473932F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9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27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3F9B25A-EB11-4EAB-939C-7515D9AE98AB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6" name="投影片編號版面配置區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5538E5-A229-4A68-B86B-7EE63AD14B8A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頁尾版面配置區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96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8DB3877-2EC7-4DD0-AA53-2F28F8A75FB5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8" name="投影片編號版面配置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603BA7-F548-496D-9F51-9C1C19EE3663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9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21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4304D-3310-45A8-A106-F37F60544366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1CD6B1-F1E1-4C7A-B3B4-19FBC1BB064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113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21389-FD6B-4D5C-8006-D422CA72333E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40F983-0127-465B-B92B-99C22AE6C39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724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Arial" panose="020B0604020202020204" pitchFamily="34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2EE3F-EDD2-48AF-8926-36DAEFD315D8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8F1C48-DFBC-444C-9FAC-E99B91EF79A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519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6" name="矩形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7" name="矩形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8" name="矩形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9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E35560E-B8AD-44D6-AEA2-4C2C33E49B8F}" type="datetimeFigureOut">
              <a:rPr lang="zh-TW" altLang="en-US"/>
              <a:pPr>
                <a:defRPr/>
              </a:pPr>
              <a:t>2020/3/25</a:t>
            </a:fld>
            <a:endParaRPr lang="zh-TW" altLang="en-US"/>
          </a:p>
        </p:txBody>
      </p:sp>
      <p:sp>
        <p:nvSpPr>
          <p:cNvPr id="10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689354D6-78B8-4C47-8314-290FF053DF03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1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77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dirty="0" smtClean="0"/>
          </a:p>
        </p:txBody>
      </p:sp>
      <p:sp>
        <p:nvSpPr>
          <p:cNvPr id="102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D7DE287E-85BB-4188-AB5F-80038D0C8331}" type="datetimeFigureOut">
              <a:rPr lang="zh-TW" altLang="en-US" smtClean="0"/>
              <a:pPr>
                <a:defRPr/>
              </a:pPr>
              <a:t>2020/3/25</a:t>
            </a:fld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kumimoji="0" sz="1400" b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89CEB060-0C68-4D9E-9D11-D840B5DF8271}" type="slidenum">
              <a:rPr lang="zh-TW" altLang="en-US" smtClean="0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97" r:id="rId3"/>
    <p:sldLayoutId id="2147483698" r:id="rId4"/>
    <p:sldLayoutId id="2147483699" r:id="rId5"/>
    <p:sldLayoutId id="2147483694" r:id="rId6"/>
    <p:sldLayoutId id="2147483700" r:id="rId7"/>
    <p:sldLayoutId id="2147483693" r:id="rId8"/>
    <p:sldLayoutId id="2147483701" r:id="rId9"/>
    <p:sldLayoutId id="2147483692" r:id="rId10"/>
    <p:sldLayoutId id="214748370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微軟正黑體" panose="020B0604030504040204" pitchFamily="34" charset="-12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微軟正黑體" panose="020B0604030504040204" pitchFamily="34" charset="-12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微軟正黑體" panose="020B0604030504040204" pitchFamily="34" charset="-12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微軟正黑體" panose="020B0604030504040204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微軟正黑體" panose="020B0604030504040204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微軟正黑體" panose="020B0604030504040204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微軟正黑體" panose="020B0604030504040204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  <a:ea typeface="微軟正黑體" panose="020B0604030504040204" pitchFamily="34" charset="-12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0815" y="2968352"/>
            <a:ext cx="7921625" cy="182880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TW" dirty="0" smtClean="0">
                <a:cs typeface="Arial" panose="020B0604020202020204" pitchFamily="34" charset="0"/>
              </a:rPr>
              <a:t/>
            </a:r>
            <a:br>
              <a:rPr lang="en-US" altLang="zh-TW" dirty="0" smtClean="0">
                <a:cs typeface="Arial" panose="020B0604020202020204" pitchFamily="34" charset="0"/>
              </a:rPr>
            </a:br>
            <a:r>
              <a:rPr lang="en-US" altLang="zh-TW" dirty="0" smtClean="0">
                <a:cs typeface="Arial" panose="020B0604020202020204" pitchFamily="34" charset="0"/>
              </a:rPr>
              <a:t/>
            </a:r>
            <a:br>
              <a:rPr lang="en-US" altLang="zh-TW" dirty="0" smtClean="0">
                <a:cs typeface="Arial" panose="020B0604020202020204" pitchFamily="34" charset="0"/>
              </a:rPr>
            </a:br>
            <a:r>
              <a:rPr lang="en-US" altLang="zh-TW" dirty="0">
                <a:cs typeface="Arial" panose="020B0604020202020204" pitchFamily="34" charset="0"/>
              </a:rPr>
              <a:t/>
            </a:r>
            <a:br>
              <a:rPr lang="en-US" altLang="zh-TW" dirty="0">
                <a:cs typeface="Arial" panose="020B0604020202020204" pitchFamily="34" charset="0"/>
              </a:rPr>
            </a:br>
            <a:r>
              <a:rPr lang="en-US" altLang="zh-TW" dirty="0" smtClean="0">
                <a:cs typeface="Arial" panose="020B0604020202020204" pitchFamily="34" charset="0"/>
              </a:rPr>
              <a:t/>
            </a:r>
            <a:br>
              <a:rPr lang="en-US" altLang="zh-TW" dirty="0" smtClean="0">
                <a:cs typeface="Arial" panose="020B0604020202020204" pitchFamily="34" charset="0"/>
              </a:rPr>
            </a:br>
            <a:r>
              <a:rPr lang="en-US" altLang="zh-TW" sz="5300" dirty="0" smtClean="0">
                <a:solidFill>
                  <a:schemeClr val="accent4"/>
                </a:solidFill>
                <a:ea typeface="Arial Unicode MS" pitchFamily="34" charset="-120"/>
                <a:cs typeface="Arial" panose="020B0604020202020204" pitchFamily="34" charset="0"/>
              </a:rPr>
              <a:t>Lab2</a:t>
            </a:r>
            <a:br>
              <a:rPr lang="en-US" altLang="zh-TW" sz="5300" dirty="0" smtClean="0">
                <a:solidFill>
                  <a:schemeClr val="accent4"/>
                </a:solidFill>
                <a:ea typeface="Arial Unicode MS" pitchFamily="34" charset="-120"/>
                <a:cs typeface="Arial" panose="020B0604020202020204" pitchFamily="34" charset="0"/>
              </a:rPr>
            </a:br>
            <a:r>
              <a:rPr lang="en-US" altLang="zh-TW" dirty="0" smtClean="0">
                <a:ea typeface="Arial Unicode MS" pitchFamily="34" charset="-12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ea typeface="Arial Unicode MS" pitchFamily="34" charset="-120"/>
                <a:cs typeface="Arial" panose="020B0604020202020204" pitchFamily="34" charset="0"/>
              </a:rPr>
            </a:br>
            <a:r>
              <a:rPr lang="en-US" altLang="zh-TW" sz="3600" dirty="0" smtClean="0">
                <a:cs typeface="Arial" panose="020B0604020202020204" pitchFamily="34" charset="0"/>
              </a:rPr>
              <a:t>Function Basics </a:t>
            </a:r>
            <a:r>
              <a:rPr lang="en-US" altLang="zh-TW" dirty="0">
                <a:cs typeface="Arial" panose="020B0604020202020204" pitchFamily="34" charset="0"/>
              </a:rPr>
              <a:t/>
            </a:r>
            <a:br>
              <a:rPr lang="en-US" altLang="zh-TW" dirty="0">
                <a:cs typeface="Arial" panose="020B0604020202020204" pitchFamily="34" charset="0"/>
              </a:rPr>
            </a:br>
            <a:endParaRPr lang="zh-TW" altLang="en-US" dirty="0">
              <a:cs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 fontScale="47500" lnSpcReduction="20000"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/>
              <a:t>U</a:t>
            </a:r>
            <a:r>
              <a:rPr lang="en-US" altLang="zh-TW" sz="2400" dirty="0" smtClean="0"/>
              <a:t>EE 1303</a:t>
            </a:r>
            <a:endParaRPr lang="en-US" altLang="zh-TW" sz="2400" dirty="0"/>
          </a:p>
          <a:p>
            <a:pPr>
              <a:defRPr/>
            </a:pPr>
            <a:r>
              <a:rPr lang="en-US" altLang="zh-TW" sz="2400" dirty="0"/>
              <a:t>Department of Electrical and Computer Engineering, Institute of Electronics</a:t>
            </a:r>
          </a:p>
          <a:p>
            <a:pPr>
              <a:defRPr/>
            </a:pPr>
            <a:r>
              <a:rPr lang="en-US" altLang="zh-TW" sz="2400" dirty="0"/>
              <a:t>National </a:t>
            </a:r>
            <a:r>
              <a:rPr lang="en-US" altLang="zh-TW" sz="2400" dirty="0" err="1"/>
              <a:t>Chiao</a:t>
            </a:r>
            <a:r>
              <a:rPr lang="en-US" altLang="zh-TW" sz="2400" dirty="0"/>
              <a:t> Tung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3600" dirty="0" smtClean="0"/>
              <a:t>Local Names</a:t>
            </a:r>
            <a:endParaRPr lang="zh-TW" altLang="en-US" sz="3600" dirty="0" smtClean="0"/>
          </a:p>
        </p:txBody>
      </p:sp>
      <p:sp>
        <p:nvSpPr>
          <p:cNvPr id="22530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Local</a:t>
            </a:r>
            <a:r>
              <a:rPr lang="en-US" altLang="zh-TW" sz="2400" dirty="0" smtClean="0"/>
              <a:t> names</a:t>
            </a:r>
          </a:p>
          <a:p>
            <a:pPr lvl="1"/>
            <a:r>
              <a:rPr lang="en-US" altLang="zh-TW" sz="2000" dirty="0" smtClean="0"/>
              <a:t>Declared </a:t>
            </a:r>
            <a:r>
              <a:rPr lang="en-US" altLang="zh-TW" sz="2000" dirty="0" smtClean="0">
                <a:solidFill>
                  <a:srgbClr val="0070C0"/>
                </a:solidFill>
              </a:rPr>
              <a:t>inside</a:t>
            </a:r>
            <a:r>
              <a:rPr lang="en-US" altLang="zh-TW" sz="2000" dirty="0" smtClean="0"/>
              <a:t> a function</a:t>
            </a:r>
          </a:p>
          <a:p>
            <a:pPr lvl="1"/>
            <a:r>
              <a:rPr lang="en-US" altLang="zh-TW" sz="2000" dirty="0" smtClean="0"/>
              <a:t>Scope</a:t>
            </a:r>
            <a:endParaRPr lang="en-US" altLang="zh-TW" sz="2000" dirty="0"/>
          </a:p>
          <a:p>
            <a:pPr lvl="2"/>
            <a:r>
              <a:rPr lang="en-US" altLang="zh-TW" sz="2000" dirty="0" smtClean="0"/>
              <a:t>Available (visible) </a:t>
            </a:r>
            <a:r>
              <a:rPr lang="en-US" altLang="zh-TW" sz="2000" dirty="0" smtClean="0">
                <a:solidFill>
                  <a:srgbClr val="0070C0"/>
                </a:solidFill>
              </a:rPr>
              <a:t>from its declaration to the end of the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block</a:t>
            </a:r>
            <a:r>
              <a:rPr lang="en-US" altLang="zh-TW" sz="2000" b="1" dirty="0" smtClean="0"/>
              <a:t> </a:t>
            </a:r>
            <a:r>
              <a:rPr lang="en-US" altLang="zh-TW" sz="2000" dirty="0" smtClean="0">
                <a:solidFill>
                  <a:srgbClr val="0070C0"/>
                </a:solidFill>
              </a:rPr>
              <a:t>in which its declaration occurs</a:t>
            </a:r>
            <a:endParaRPr lang="zh-TW" altLang="en-US" sz="2000" dirty="0" smtClean="0">
              <a:solidFill>
                <a:srgbClr val="0070C0"/>
              </a:solidFill>
            </a:endParaRPr>
          </a:p>
          <a:p>
            <a:r>
              <a:rPr lang="en-US" altLang="zh-TW" sz="2400" dirty="0" smtClean="0"/>
              <a:t>Hence, different functions can define their own variables/constants even with a same name</a:t>
            </a:r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3600" dirty="0" smtClean="0"/>
              <a:t>Global Names (1/2)</a:t>
            </a:r>
            <a:endParaRPr lang="zh-TW" altLang="en-US" sz="3600" dirty="0" smtClean="0"/>
          </a:p>
        </p:txBody>
      </p:sp>
      <p:sp>
        <p:nvSpPr>
          <p:cNvPr id="23554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  <a:ln>
            <a:noFill/>
          </a:ln>
        </p:spPr>
        <p:txBody>
          <a:bodyPr/>
          <a:lstStyle/>
          <a:p>
            <a:r>
              <a:rPr lang="en-US" altLang="zh-TW" sz="2400" dirty="0">
                <a:solidFill>
                  <a:srgbClr val="0070C0"/>
                </a:solidFill>
              </a:rPr>
              <a:t>G</a:t>
            </a:r>
            <a:r>
              <a:rPr lang="en-US" altLang="zh-TW" sz="2400" dirty="0" smtClean="0">
                <a:solidFill>
                  <a:srgbClr val="0070C0"/>
                </a:solidFill>
              </a:rPr>
              <a:t>lobal</a:t>
            </a:r>
            <a:r>
              <a:rPr lang="en-US" altLang="zh-TW" sz="2400" dirty="0" smtClean="0"/>
              <a:t> names</a:t>
            </a:r>
            <a:endParaRPr lang="en-US" altLang="zh-TW" sz="2400" dirty="0"/>
          </a:p>
          <a:p>
            <a:pPr lvl="1"/>
            <a:r>
              <a:rPr lang="en-US" altLang="zh-TW" sz="2000" dirty="0"/>
              <a:t>S</a:t>
            </a:r>
            <a:r>
              <a:rPr lang="en-US" altLang="zh-TW" sz="2000" dirty="0" smtClean="0"/>
              <a:t>cope</a:t>
            </a:r>
          </a:p>
          <a:p>
            <a:pPr lvl="2"/>
            <a:r>
              <a:rPr lang="en-US" altLang="zh-TW" sz="2000" dirty="0"/>
              <a:t>A</a:t>
            </a:r>
            <a:r>
              <a:rPr lang="en-US" altLang="zh-TW" sz="2000" dirty="0" smtClean="0"/>
              <a:t>vailable (visible) </a:t>
            </a:r>
            <a:r>
              <a:rPr lang="en-US" altLang="zh-TW" sz="2000" dirty="0" smtClean="0">
                <a:solidFill>
                  <a:srgbClr val="0070C0"/>
                </a:solidFill>
              </a:rPr>
              <a:t>from its declaration to the end of the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FF0000"/>
                </a:solidFill>
              </a:rPr>
              <a:t>file</a:t>
            </a:r>
          </a:p>
          <a:p>
            <a:r>
              <a:rPr lang="en-US" altLang="zh-TW" sz="2400" dirty="0"/>
              <a:t>T</a:t>
            </a:r>
            <a:r>
              <a:rPr lang="en-US" altLang="zh-TW" sz="2400" dirty="0" smtClean="0"/>
              <a:t>ypically, it is declared at the beginning of the file (before function definitions)</a:t>
            </a:r>
            <a:endParaRPr lang="zh-TW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3600" dirty="0" smtClean="0"/>
              <a:t>Global Names (2/2)</a:t>
            </a:r>
            <a:endParaRPr lang="zh-TW" altLang="en-US" sz="3600" dirty="0" smtClean="0"/>
          </a:p>
        </p:txBody>
      </p:sp>
      <p:sp>
        <p:nvSpPr>
          <p:cNvPr id="24578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z="2400" dirty="0" smtClean="0"/>
              <a:t>Global names are typical for constants</a:t>
            </a:r>
            <a:endParaRPr lang="en-US" altLang="zh-TW" sz="2400" dirty="0"/>
          </a:p>
          <a:p>
            <a:pPr lvl="1"/>
            <a:r>
              <a:rPr lang="en-US" altLang="zh-TW" sz="2000" dirty="0" smtClean="0"/>
              <a:t>e.g., </a:t>
            </a:r>
            <a:r>
              <a:rPr lang="en-US" altLang="zh-TW" sz="2000" dirty="0" err="1" smtClean="0"/>
              <a:t>const</a:t>
            </a:r>
            <a:r>
              <a:rPr lang="en-US" altLang="zh-TW" sz="2000" dirty="0" smtClean="0"/>
              <a:t> double TAXRATE = 0.05;</a:t>
            </a:r>
          </a:p>
          <a:p>
            <a:pPr lvl="1"/>
            <a:r>
              <a:rPr lang="en-US" altLang="zh-TW" sz="2000" dirty="0"/>
              <a:t>A</a:t>
            </a:r>
            <a:r>
              <a:rPr lang="en-US" altLang="zh-TW" sz="2000" dirty="0" smtClean="0"/>
              <a:t>ll functions </a:t>
            </a:r>
            <a:r>
              <a:rPr lang="en-US" altLang="zh-TW" sz="2000" dirty="0" smtClean="0">
                <a:solidFill>
                  <a:srgbClr val="FF0000"/>
                </a:solidFill>
              </a:rPr>
              <a:t>in that file</a:t>
            </a:r>
            <a:r>
              <a:rPr lang="en-US" altLang="zh-TW" sz="2000" dirty="0" smtClean="0"/>
              <a:t> can use it</a:t>
            </a:r>
            <a:endParaRPr lang="zh-TW" altLang="en-US" sz="2000" dirty="0" smtClean="0"/>
          </a:p>
          <a:p>
            <a:r>
              <a:rPr lang="en-US" altLang="zh-TW" sz="2400" dirty="0" smtClean="0"/>
              <a:t>Global variables</a:t>
            </a:r>
          </a:p>
          <a:p>
            <a:pPr lvl="1"/>
            <a:r>
              <a:rPr lang="en-US" altLang="zh-TW" sz="2000" dirty="0"/>
              <a:t>Y</a:t>
            </a:r>
            <a:r>
              <a:rPr lang="en-US" altLang="zh-TW" sz="2000" dirty="0" smtClean="0"/>
              <a:t>ou can use them, but you’d better avoid using them</a:t>
            </a:r>
          </a:p>
          <a:p>
            <a:pPr lvl="1"/>
            <a:r>
              <a:rPr lang="en-US" altLang="zh-TW" sz="2000" dirty="0"/>
              <a:t>H</a:t>
            </a:r>
            <a:r>
              <a:rPr lang="en-US" altLang="zh-TW" sz="2000" dirty="0" smtClean="0"/>
              <a:t>ard to understand and maintain, a disaster for debugging!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Example (1/2)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00200"/>
            <a:ext cx="4449675" cy="51125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492896"/>
            <a:ext cx="3168352" cy="254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Example (2/2) 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00200"/>
            <a:ext cx="4536504" cy="51323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852936"/>
            <a:ext cx="2493243" cy="23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2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Header File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(1/2)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/>
              <a:t>A file with extension “.h</a:t>
            </a:r>
            <a:r>
              <a:rPr lang="en-US" altLang="zh-TW" sz="2400" dirty="0" smtClean="0"/>
              <a:t>”</a:t>
            </a:r>
            <a:endParaRPr lang="en-US" altLang="zh-TW" sz="2400" dirty="0" smtClean="0">
              <a:solidFill>
                <a:srgbClr val="00B0F0"/>
              </a:solidFill>
            </a:endParaRPr>
          </a:p>
          <a:p>
            <a:r>
              <a:rPr lang="en-US" altLang="zh-TW" sz="2400" dirty="0" smtClean="0">
                <a:solidFill>
                  <a:srgbClr val="00B0F0"/>
                </a:solidFill>
              </a:rPr>
              <a:t>Library</a:t>
            </a:r>
            <a:r>
              <a:rPr lang="en-US" altLang="zh-TW" sz="2400" dirty="0" smtClean="0"/>
              <a:t> and </a:t>
            </a:r>
            <a:r>
              <a:rPr lang="en-US" altLang="zh-TW" sz="2400" dirty="0" smtClean="0">
                <a:solidFill>
                  <a:srgbClr val="00B0F0"/>
                </a:solidFill>
              </a:rPr>
              <a:t>user-defined</a:t>
            </a:r>
            <a:r>
              <a:rPr lang="en-US" altLang="zh-TW" sz="2400" dirty="0" smtClean="0"/>
              <a:t> header files</a:t>
            </a:r>
          </a:p>
          <a:p>
            <a:r>
              <a:rPr lang="en-US" altLang="zh-TW" sz="2400" dirty="0" smtClean="0"/>
              <a:t>Separate function </a:t>
            </a:r>
            <a:r>
              <a:rPr lang="en-US" altLang="zh-TW" sz="2400" dirty="0" smtClean="0">
                <a:solidFill>
                  <a:srgbClr val="FF0000"/>
                </a:solidFill>
              </a:rPr>
              <a:t>declarations </a:t>
            </a:r>
            <a:r>
              <a:rPr lang="en-US" altLang="zh-TW" sz="2400" dirty="0" smtClean="0"/>
              <a:t>and</a:t>
            </a:r>
            <a:r>
              <a:rPr lang="en-US" altLang="zh-TW" sz="2400" dirty="0" smtClean="0">
                <a:solidFill>
                  <a:srgbClr val="FF0000"/>
                </a:solidFill>
              </a:rPr>
              <a:t> definitions</a:t>
            </a:r>
          </a:p>
          <a:p>
            <a:r>
              <a:rPr lang="en-US" altLang="zh-TW" sz="2400" dirty="0" smtClean="0"/>
              <a:t>Often contain functions with high correlation. </a:t>
            </a:r>
            <a:r>
              <a:rPr lang="en-US" altLang="zh-TW" sz="2000" dirty="0" smtClean="0"/>
              <a:t>E.g., </a:t>
            </a:r>
          </a:p>
          <a:p>
            <a:pPr lvl="1"/>
            <a:r>
              <a:rPr lang="en-US" altLang="zh-TW" sz="2000" dirty="0" smtClean="0"/>
              <a:t>sqrt, pow in &lt;</a:t>
            </a:r>
            <a:r>
              <a:rPr lang="en-US" altLang="zh-TW" sz="2000" dirty="0" err="1" smtClean="0"/>
              <a:t>cmath</a:t>
            </a:r>
            <a:r>
              <a:rPr lang="en-US" altLang="zh-TW" sz="2000" dirty="0" smtClean="0"/>
              <a:t>&gt;</a:t>
            </a:r>
          </a:p>
          <a:p>
            <a:pPr lvl="1"/>
            <a:r>
              <a:rPr lang="en-US" altLang="zh-TW" sz="2000" dirty="0" smtClean="0"/>
              <a:t>Class member functions</a:t>
            </a:r>
          </a:p>
          <a:p>
            <a:r>
              <a:rPr lang="en-US" altLang="zh-TW" sz="2400" dirty="0" smtClean="0"/>
              <a:t>Included by source files whenever it is used</a:t>
            </a:r>
          </a:p>
          <a:p>
            <a:r>
              <a:rPr lang="en-US" altLang="zh-TW" sz="2400" dirty="0" smtClean="0"/>
              <a:t>Easy to maintain, improve the readability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35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Header </a:t>
            </a:r>
            <a:r>
              <a:rPr lang="en-US" altLang="zh-TW" sz="3600" dirty="0" smtClean="0"/>
              <a:t>File (2/2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 smtClean="0"/>
              <a:t>You should avoid defining a function in a header file</a:t>
            </a:r>
          </a:p>
          <a:p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5" y="2565563"/>
            <a:ext cx="32670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65563"/>
            <a:ext cx="28003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565563"/>
            <a:ext cx="27908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42819" y="20608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rgbClr val="00B0F0"/>
                </a:solidFill>
              </a:rPr>
              <a:t>func.h</a:t>
            </a:r>
            <a:r>
              <a:rPr lang="en-US" altLang="zh-TW" dirty="0" smtClean="0">
                <a:solidFill>
                  <a:srgbClr val="00B0F0"/>
                </a:solidFill>
              </a:rPr>
              <a:t>: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622829" y="206157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m</a:t>
            </a:r>
            <a:r>
              <a:rPr lang="en-US" altLang="zh-TW" dirty="0" smtClean="0">
                <a:solidFill>
                  <a:srgbClr val="00B0F0"/>
                </a:solidFill>
              </a:rPr>
              <a:t>ain.cpp: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660232" y="202930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a</a:t>
            </a:r>
            <a:r>
              <a:rPr lang="en-US" altLang="zh-TW" dirty="0" smtClean="0">
                <a:solidFill>
                  <a:srgbClr val="00B0F0"/>
                </a:solidFill>
              </a:rPr>
              <a:t>.cpp: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4427984" y="4221088"/>
            <a:ext cx="144016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7257251" y="3492353"/>
            <a:ext cx="144016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3995936" y="47971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</a:t>
            </a:r>
            <a:r>
              <a:rPr lang="en-US" altLang="zh-TW" dirty="0" err="1" smtClean="0"/>
              <a:t>ain.o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098396" y="47971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</a:t>
            </a:r>
            <a:r>
              <a:rPr lang="en-US" altLang="zh-TW" dirty="0" err="1" smtClean="0"/>
              <a:t>.o</a:t>
            </a:r>
            <a:endParaRPr lang="zh-TW" altLang="en-US" dirty="0"/>
          </a:p>
        </p:txBody>
      </p:sp>
      <p:sp>
        <p:nvSpPr>
          <p:cNvPr id="11" name="左-右雙向箭號 10"/>
          <p:cNvSpPr/>
          <p:nvPr/>
        </p:nvSpPr>
        <p:spPr>
          <a:xfrm>
            <a:off x="5148064" y="4889485"/>
            <a:ext cx="1728192" cy="184666"/>
          </a:xfrm>
          <a:prstGeom prst="left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872538" y="5373216"/>
            <a:ext cx="2704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Linking error !!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(multiple definitions)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84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Create Header File (1/5)</a:t>
            </a:r>
            <a:endParaRPr lang="zh-TW" altLang="en-US" sz="3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793" y="2024438"/>
            <a:ext cx="4410207" cy="377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4336152" cy="453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051720" y="2852936"/>
            <a:ext cx="230425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580112" y="2564904"/>
            <a:ext cx="504056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460432" y="2348880"/>
            <a:ext cx="50405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2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Create Header </a:t>
            </a:r>
            <a:r>
              <a:rPr lang="en-US" altLang="zh-TW" sz="3600" dirty="0" smtClean="0"/>
              <a:t>File (2/5)</a:t>
            </a:r>
            <a:endParaRPr lang="zh-TW" altLang="en-US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5257800" cy="422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382024" y="5670000"/>
            <a:ext cx="72008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Create Header </a:t>
            </a:r>
            <a:r>
              <a:rPr lang="en-US" altLang="zh-TW" sz="3600" dirty="0" smtClean="0"/>
              <a:t>File (3/5)</a:t>
            </a:r>
            <a:endParaRPr lang="zh-TW" altLang="en-US" sz="36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52197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364088" y="5697252"/>
            <a:ext cx="720080" cy="1620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50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3600" dirty="0" smtClean="0"/>
              <a:t>Learning Objectives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 smtClean="0"/>
              <a:t>Standard Library Predefined functions</a:t>
            </a:r>
            <a:endParaRPr lang="en-US" altLang="zh-TW" sz="2400" dirty="0"/>
          </a:p>
          <a:p>
            <a:pPr marL="640715" lvl="1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000" dirty="0" smtClean="0"/>
              <a:t>Must </a:t>
            </a:r>
            <a:r>
              <a:rPr lang="en-US" altLang="zh-TW" sz="2000" dirty="0" smtClean="0">
                <a:solidFill>
                  <a:srgbClr val="0070C0"/>
                </a:solidFill>
              </a:rPr>
              <a:t>include</a:t>
            </a:r>
            <a:r>
              <a:rPr lang="en-US" altLang="zh-TW" sz="2000" dirty="0" smtClean="0"/>
              <a:t> appropriate </a:t>
            </a:r>
            <a:r>
              <a:rPr lang="en-US" altLang="zh-TW" sz="2000" dirty="0"/>
              <a:t>library header </a:t>
            </a:r>
            <a:r>
              <a:rPr lang="en-US" altLang="zh-TW" sz="2000" dirty="0" smtClean="0"/>
              <a:t>file</a:t>
            </a:r>
            <a:endParaRPr lang="en-US" altLang="zh-TW" sz="20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smtClean="0"/>
              <a:t>Programmer-defined </a:t>
            </a:r>
            <a:r>
              <a:rPr lang="en-US" altLang="zh-TW" sz="2400" dirty="0" smtClean="0"/>
              <a:t>functions</a:t>
            </a:r>
            <a:endParaRPr lang="en-US" altLang="zh-TW" sz="2400" dirty="0"/>
          </a:p>
          <a:p>
            <a:pPr marL="640715" lvl="1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000" dirty="0" smtClean="0"/>
              <a:t>declaration, definition, call</a:t>
            </a:r>
          </a:p>
          <a:p>
            <a:pPr marL="640715" lvl="1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000" dirty="0" smtClean="0"/>
              <a:t>recursive functions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 smtClean="0"/>
              <a:t>Scope rules</a:t>
            </a:r>
          </a:p>
          <a:p>
            <a:pPr marL="640715" lvl="1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/>
              <a:t>local names (constants, variables, …) </a:t>
            </a:r>
          </a:p>
          <a:p>
            <a:pPr marL="640715" lvl="1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/>
              <a:t>global names </a:t>
            </a:r>
            <a:endParaRPr lang="en-US" altLang="zh-TW" sz="2400" dirty="0" smtClean="0"/>
          </a:p>
          <a:p>
            <a:pPr marL="640715" lvl="1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altLang="zh-TW" sz="24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 smtClean="0"/>
              <a:t>Header file</a:t>
            </a:r>
          </a:p>
          <a:p>
            <a:pPr marL="640715" lvl="1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altLang="zh-TW" sz="2100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altLang="zh-TW" sz="24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altLang="zh-TW" sz="2400" dirty="0" smtClean="0"/>
          </a:p>
          <a:p>
            <a:pPr marL="320675" lvl="1" indent="0" fontAlgn="auto">
              <a:spcAft>
                <a:spcPts val="0"/>
              </a:spcAft>
              <a:buNone/>
              <a:defRPr/>
            </a:pP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Create Header File (4/5)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 smtClean="0"/>
              <a:t>Create your header file in the same folder of the project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79" y="2204864"/>
            <a:ext cx="5076177" cy="4111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601090" y="3068960"/>
            <a:ext cx="2304256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Create Header </a:t>
            </a:r>
            <a:r>
              <a:rPr lang="en-US" altLang="zh-TW" sz="3600" dirty="0" smtClean="0"/>
              <a:t>File (5/5)</a:t>
            </a:r>
            <a:endParaRPr lang="zh-TW" alt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916832"/>
            <a:ext cx="3403565" cy="401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150218" y="4941168"/>
            <a:ext cx="2376264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4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Header Guard</a:t>
            </a:r>
            <a:endParaRPr lang="zh-TW" altLang="en-US" sz="3600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/>
              <a:t>Prevent you from including </a:t>
            </a:r>
            <a:r>
              <a:rPr lang="en-US" altLang="zh-TW" sz="2400" dirty="0" smtClean="0"/>
              <a:t>one header </a:t>
            </a:r>
            <a:r>
              <a:rPr lang="en-US" altLang="zh-TW" sz="2400" dirty="0"/>
              <a:t>file multiple times</a:t>
            </a:r>
          </a:p>
          <a:p>
            <a:r>
              <a:rPr lang="en-US" altLang="zh-TW" sz="2400" dirty="0" smtClean="0"/>
              <a:t>Write your code between </a:t>
            </a:r>
            <a:r>
              <a:rPr lang="en-US" altLang="zh-TW" sz="2400" dirty="0" smtClean="0">
                <a:solidFill>
                  <a:srgbClr val="FF0000"/>
                </a:solidFill>
              </a:rPr>
              <a:t>#define </a:t>
            </a:r>
            <a:r>
              <a:rPr lang="en-US" altLang="zh-TW" sz="2400" dirty="0" smtClean="0"/>
              <a:t>and </a:t>
            </a:r>
            <a:r>
              <a:rPr lang="en-US" altLang="zh-TW" sz="2400" dirty="0" smtClean="0">
                <a:solidFill>
                  <a:srgbClr val="FF0000"/>
                </a:solidFill>
              </a:rPr>
              <a:t>#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endif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5828903" cy="294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53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Create Source File (1/4)</a:t>
            </a:r>
            <a:endParaRPr lang="zh-TW" altLang="en-US" sz="3600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5715000" cy="432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3528016" y="2591968"/>
            <a:ext cx="504056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444016" y="2285968"/>
            <a:ext cx="720080" cy="234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1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Create Source </a:t>
            </a:r>
            <a:r>
              <a:rPr lang="en-US" altLang="zh-TW" sz="3600" dirty="0" smtClean="0"/>
              <a:t>File (2/4)</a:t>
            </a:r>
            <a:endParaRPr lang="zh-TW" altLang="en-US" sz="36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52578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508104" y="5733256"/>
            <a:ext cx="720080" cy="259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07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Create Source </a:t>
            </a:r>
            <a:r>
              <a:rPr lang="en-US" altLang="zh-TW" sz="3600" dirty="0" smtClean="0"/>
              <a:t>File (3/4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2816"/>
            <a:ext cx="5494561" cy="4451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652120" y="5877272"/>
            <a:ext cx="720080" cy="197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4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Create Source </a:t>
            </a:r>
            <a:r>
              <a:rPr lang="en-US" altLang="zh-TW" sz="3600" dirty="0" smtClean="0"/>
              <a:t>File (</a:t>
            </a:r>
            <a:r>
              <a:rPr lang="en-US" altLang="zh-TW" sz="3600" dirty="0"/>
              <a:t>4/4)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 smtClean="0"/>
              <a:t>Select </a:t>
            </a:r>
            <a:r>
              <a:rPr lang="en-US" altLang="zh-TW" sz="2400" dirty="0" smtClean="0">
                <a:solidFill>
                  <a:srgbClr val="FF0000"/>
                </a:solidFill>
              </a:rPr>
              <a:t>Debug</a:t>
            </a:r>
            <a:r>
              <a:rPr lang="en-US" altLang="zh-TW" sz="2400" dirty="0" smtClean="0"/>
              <a:t> and </a:t>
            </a:r>
            <a:r>
              <a:rPr lang="en-US" altLang="zh-TW" sz="2400" dirty="0" smtClean="0">
                <a:solidFill>
                  <a:srgbClr val="FF0000"/>
                </a:solidFill>
              </a:rPr>
              <a:t>Release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55520"/>
            <a:ext cx="5234940" cy="422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779912" y="3157344"/>
            <a:ext cx="2328749" cy="3780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23928" y="4415760"/>
            <a:ext cx="720080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497200" y="6143952"/>
            <a:ext cx="72008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11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Function Definition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531352" cy="4495800"/>
          </a:xfrm>
        </p:spPr>
        <p:txBody>
          <a:bodyPr/>
          <a:lstStyle/>
          <a:p>
            <a:r>
              <a:rPr lang="en-US" altLang="zh-TW" sz="2400" dirty="0"/>
              <a:t>Write your function </a:t>
            </a:r>
            <a:r>
              <a:rPr lang="en-US" altLang="zh-TW" sz="2400" dirty="0" smtClean="0"/>
              <a:t>definitions here</a:t>
            </a:r>
          </a:p>
          <a:p>
            <a:r>
              <a:rPr lang="en-US" altLang="zh-TW" sz="2400" dirty="0" smtClean="0"/>
              <a:t>Use </a:t>
            </a:r>
            <a:r>
              <a:rPr lang="en-US" altLang="zh-TW" sz="2400" dirty="0">
                <a:solidFill>
                  <a:srgbClr val="FF0000"/>
                </a:solidFill>
              </a:rPr>
              <a:t>quotes</a:t>
            </a:r>
            <a:r>
              <a:rPr lang="en-US" altLang="zh-TW" sz="2400" dirty="0"/>
              <a:t> instead of </a:t>
            </a:r>
            <a:r>
              <a:rPr lang="en-US" altLang="zh-TW" sz="2400" dirty="0" smtClean="0"/>
              <a:t>angled brackets for your header file</a:t>
            </a:r>
          </a:p>
          <a:p>
            <a:endParaRPr lang="en-US" altLang="zh-TW" sz="2400" dirty="0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48006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483768" y="3717032"/>
            <a:ext cx="158417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1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Function Call</a:t>
            </a:r>
            <a:endParaRPr lang="zh-TW" altLang="en-US" sz="3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400" dirty="0" smtClean="0"/>
              <a:t>Call the function in source file</a:t>
            </a:r>
            <a:endParaRPr lang="zh-TW" altLang="en-US" sz="2400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26567"/>
            <a:ext cx="4824536" cy="370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52025"/>
            <a:ext cx="3130100" cy="3380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1763688" y="3140968"/>
            <a:ext cx="2088232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97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4000" dirty="0" smtClean="0"/>
              <a:t>Lab exercise (1/4)</a:t>
            </a:r>
            <a:endParaRPr lang="zh-TW" altLang="en-US" sz="4000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412776"/>
            <a:ext cx="8531225" cy="51149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4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dirty="0" smtClean="0"/>
              <a:t>	</a:t>
            </a:r>
            <a:r>
              <a:rPr lang="en-US" altLang="zh-TW" sz="2800" b="1" dirty="0" smtClean="0"/>
              <a:t>Input</a:t>
            </a:r>
            <a:r>
              <a:rPr lang="en-US" altLang="zh-TW" sz="2800" dirty="0" smtClean="0"/>
              <a:t> </a:t>
            </a:r>
            <a:endParaRPr lang="en-US" altLang="zh-TW" sz="1400" dirty="0"/>
          </a:p>
          <a:p>
            <a:pPr marL="366713" lvl="1" indent="0">
              <a:lnSpc>
                <a:spcPct val="80000"/>
              </a:lnSpc>
              <a:buNone/>
            </a:pPr>
            <a:r>
              <a:rPr lang="en-US" altLang="zh-TW" sz="2400" dirty="0" smtClean="0"/>
              <a:t>Three points’ coordinates  (type: double)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dirty="0" smtClean="0"/>
              <a:t>	</a:t>
            </a:r>
            <a:r>
              <a:rPr lang="en-US" altLang="zh-TW" sz="2800" b="1" dirty="0" smtClean="0"/>
              <a:t>Output </a:t>
            </a:r>
            <a:endParaRPr lang="en-US" altLang="zh-TW" sz="1400" b="1" dirty="0" smtClean="0"/>
          </a:p>
          <a:p>
            <a:pPr lvl="1">
              <a:lnSpc>
                <a:spcPct val="80000"/>
              </a:lnSpc>
              <a:buFont typeface="Tw Cen MT" panose="020B0602020104020603" pitchFamily="34" charset="0"/>
              <a:buAutoNum type="arabicPeriod"/>
            </a:pPr>
            <a:r>
              <a:rPr lang="en-US" altLang="zh-TW" sz="2400" dirty="0">
                <a:solidFill>
                  <a:srgbClr val="FF0000"/>
                </a:solidFill>
              </a:rPr>
              <a:t>T</a:t>
            </a:r>
            <a:r>
              <a:rPr lang="en-US" altLang="zh-TW" sz="2400" dirty="0" smtClean="0">
                <a:solidFill>
                  <a:srgbClr val="FF0000"/>
                </a:solidFill>
              </a:rPr>
              <a:t>hree side lengths</a:t>
            </a:r>
            <a:r>
              <a:rPr lang="en-US" altLang="zh-TW" sz="2400" dirty="0" smtClean="0"/>
              <a:t> of the triangle </a:t>
            </a:r>
          </a:p>
          <a:p>
            <a:pPr lvl="1">
              <a:lnSpc>
                <a:spcPct val="80000"/>
              </a:lnSpc>
              <a:buFont typeface="Tw Cen MT" panose="020B0602020104020603" pitchFamily="34" charset="0"/>
              <a:buAutoNum type="arabicPeriod"/>
            </a:pPr>
            <a:r>
              <a:rPr lang="en-US" altLang="zh-TW" sz="2400" dirty="0" smtClean="0">
                <a:solidFill>
                  <a:srgbClr val="FF0000"/>
                </a:solidFill>
              </a:rPr>
              <a:t>Area of the triangle</a:t>
            </a:r>
            <a:r>
              <a:rPr lang="en-US" altLang="zh-TW" sz="2400" dirty="0" smtClean="0"/>
              <a:t> using </a:t>
            </a:r>
            <a:r>
              <a:rPr lang="en-US" altLang="zh-TW" sz="2400" dirty="0"/>
              <a:t>Heron's </a:t>
            </a:r>
            <a:r>
              <a:rPr lang="en-US" altLang="zh-TW" sz="2400" dirty="0" smtClean="0"/>
              <a:t>formula</a:t>
            </a:r>
          </a:p>
          <a:p>
            <a:pPr lvl="1">
              <a:lnSpc>
                <a:spcPct val="80000"/>
              </a:lnSpc>
              <a:buFont typeface="Tw Cen MT" panose="020B0602020104020603" pitchFamily="34" charset="0"/>
              <a:buAutoNum type="arabicPeriod"/>
            </a:pPr>
            <a:r>
              <a:rPr lang="en-US" altLang="zh-TW" sz="2400" dirty="0">
                <a:solidFill>
                  <a:srgbClr val="FF0000"/>
                </a:solidFill>
              </a:rPr>
              <a:t>Absolute value of difference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between longest side and shortest side </a:t>
            </a:r>
            <a:r>
              <a:rPr lang="en-US" altLang="zh-TW" sz="1500" b="1" dirty="0" smtClean="0"/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500" b="1" dirty="0" smtClean="0"/>
              <a:t>	</a:t>
            </a:r>
            <a:r>
              <a:rPr lang="en-US" altLang="zh-TW" sz="2800" b="1" dirty="0" smtClean="0"/>
              <a:t>Hint</a:t>
            </a:r>
            <a:endParaRPr lang="en-US" altLang="zh-TW" sz="14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dirty="0" smtClean="0"/>
              <a:t>     	</a:t>
            </a:r>
            <a:r>
              <a:rPr lang="en-US" altLang="zh-TW" sz="2400" dirty="0" smtClean="0"/>
              <a:t>You can use </a:t>
            </a:r>
            <a:r>
              <a:rPr lang="en-US" altLang="zh-TW" sz="2400" dirty="0" smtClean="0">
                <a:solidFill>
                  <a:srgbClr val="FF0000"/>
                </a:solidFill>
              </a:rPr>
              <a:t>pow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sqrt</a:t>
            </a:r>
            <a:r>
              <a:rPr lang="en-US" altLang="zh-TW" sz="2400" dirty="0" smtClean="0"/>
              <a:t>,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and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fabs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functions in Library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You must write the following three files in this Lab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smtClean="0">
                <a:solidFill>
                  <a:srgbClr val="00B0F0"/>
                </a:solidFill>
              </a:rPr>
              <a:t>main.cpp</a:t>
            </a:r>
            <a:r>
              <a:rPr lang="en-US" altLang="zh-TW" sz="2400" dirty="0" smtClean="0"/>
              <a:t>: input, output and function calls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>
                <a:solidFill>
                  <a:srgbClr val="00B0F0"/>
                </a:solidFill>
              </a:rPr>
              <a:t>.h file      </a:t>
            </a:r>
            <a:r>
              <a:rPr lang="en-US" altLang="zh-TW" sz="2400" dirty="0" smtClean="0"/>
              <a:t>: function declarations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>
                <a:solidFill>
                  <a:srgbClr val="00B0F0"/>
                </a:solidFill>
              </a:rPr>
              <a:t>.cpp file  </a:t>
            </a:r>
            <a:r>
              <a:rPr lang="en-US" altLang="zh-TW" sz="2400" dirty="0" smtClean="0"/>
              <a:t>: function definitions</a:t>
            </a:r>
            <a:endParaRPr lang="zh-TW" altLang="en-US" sz="2400" dirty="0" smtClean="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endParaRPr kumimoji="0" lang="zh-TW" altLang="en-US" dirty="0">
              <a:latin typeface="Arial" panose="020B0604020202020204" pitchFamily="34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endParaRPr kumimoji="0" lang="zh-TW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3600" dirty="0" smtClean="0"/>
              <a:t>Some </a:t>
            </a:r>
            <a:r>
              <a:rPr lang="en-US" altLang="zh-TW" sz="3600" dirty="0"/>
              <a:t>Predefined Math Functions </a:t>
            </a:r>
            <a:r>
              <a:rPr lang="en-US" altLang="zh-TW" sz="3600" dirty="0" smtClean="0"/>
              <a:t>(1/2)</a:t>
            </a:r>
            <a:endParaRPr lang="zh-TW" altLang="en-US" sz="36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0250" y="1600200"/>
            <a:ext cx="7918450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Lab exercise (2/4)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/>
          <a:lstStyle/>
          <a:p>
            <a:r>
              <a:rPr lang="en-US" altLang="zh-TW" sz="2800" dirty="0" smtClean="0"/>
              <a:t>Function 1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Input</a:t>
            </a:r>
            <a:r>
              <a:rPr lang="en-US" altLang="zh-TW" sz="2400" dirty="0" smtClean="0"/>
              <a:t>: 2 </a:t>
            </a:r>
            <a:r>
              <a:rPr lang="en-US" altLang="zh-TW" sz="2400" dirty="0"/>
              <a:t>points’ </a:t>
            </a:r>
            <a:r>
              <a:rPr lang="en-US" altLang="zh-TW" sz="2400" dirty="0" smtClean="0"/>
              <a:t>coordinates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Output</a:t>
            </a:r>
            <a:r>
              <a:rPr lang="en-US" altLang="zh-TW" sz="2400" dirty="0"/>
              <a:t>: one side length </a:t>
            </a:r>
            <a:endParaRPr lang="en-US" altLang="zh-TW" sz="2400" dirty="0" smtClean="0"/>
          </a:p>
          <a:p>
            <a:endParaRPr lang="en-US" altLang="zh-TW" sz="800" dirty="0"/>
          </a:p>
          <a:p>
            <a:r>
              <a:rPr lang="en-US" altLang="zh-TW" sz="2800" dirty="0" smtClean="0"/>
              <a:t>Function 2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Input</a:t>
            </a:r>
            <a:r>
              <a:rPr lang="en-US" altLang="zh-TW" sz="2400" dirty="0" smtClean="0"/>
              <a:t>: Three side lengths 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Output</a:t>
            </a:r>
            <a:r>
              <a:rPr lang="en-US" altLang="zh-TW" sz="2400" dirty="0" smtClean="0"/>
              <a:t>: area</a:t>
            </a:r>
          </a:p>
          <a:p>
            <a:endParaRPr lang="en-US" altLang="zh-TW" sz="800" dirty="0"/>
          </a:p>
          <a:p>
            <a:r>
              <a:rPr lang="en-US" altLang="zh-TW" sz="2800" dirty="0" smtClean="0"/>
              <a:t>Function 3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Input</a:t>
            </a:r>
            <a:r>
              <a:rPr lang="en-US" altLang="zh-TW" sz="2400" dirty="0"/>
              <a:t>: Three side lengths </a:t>
            </a:r>
            <a:endParaRPr lang="en-US" altLang="zh-TW" sz="2400" dirty="0" smtClean="0"/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Output</a:t>
            </a:r>
            <a:r>
              <a:rPr lang="en-US" altLang="zh-TW" sz="2400" dirty="0" smtClean="0"/>
              <a:t>: absolute difference </a:t>
            </a:r>
            <a:r>
              <a:rPr lang="en-US" altLang="zh-TW" sz="2400" dirty="0"/>
              <a:t>between longest side and shortest side </a:t>
            </a:r>
          </a:p>
          <a:p>
            <a:pPr lvl="1"/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2991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Lab exercise (3/4)</a:t>
            </a:r>
            <a:endParaRPr lang="zh-TW" altLang="en-US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49080"/>
            <a:ext cx="457778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852936"/>
            <a:ext cx="249923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39552" y="1988840"/>
            <a:ext cx="3177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Heron's </a:t>
            </a:r>
            <a:r>
              <a:rPr lang="en-US" altLang="zh-TW" sz="3200" dirty="0" smtClean="0">
                <a:solidFill>
                  <a:srgbClr val="0070C0"/>
                </a:solidFill>
              </a:rPr>
              <a:t>formula: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0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4000" dirty="0" smtClean="0"/>
              <a:t>Lab exercise (</a:t>
            </a:r>
            <a:r>
              <a:rPr lang="en-US" altLang="zh-TW" sz="4000" dirty="0"/>
              <a:t>4</a:t>
            </a:r>
            <a:r>
              <a:rPr lang="en-US" altLang="zh-TW" sz="4000" dirty="0" smtClean="0"/>
              <a:t>/4)</a:t>
            </a:r>
            <a:endParaRPr lang="zh-TW" altLang="en-US" sz="4000" dirty="0" smtClean="0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93" y="1988840"/>
            <a:ext cx="8046815" cy="383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sz="3600" dirty="0" smtClean="0"/>
              <a:t>Some </a:t>
            </a:r>
            <a:r>
              <a:rPr lang="en-US" altLang="zh-TW" sz="3600" dirty="0"/>
              <a:t>Predefined Math Functions (2/2)</a:t>
            </a:r>
            <a:endParaRPr lang="zh-TW" altLang="en-US" sz="36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2775" y="2028825"/>
            <a:ext cx="8153400" cy="3638550"/>
          </a:xfrm>
        </p:spPr>
      </p:pic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733256"/>
            <a:ext cx="86042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3600" dirty="0" smtClean="0"/>
              <a:t>Introduction to Functions</a:t>
            </a:r>
            <a:endParaRPr lang="zh-TW" altLang="en-US" sz="3600" dirty="0" smtClean="0"/>
          </a:p>
        </p:txBody>
      </p:sp>
      <p:sp>
        <p:nvSpPr>
          <p:cNvPr id="17410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z="2400" dirty="0" smtClean="0"/>
              <a:t>Building blocks of programs</a:t>
            </a:r>
          </a:p>
          <a:p>
            <a:r>
              <a:rPr lang="en-US" altLang="zh-TW" sz="2400" dirty="0" smtClean="0"/>
              <a:t>Other terminologies </a:t>
            </a:r>
            <a:r>
              <a:rPr lang="en-US" altLang="zh-TW" sz="2400" dirty="0"/>
              <a:t>equal to </a:t>
            </a:r>
            <a:r>
              <a:rPr lang="en-US" altLang="zh-TW" sz="2400" dirty="0" smtClean="0"/>
              <a:t>functions in other languages:</a:t>
            </a:r>
          </a:p>
          <a:p>
            <a:pPr lvl="1"/>
            <a:r>
              <a:rPr lang="en-US" altLang="zh-TW" sz="2000" dirty="0" smtClean="0"/>
              <a:t>procedures, subprograms, subroutines, methods, …</a:t>
            </a:r>
          </a:p>
          <a:p>
            <a:r>
              <a:rPr lang="en-US" altLang="zh-TW" sz="2400" dirty="0" smtClean="0"/>
              <a:t>Input-process-output model</a:t>
            </a:r>
            <a:r>
              <a:rPr lang="en-US" altLang="zh-TW" dirty="0" smtClean="0"/>
              <a:t>	</a:t>
            </a:r>
            <a:endParaRPr lang="en-US" altLang="zh-TW" dirty="0"/>
          </a:p>
          <a:p>
            <a:pPr lvl="1"/>
            <a:r>
              <a:rPr lang="en-US" altLang="zh-TW" sz="2000" dirty="0" smtClean="0"/>
              <a:t>e.g., double root = sqrt(9.0);</a:t>
            </a:r>
            <a:endParaRPr lang="zh-TW" altLang="en-US" sz="2000" dirty="0" smtClean="0"/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3600" dirty="0" smtClean="0"/>
              <a:t>Components of Function Use</a:t>
            </a:r>
            <a:endParaRPr lang="zh-TW" altLang="en-US" sz="3600" dirty="0" smtClean="0"/>
          </a:p>
        </p:txBody>
      </p:sp>
      <p:sp>
        <p:nvSpPr>
          <p:cNvPr id="18434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zh-TW" sz="2400" dirty="0" smtClean="0">
                <a:cs typeface="Arial" panose="020B0604020202020204" pitchFamily="34" charset="0"/>
              </a:rPr>
              <a:t>3 steps for using functions</a:t>
            </a:r>
            <a:endParaRPr lang="zh-TW" altLang="en-US" sz="2400" dirty="0" smtClean="0">
              <a:cs typeface="Arial" panose="020B0604020202020204" pitchFamily="34" charset="0"/>
            </a:endParaRPr>
          </a:p>
          <a:p>
            <a:pPr lvl="1"/>
            <a:r>
              <a:rPr lang="en-US" altLang="zh-TW" sz="2000" dirty="0"/>
              <a:t>F</a:t>
            </a:r>
            <a:r>
              <a:rPr lang="en-US" altLang="zh-TW" sz="2000" dirty="0" smtClean="0"/>
              <a:t>unction </a:t>
            </a:r>
            <a:r>
              <a:rPr lang="en-US" altLang="zh-TW" sz="2000" dirty="0" smtClean="0">
                <a:solidFill>
                  <a:srgbClr val="0070C0"/>
                </a:solidFill>
              </a:rPr>
              <a:t>declaration</a:t>
            </a:r>
            <a:r>
              <a:rPr lang="en-US" altLang="zh-TW" sz="2000" dirty="0" smtClean="0"/>
              <a:t> (or function </a:t>
            </a:r>
            <a:r>
              <a:rPr lang="en-US" altLang="zh-TW" sz="2000" dirty="0" smtClean="0">
                <a:solidFill>
                  <a:srgbClr val="0070C0"/>
                </a:solidFill>
              </a:rPr>
              <a:t>prototype</a:t>
            </a:r>
            <a:r>
              <a:rPr lang="en-US" altLang="zh-TW" sz="2000" dirty="0" smtClean="0"/>
              <a:t>)</a:t>
            </a:r>
          </a:p>
          <a:p>
            <a:pPr lvl="2"/>
            <a:r>
              <a:rPr lang="en-US" altLang="zh-TW" sz="2000" dirty="0" smtClean="0"/>
              <a:t>Information required by compiler to properly interpret calls</a:t>
            </a:r>
            <a:endParaRPr lang="zh-TW" altLang="en-US" sz="2000" dirty="0" smtClean="0"/>
          </a:p>
          <a:p>
            <a:pPr lvl="1"/>
            <a:r>
              <a:rPr lang="en-US" altLang="zh-TW" sz="2000" dirty="0"/>
              <a:t>F</a:t>
            </a:r>
            <a:r>
              <a:rPr lang="en-US" altLang="zh-TW" sz="2000" dirty="0" smtClean="0"/>
              <a:t>unction </a:t>
            </a:r>
            <a:r>
              <a:rPr lang="en-US" altLang="zh-TW" sz="2000" dirty="0" smtClean="0">
                <a:solidFill>
                  <a:srgbClr val="0070C0"/>
                </a:solidFill>
              </a:rPr>
              <a:t>definition</a:t>
            </a:r>
          </a:p>
          <a:p>
            <a:pPr lvl="2"/>
            <a:r>
              <a:rPr lang="en-US" altLang="zh-TW" sz="2000" dirty="0" smtClean="0">
                <a:solidFill>
                  <a:srgbClr val="FF0000"/>
                </a:solidFill>
              </a:rPr>
              <a:t>Actual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70C0"/>
                </a:solidFill>
              </a:rPr>
              <a:t>implementation/code</a:t>
            </a:r>
            <a:r>
              <a:rPr lang="en-US" altLang="zh-TW" sz="2000" dirty="0" smtClean="0"/>
              <a:t> for what function does</a:t>
            </a:r>
            <a:endParaRPr lang="zh-TW" altLang="en-US" sz="2000" dirty="0" smtClean="0"/>
          </a:p>
          <a:p>
            <a:pPr lvl="1"/>
            <a:r>
              <a:rPr lang="en-US" altLang="zh-TW" sz="2000" dirty="0"/>
              <a:t>F</a:t>
            </a:r>
            <a:r>
              <a:rPr lang="en-US" altLang="zh-TW" sz="2000" dirty="0" smtClean="0"/>
              <a:t>unction </a:t>
            </a:r>
            <a:r>
              <a:rPr lang="en-US" altLang="zh-TW" sz="2000" dirty="0" smtClean="0">
                <a:solidFill>
                  <a:srgbClr val="0070C0"/>
                </a:solidFill>
              </a:rPr>
              <a:t>call</a:t>
            </a:r>
            <a:r>
              <a:rPr lang="en-US" altLang="zh-TW" sz="2000" dirty="0" smtClean="0"/>
              <a:t> (or function </a:t>
            </a:r>
            <a:r>
              <a:rPr lang="en-US" altLang="zh-TW" sz="2000" dirty="0" smtClean="0">
                <a:solidFill>
                  <a:srgbClr val="0070C0"/>
                </a:solidFill>
              </a:rPr>
              <a:t>invocation</a:t>
            </a:r>
            <a:r>
              <a:rPr lang="en-US" altLang="zh-TW" sz="2000" dirty="0" smtClean="0"/>
              <a:t>)</a:t>
            </a:r>
          </a:p>
          <a:p>
            <a:pPr lvl="2"/>
            <a:r>
              <a:rPr lang="en-US" altLang="zh-TW" sz="2000" dirty="0" smtClean="0"/>
              <a:t>Transfer</a:t>
            </a:r>
            <a:r>
              <a:rPr lang="en-US" altLang="zh-TW" sz="2000" dirty="0" smtClean="0">
                <a:solidFill>
                  <a:srgbClr val="0070C0"/>
                </a:solidFill>
              </a:rPr>
              <a:t> control</a:t>
            </a:r>
            <a:r>
              <a:rPr lang="en-US" altLang="zh-TW" sz="2000" dirty="0" smtClean="0"/>
              <a:t> to the function </a:t>
            </a:r>
          </a:p>
          <a:p>
            <a:pPr lvl="1"/>
            <a:endParaRPr lang="zh-TW" altLang="en-US" dirty="0" smtClean="0"/>
          </a:p>
          <a:p>
            <a:pPr lvl="1"/>
            <a:endParaRPr lang="zh-TW" altLang="en-US" dirty="0" smtClean="0"/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3600" dirty="0" smtClean="0"/>
              <a:t>Function Declaration</a:t>
            </a:r>
            <a:endParaRPr lang="zh-TW" altLang="en-US" sz="3600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141168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 smtClean="0"/>
              <a:t>Also </a:t>
            </a:r>
            <a:r>
              <a:rPr lang="en-US" altLang="zh-TW" sz="2400" dirty="0"/>
              <a:t>called function </a:t>
            </a:r>
            <a:r>
              <a:rPr lang="en-US" altLang="zh-TW" sz="2400" dirty="0" smtClean="0"/>
              <a:t>prototype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 smtClean="0"/>
              <a:t>Can define </a:t>
            </a:r>
            <a:r>
              <a:rPr lang="en-US" altLang="zh-TW" sz="2400" dirty="0" smtClean="0">
                <a:solidFill>
                  <a:srgbClr val="0070C0"/>
                </a:solidFill>
              </a:rPr>
              <a:t>multiple</a:t>
            </a:r>
            <a:r>
              <a:rPr lang="en-US" altLang="zh-TW" sz="2400" dirty="0" smtClean="0"/>
              <a:t> functions with the same name but different parameters</a:t>
            </a:r>
            <a:endParaRPr lang="en-US" altLang="zh-TW" sz="24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 smtClean="0"/>
              <a:t>An </a:t>
            </a:r>
            <a:r>
              <a:rPr lang="en-US" altLang="zh-TW" sz="2400" dirty="0"/>
              <a:t>informational declaration for compiler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/>
              <a:t>Tell compiler how to interpret </a:t>
            </a:r>
            <a:r>
              <a:rPr lang="en-US" altLang="zh-TW" sz="2400" dirty="0" smtClean="0"/>
              <a:t>calls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en-US" altLang="zh-TW" sz="2000" dirty="0"/>
              <a:t>S</a:t>
            </a:r>
            <a:r>
              <a:rPr lang="en-US" altLang="zh-TW" sz="2000" dirty="0" smtClean="0"/>
              <a:t>yntax</a:t>
            </a:r>
            <a:r>
              <a:rPr lang="en-US" altLang="zh-TW" sz="2000" dirty="0"/>
              <a:t>: &lt;</a:t>
            </a:r>
            <a:r>
              <a:rPr lang="en-US" altLang="zh-TW" sz="2000" dirty="0" err="1"/>
              <a:t>return_type</a:t>
            </a:r>
            <a:r>
              <a:rPr lang="en-US" altLang="zh-TW" sz="2000" dirty="0"/>
              <a:t>&gt; </a:t>
            </a:r>
            <a:r>
              <a:rPr lang="en-US" altLang="zh-TW" sz="2000" dirty="0" err="1"/>
              <a:t>FuncName</a:t>
            </a:r>
            <a:r>
              <a:rPr lang="en-US" altLang="zh-TW" sz="2000" dirty="0"/>
              <a:t>(&lt;</a:t>
            </a:r>
            <a:r>
              <a:rPr lang="en-US" altLang="zh-TW" sz="2000" dirty="0">
                <a:solidFill>
                  <a:srgbClr val="0070C0"/>
                </a:solidFill>
              </a:rPr>
              <a:t>formal-parameter</a:t>
            </a:r>
            <a:r>
              <a:rPr lang="en-US" altLang="zh-TW" sz="2000" dirty="0"/>
              <a:t>-list&gt;);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000" dirty="0" smtClean="0"/>
              <a:t>	Example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000" dirty="0" smtClean="0"/>
              <a:t>	double </a:t>
            </a:r>
            <a:r>
              <a:rPr lang="en-US" altLang="zh-TW" sz="2000" dirty="0" err="1"/>
              <a:t>totalCost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 </a:t>
            </a:r>
            <a:r>
              <a:rPr lang="en-US" altLang="zh-TW" sz="2000" dirty="0" err="1">
                <a:solidFill>
                  <a:srgbClr val="00B050"/>
                </a:solidFill>
              </a:rPr>
              <a:t>numberParameter</a:t>
            </a:r>
            <a:r>
              <a:rPr lang="en-US" altLang="zh-TW" sz="2000" dirty="0"/>
              <a:t>, double </a:t>
            </a:r>
            <a:r>
              <a:rPr lang="en-US" altLang="zh-TW" sz="2000" dirty="0" err="1">
                <a:solidFill>
                  <a:srgbClr val="00B050"/>
                </a:solidFill>
              </a:rPr>
              <a:t>priceParameter</a:t>
            </a:r>
            <a:r>
              <a:rPr lang="en-US" altLang="zh-TW" sz="2000" dirty="0" smtClean="0"/>
              <a:t>);</a:t>
            </a:r>
            <a:endParaRPr lang="zh-TW" altLang="en-US" sz="2000" dirty="0"/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000" dirty="0" smtClean="0"/>
              <a:t>	or,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double </a:t>
            </a:r>
            <a:r>
              <a:rPr lang="en-US" altLang="zh-TW" sz="2000" dirty="0" err="1"/>
              <a:t>totalCost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, double);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/>
              <a:t>Placed </a:t>
            </a:r>
            <a:r>
              <a:rPr lang="en-US" altLang="zh-TW" sz="2400" dirty="0">
                <a:solidFill>
                  <a:srgbClr val="0070C0"/>
                </a:solidFill>
              </a:rPr>
              <a:t>before</a:t>
            </a:r>
            <a:r>
              <a:rPr lang="en-US" altLang="zh-TW" sz="2400" dirty="0"/>
              <a:t> any </a:t>
            </a:r>
            <a:r>
              <a:rPr lang="en-US" altLang="zh-TW" sz="2400" dirty="0" smtClean="0"/>
              <a:t>calls, </a:t>
            </a:r>
            <a:r>
              <a:rPr lang="en-US" altLang="zh-TW" sz="2400" dirty="0">
                <a:solidFill>
                  <a:srgbClr val="0070C0"/>
                </a:solidFill>
              </a:rPr>
              <a:t>declaration-before-use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scenario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6876256" y="4977804"/>
            <a:ext cx="838995" cy="2524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/>
          <p:nvPr/>
        </p:nvCxnSpPr>
        <p:spPr>
          <a:xfrm rot="10800000">
            <a:off x="4143375" y="4977804"/>
            <a:ext cx="3816350" cy="252412"/>
          </a:xfrm>
          <a:prstGeom prst="bentConnector3">
            <a:avLst>
              <a:gd name="adj1" fmla="val 9997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653338" y="5157192"/>
            <a:ext cx="1368425" cy="3603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b="1" dirty="0">
                <a:solidFill>
                  <a:srgbClr val="FF0000"/>
                </a:solidFill>
                <a:latin typeface="Arial" panose="020B0604020202020204" pitchFamily="34" charset="0"/>
              </a:rPr>
              <a:t>optional</a:t>
            </a:r>
            <a:endParaRPr kumimoji="0" lang="zh-TW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3600" dirty="0" smtClean="0"/>
              <a:t>Function Definition</a:t>
            </a:r>
            <a:endParaRPr lang="zh-TW" altLang="en-US" sz="3600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06916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 smtClean="0">
                <a:solidFill>
                  <a:srgbClr val="0070C0"/>
                </a:solidFill>
              </a:rPr>
              <a:t>Implementation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of </a:t>
            </a:r>
            <a:r>
              <a:rPr lang="en-US" altLang="zh-TW" sz="2400" dirty="0" smtClean="0"/>
              <a:t>function, just </a:t>
            </a:r>
            <a:r>
              <a:rPr lang="en-US" altLang="zh-TW" sz="2400" dirty="0"/>
              <a:t>like implementing function main</a:t>
            </a:r>
            <a:r>
              <a:rPr lang="en-US" altLang="zh-TW" sz="2400" dirty="0" smtClean="0"/>
              <a:t>()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 smtClean="0"/>
              <a:t>Definition: </a:t>
            </a:r>
            <a:r>
              <a:rPr lang="en-US" altLang="zh-TW" sz="2400" dirty="0" smtClean="0">
                <a:solidFill>
                  <a:srgbClr val="0070C0"/>
                </a:solidFill>
              </a:rPr>
              <a:t>one and only one</a:t>
            </a:r>
            <a:endParaRPr lang="en-US" altLang="zh-TW" sz="2400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 smtClean="0"/>
              <a:t>Example</a:t>
            </a:r>
            <a:endParaRPr lang="en-US" altLang="zh-TW" sz="24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</a:t>
            </a:r>
            <a:r>
              <a:rPr lang="en-US" altLang="zh-TW" sz="2000" dirty="0" smtClean="0"/>
              <a:t>double </a:t>
            </a:r>
            <a:r>
              <a:rPr lang="en-US" altLang="zh-TW" sz="2000" dirty="0" err="1"/>
              <a:t>totalCost</a:t>
            </a:r>
            <a:r>
              <a:rPr lang="en-US" altLang="zh-TW" sz="2000" dirty="0"/>
              <a:t>( int </a:t>
            </a:r>
            <a:r>
              <a:rPr lang="en-US" altLang="zh-TW" sz="2000" dirty="0" err="1">
                <a:solidFill>
                  <a:srgbClr val="00B050"/>
                </a:solidFill>
              </a:rPr>
              <a:t>numberParameter</a:t>
            </a:r>
            <a:r>
              <a:rPr lang="en-US" altLang="zh-TW" sz="2000" dirty="0"/>
              <a:t>, double </a:t>
            </a:r>
            <a:r>
              <a:rPr lang="en-US" altLang="zh-TW" sz="2000" dirty="0" err="1">
                <a:solidFill>
                  <a:srgbClr val="00B050"/>
                </a:solidFill>
              </a:rPr>
              <a:t>priceParameter</a:t>
            </a:r>
            <a:r>
              <a:rPr lang="en-US" altLang="zh-TW" sz="2000" dirty="0" smtClean="0"/>
              <a:t>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{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const </a:t>
            </a:r>
            <a:r>
              <a:rPr lang="en-US" altLang="zh-TW" sz="2000" dirty="0"/>
              <a:t>double TAXRATE = 0.05; </a:t>
            </a:r>
            <a:endParaRPr lang="en-US" altLang="zh-TW" sz="2000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double </a:t>
            </a:r>
            <a:r>
              <a:rPr lang="en-US" altLang="zh-TW" sz="2000" dirty="0" err="1"/>
              <a:t>subTotal</a:t>
            </a:r>
            <a:r>
              <a:rPr lang="en-US" altLang="zh-TW" sz="2000" dirty="0"/>
              <a:t>; </a:t>
            </a:r>
            <a:endParaRPr lang="en-US" altLang="zh-TW" sz="2000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subtotal </a:t>
            </a:r>
            <a:r>
              <a:rPr lang="en-US" altLang="zh-TW" sz="2000" dirty="0"/>
              <a:t>= </a:t>
            </a:r>
            <a:r>
              <a:rPr lang="en-US" altLang="zh-TW" sz="2000" dirty="0" err="1">
                <a:solidFill>
                  <a:srgbClr val="00B050"/>
                </a:solidFill>
              </a:rPr>
              <a:t>priceParameter</a:t>
            </a:r>
            <a:r>
              <a:rPr lang="en-US" altLang="zh-TW" sz="2000" dirty="0"/>
              <a:t> * </a:t>
            </a:r>
            <a:r>
              <a:rPr lang="en-US" altLang="zh-TW" sz="2000" dirty="0" err="1">
                <a:solidFill>
                  <a:srgbClr val="00B050"/>
                </a:solidFill>
              </a:rPr>
              <a:t>numberParameter</a:t>
            </a:r>
            <a:r>
              <a:rPr lang="en-US" altLang="zh-TW" sz="2000" dirty="0"/>
              <a:t>; </a:t>
            </a:r>
            <a:endParaRPr lang="en-US" altLang="zh-TW" sz="2000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</a:t>
            </a:r>
            <a:r>
              <a:rPr lang="en-US" altLang="zh-TW" sz="2000" dirty="0" smtClean="0">
                <a:solidFill>
                  <a:srgbClr val="0070C0"/>
                </a:solidFill>
              </a:rPr>
              <a:t>return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(subtotal + subtotal * TAXRATE); </a:t>
            </a:r>
            <a:endParaRPr lang="en-US" altLang="zh-TW" sz="2000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}</a:t>
            </a:r>
            <a:endParaRPr lang="en-US" altLang="zh-TW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flipH="1" flipV="1">
            <a:off x="7164288" y="3717032"/>
            <a:ext cx="144017" cy="4698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480175" y="4098032"/>
            <a:ext cx="2663825" cy="7921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b="1" dirty="0">
                <a:solidFill>
                  <a:srgbClr val="FF0000"/>
                </a:solidFill>
                <a:latin typeface="Arial" panose="020B0604020202020204" pitchFamily="34" charset="0"/>
              </a:rPr>
              <a:t>formal parameter, mandatory</a:t>
            </a:r>
            <a:endParaRPr kumimoji="0" lang="zh-TW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H="1" flipV="1">
            <a:off x="4572000" y="3754811"/>
            <a:ext cx="1908176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zh-TW" sz="3600" dirty="0" smtClean="0"/>
              <a:t>Function Call</a:t>
            </a:r>
            <a:endParaRPr lang="zh-TW" altLang="en-US" sz="3600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351838" cy="449580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 smtClean="0"/>
              <a:t>Just </a:t>
            </a:r>
            <a:r>
              <a:rPr lang="en-US" altLang="zh-TW" sz="2400" dirty="0"/>
              <a:t>like calling predefined </a:t>
            </a:r>
            <a:r>
              <a:rPr lang="en-US" altLang="zh-TW" sz="2400" dirty="0" smtClean="0"/>
              <a:t>function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altLang="zh-TW" sz="2400" dirty="0"/>
              <a:t>	</a:t>
            </a:r>
            <a:r>
              <a:rPr lang="en-US" altLang="zh-TW" sz="2000" dirty="0" smtClean="0">
                <a:solidFill>
                  <a:srgbClr val="00B050"/>
                </a:solidFill>
              </a:rPr>
              <a:t>bill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</a:t>
            </a:r>
            <a:r>
              <a:rPr lang="en-US" altLang="zh-TW" sz="2000" dirty="0" err="1"/>
              <a:t>totalCost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price</a:t>
            </a:r>
            <a:r>
              <a:rPr lang="en-US" altLang="zh-TW" sz="2000" dirty="0"/>
              <a:t>);</a:t>
            </a:r>
            <a:endParaRPr lang="en-US" altLang="zh-TW" sz="2400" dirty="0"/>
          </a:p>
          <a:p>
            <a:pPr marL="640715" lvl="1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100" dirty="0" err="1" smtClean="0"/>
              <a:t>totalCost</a:t>
            </a:r>
            <a:r>
              <a:rPr lang="en-US" altLang="zh-TW" sz="2100" dirty="0" smtClean="0"/>
              <a:t> </a:t>
            </a:r>
            <a:r>
              <a:rPr lang="en-US" altLang="zh-TW" sz="2100" dirty="0"/>
              <a:t>returns double </a:t>
            </a:r>
            <a:r>
              <a:rPr lang="en-US" altLang="zh-TW" sz="2100" dirty="0" smtClean="0"/>
              <a:t>value, which is                                                </a:t>
            </a:r>
            <a:r>
              <a:rPr lang="en-US" altLang="zh-TW" sz="2000" dirty="0" smtClean="0"/>
              <a:t>assigned </a:t>
            </a:r>
            <a:r>
              <a:rPr lang="en-US" altLang="zh-TW" sz="2000" dirty="0"/>
              <a:t>to a variable named </a:t>
            </a:r>
            <a:r>
              <a:rPr lang="en-US" altLang="zh-TW" sz="2000" dirty="0" smtClean="0">
                <a:solidFill>
                  <a:srgbClr val="00B050"/>
                </a:solidFill>
              </a:rPr>
              <a:t>bill</a:t>
            </a:r>
            <a:endParaRPr lang="zh-TW" altLang="en-US" sz="2000" dirty="0">
              <a:solidFill>
                <a:srgbClr val="00B050"/>
              </a:solidFill>
            </a:endParaRPr>
          </a:p>
          <a:p>
            <a:pPr marL="640715" lvl="1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100" dirty="0"/>
              <a:t>Arguments </a:t>
            </a:r>
            <a:r>
              <a:rPr lang="en-US" altLang="zh-TW" sz="2100" dirty="0" smtClean="0"/>
              <a:t>here – </a:t>
            </a:r>
            <a:r>
              <a:rPr lang="en-US" altLang="zh-TW" sz="2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altLang="zh-TW" sz="2100" dirty="0"/>
              <a:t> </a:t>
            </a:r>
            <a:r>
              <a:rPr lang="en-US" altLang="zh-TW" sz="2100" dirty="0" smtClean="0"/>
              <a:t>and </a:t>
            </a:r>
            <a:r>
              <a:rPr lang="en-US" altLang="zh-TW" sz="21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price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/>
              <a:t>A</a:t>
            </a:r>
            <a:r>
              <a:rPr lang="en-US" altLang="zh-TW" sz="2400" dirty="0" smtClean="0"/>
              <a:t>rguments </a:t>
            </a:r>
            <a:r>
              <a:rPr lang="en-US" altLang="zh-TW" sz="2400" dirty="0"/>
              <a:t>can be literals, variables, expressions, or </a:t>
            </a:r>
            <a:r>
              <a:rPr lang="en-US" altLang="zh-TW" sz="2400" dirty="0" smtClean="0"/>
              <a:t>combinations </a:t>
            </a:r>
            <a:r>
              <a:rPr lang="en-US" altLang="zh-TW" sz="2400" dirty="0"/>
              <a:t>of </a:t>
            </a:r>
            <a:r>
              <a:rPr lang="en-US" altLang="zh-TW" sz="2400" dirty="0" smtClean="0"/>
              <a:t>above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TW" sz="2400" dirty="0"/>
              <a:t>I</a:t>
            </a:r>
            <a:r>
              <a:rPr lang="en-US" altLang="zh-TW" sz="2400" dirty="0" smtClean="0"/>
              <a:t>n </a:t>
            </a:r>
            <a:r>
              <a:rPr lang="en-US" altLang="zh-TW" sz="2400" dirty="0"/>
              <a:t>function call, arguments often called </a:t>
            </a:r>
            <a:r>
              <a:rPr lang="en-US" altLang="zh-TW" sz="2400" dirty="0" smtClean="0">
                <a:solidFill>
                  <a:srgbClr val="FF0000"/>
                </a:solidFill>
              </a:rPr>
              <a:t>actual arguments</a:t>
            </a:r>
            <a:r>
              <a:rPr lang="en-US" altLang="zh-TW" sz="2400" dirty="0" smtClean="0"/>
              <a:t> because </a:t>
            </a:r>
            <a:r>
              <a:rPr lang="en-US" altLang="zh-TW" sz="2400" dirty="0"/>
              <a:t>they contain the </a:t>
            </a:r>
            <a:r>
              <a:rPr lang="en-US" altLang="zh-TW" sz="2400" dirty="0">
                <a:solidFill>
                  <a:srgbClr val="0070C0"/>
                </a:solidFill>
              </a:rPr>
              <a:t>actual data</a:t>
            </a:r>
            <a:r>
              <a:rPr lang="en-US" altLang="zh-TW" sz="2400" dirty="0"/>
              <a:t> being sent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endParaRPr lang="zh-TW" altLang="en-US" dirty="0"/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endParaRPr lang="zh-TW" altLang="en-US" dirty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56176" y="1889125"/>
            <a:ext cx="2808437" cy="7905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b="1" dirty="0">
                <a:solidFill>
                  <a:srgbClr val="FF0000"/>
                </a:solidFill>
                <a:latin typeface="Arial" panose="020B0604020202020204" pitchFamily="34" charset="0"/>
              </a:rPr>
              <a:t>actual </a:t>
            </a:r>
            <a:r>
              <a:rPr kumimoji="0" lang="en-US" altLang="zh-TW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arguments, </a:t>
            </a:r>
            <a:r>
              <a:rPr kumimoji="0" lang="en-US" altLang="zh-TW" sz="2400" b="1" dirty="0">
                <a:solidFill>
                  <a:srgbClr val="FF0000"/>
                </a:solidFill>
                <a:latin typeface="Arial" panose="020B0604020202020204" pitchFamily="34" charset="0"/>
              </a:rPr>
              <a:t>mandatory</a:t>
            </a:r>
            <a:endParaRPr kumimoji="0" lang="zh-TW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4283968" y="2348880"/>
            <a:ext cx="1872208" cy="144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中庸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9881</TotalTime>
  <Words>620</Words>
  <Application>Microsoft Office PowerPoint</Application>
  <PresentationFormat>如螢幕大小 (4:3)</PresentationFormat>
  <Paragraphs>160</Paragraphs>
  <Slides>32</Slides>
  <Notes>19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中庸</vt:lpstr>
      <vt:lpstr>    Lab2  Function Basics  </vt:lpstr>
      <vt:lpstr>Learning Objectives</vt:lpstr>
      <vt:lpstr>Some Predefined Math Functions (1/2)</vt:lpstr>
      <vt:lpstr>Some Predefined Math Functions (2/2)</vt:lpstr>
      <vt:lpstr>Introduction to Functions</vt:lpstr>
      <vt:lpstr>Components of Function Use</vt:lpstr>
      <vt:lpstr>Function Declaration</vt:lpstr>
      <vt:lpstr>Function Definition</vt:lpstr>
      <vt:lpstr>Function Call</vt:lpstr>
      <vt:lpstr>Local Names</vt:lpstr>
      <vt:lpstr>Global Names (1/2)</vt:lpstr>
      <vt:lpstr>Global Names (2/2)</vt:lpstr>
      <vt:lpstr>Example (1/2)</vt:lpstr>
      <vt:lpstr>Example (2/2) </vt:lpstr>
      <vt:lpstr>Header File (1/2)</vt:lpstr>
      <vt:lpstr>Header File (2/2)</vt:lpstr>
      <vt:lpstr>Create Header File (1/5)</vt:lpstr>
      <vt:lpstr>Create Header File (2/5)</vt:lpstr>
      <vt:lpstr>Create Header File (3/5)</vt:lpstr>
      <vt:lpstr>Create Header File (4/5)</vt:lpstr>
      <vt:lpstr>Create Header File (5/5)</vt:lpstr>
      <vt:lpstr>Header Guard</vt:lpstr>
      <vt:lpstr>Create Source File (1/4)</vt:lpstr>
      <vt:lpstr>Create Source File (2/4)</vt:lpstr>
      <vt:lpstr>Create Source File (3/4)</vt:lpstr>
      <vt:lpstr>Create Source File (4/4)</vt:lpstr>
      <vt:lpstr>Function Definition</vt:lpstr>
      <vt:lpstr>Function Call</vt:lpstr>
      <vt:lpstr>Lab exercise (1/4)</vt:lpstr>
      <vt:lpstr>Lab exercise (2/4)</vt:lpstr>
      <vt:lpstr>Lab exercise (3/4)</vt:lpstr>
      <vt:lpstr>Lab exercise (4/4)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billy123313</dc:creator>
  <cp:lastModifiedBy>曾奕豪</cp:lastModifiedBy>
  <cp:revision>237</cp:revision>
  <dcterms:created xsi:type="dcterms:W3CDTF">2011-03-05T06:36:55Z</dcterms:created>
  <dcterms:modified xsi:type="dcterms:W3CDTF">2020-03-25T15:59:31Z</dcterms:modified>
</cp:coreProperties>
</file>