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0" r:id="rId2"/>
    <p:sldId id="276" r:id="rId3"/>
    <p:sldId id="278" r:id="rId4"/>
    <p:sldId id="286" r:id="rId5"/>
    <p:sldId id="277" r:id="rId6"/>
    <p:sldId id="294" r:id="rId7"/>
    <p:sldId id="287" r:id="rId8"/>
    <p:sldId id="288" r:id="rId9"/>
    <p:sldId id="282" r:id="rId10"/>
    <p:sldId id="281" r:id="rId11"/>
    <p:sldId id="295" r:id="rId12"/>
    <p:sldId id="296" r:id="rId13"/>
    <p:sldId id="284" r:id="rId14"/>
    <p:sldId id="285" r:id="rId15"/>
    <p:sldId id="291" r:id="rId16"/>
    <p:sldId id="292" r:id="rId17"/>
    <p:sldId id="29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109" d="100"/>
          <a:sy n="109" d="100"/>
        </p:scale>
        <p:origin x="16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EC18-F5A0-433B-9B34-FD9BC4DA81A4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C3CB6-64F2-47EE-9A69-4B7DCA5BB5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7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139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4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984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5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09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038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93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53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C3CB6-64F2-47EE-9A69-4B7DCA5BB526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1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2020/4/5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2852738"/>
            <a:ext cx="7921625" cy="18288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5300" dirty="0" smtClean="0">
                <a:solidFill>
                  <a:schemeClr val="accent4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Lab 3</a:t>
            </a:r>
            <a:br>
              <a:rPr lang="en-US" altLang="zh-TW" sz="5300" dirty="0" smtClean="0">
                <a:solidFill>
                  <a:schemeClr val="accent4"/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dirty="0" smtClean="0"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ea typeface="微軟正黑體" panose="020B0604030504040204" pitchFamily="34" charset="-120"/>
                <a:cs typeface="Arial" panose="020B0604020202020204" pitchFamily="34" charset="0"/>
              </a:rPr>
              <a:t>Parameters &amp; Overloading</a:t>
            </a:r>
            <a:r>
              <a:rPr lang="en-US" altLang="zh-TW" dirty="0">
                <a:cs typeface="Arial" panose="020B0604020202020204" pitchFamily="34" charset="0"/>
              </a:rPr>
              <a:t/>
            </a:r>
            <a:br>
              <a:rPr lang="en-US" altLang="zh-TW" dirty="0">
                <a:cs typeface="Arial" panose="020B0604020202020204" pitchFamily="34" charset="0"/>
              </a:rPr>
            </a:br>
            <a:endParaRPr lang="zh-TW" altLang="en-US" dirty="0"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/>
              <a:t>UEE 1303</a:t>
            </a:r>
          </a:p>
          <a:p>
            <a:pPr>
              <a:defRPr/>
            </a:pPr>
            <a:r>
              <a:rPr lang="en-US" altLang="zh-TW" sz="2400" dirty="0"/>
              <a:t>Department of Electrical and Computer Engineering, Institute of Electronics</a:t>
            </a:r>
          </a:p>
          <a:p>
            <a:pPr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15057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Overloading Example - Average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Function computes average of 2 numbers</a:t>
            </a:r>
          </a:p>
          <a:p>
            <a:pPr>
              <a:buNone/>
            </a:pPr>
            <a:r>
              <a:rPr lang="en-US" altLang="zh-TW" sz="2400" dirty="0" smtClean="0"/>
              <a:t>    </a:t>
            </a:r>
            <a:r>
              <a:rPr lang="en-US" altLang="zh-TW" sz="2000" dirty="0" smtClean="0"/>
              <a:t>double </a:t>
            </a:r>
            <a:r>
              <a:rPr lang="en-US" altLang="zh-TW" sz="2000" dirty="0" smtClean="0">
                <a:solidFill>
                  <a:srgbClr val="0070C0"/>
                </a:solidFill>
              </a:rPr>
              <a:t>average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00B050"/>
                </a:solidFill>
              </a:rPr>
              <a:t>double n1, double n2</a:t>
            </a:r>
            <a:r>
              <a:rPr lang="en-US" altLang="zh-TW" sz="2000" dirty="0" smtClean="0"/>
              <a:t>) {</a:t>
            </a:r>
          </a:p>
          <a:p>
            <a:pPr>
              <a:buNone/>
            </a:pPr>
            <a:r>
              <a:rPr lang="en-US" altLang="zh-TW" sz="2000" dirty="0" smtClean="0"/>
              <a:t>         return ((n1 + n2) / 2.0);</a:t>
            </a:r>
          </a:p>
          <a:p>
            <a:pPr>
              <a:buNone/>
            </a:pPr>
            <a:r>
              <a:rPr lang="en-US" altLang="zh-TW" sz="2000" dirty="0" smtClean="0"/>
              <a:t>     }</a:t>
            </a:r>
          </a:p>
          <a:p>
            <a:r>
              <a:rPr lang="en-US" altLang="zh-TW" sz="2400" dirty="0" smtClean="0"/>
              <a:t>Now compute average of 3 numbers</a:t>
            </a:r>
          </a:p>
          <a:p>
            <a:pPr>
              <a:buNone/>
            </a:pPr>
            <a:r>
              <a:rPr lang="en-US" altLang="zh-TW" sz="2400" dirty="0" smtClean="0"/>
              <a:t>    </a:t>
            </a:r>
            <a:r>
              <a:rPr lang="en-US" altLang="zh-TW" sz="2000" dirty="0" smtClean="0"/>
              <a:t>double </a:t>
            </a:r>
            <a:r>
              <a:rPr lang="en-US" altLang="zh-TW" sz="2000" dirty="0" smtClean="0">
                <a:solidFill>
                  <a:srgbClr val="0070C0"/>
                </a:solidFill>
              </a:rPr>
              <a:t>average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rgbClr val="00B050"/>
                </a:solidFill>
              </a:rPr>
              <a:t>double n1, double n2, double n3</a:t>
            </a:r>
            <a:r>
              <a:rPr lang="en-US" altLang="zh-TW" sz="2000" dirty="0" smtClean="0"/>
              <a:t>) {</a:t>
            </a:r>
          </a:p>
          <a:p>
            <a:pPr>
              <a:buNone/>
            </a:pPr>
            <a:r>
              <a:rPr lang="en-US" altLang="zh-TW" sz="2000" dirty="0" smtClean="0"/>
              <a:t>         return ((n1 + n2 + n3) / 3.0);</a:t>
            </a:r>
          </a:p>
          <a:p>
            <a:pPr>
              <a:buNone/>
            </a:pPr>
            <a:r>
              <a:rPr lang="en-US" altLang="zh-TW" sz="2000" dirty="0" smtClean="0"/>
              <a:t>     }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Same name </a:t>
            </a:r>
            <a:r>
              <a:rPr lang="en-US" altLang="zh-TW" sz="2400" dirty="0" smtClean="0"/>
              <a:t>but </a:t>
            </a:r>
            <a:r>
              <a:rPr lang="en-US" altLang="zh-TW" sz="2400" dirty="0" smtClean="0">
                <a:solidFill>
                  <a:srgbClr val="FF0000"/>
                </a:solidFill>
              </a:rPr>
              <a:t>two different functions</a:t>
            </a:r>
          </a:p>
          <a:p>
            <a:r>
              <a:rPr lang="en-US" altLang="zh-TW" sz="2400" dirty="0" smtClean="0"/>
              <a:t>Function name </a:t>
            </a:r>
            <a:r>
              <a:rPr lang="en-US" altLang="zh-TW" sz="2400" dirty="0" smtClean="0">
                <a:solidFill>
                  <a:srgbClr val="0070C0"/>
                </a:solidFill>
              </a:rPr>
              <a:t>average</a:t>
            </a:r>
            <a:r>
              <a:rPr lang="en-US" altLang="zh-TW" sz="2400" dirty="0" smtClean="0"/>
              <a:t> is </a:t>
            </a:r>
            <a:r>
              <a:rPr lang="en-US" altLang="zh-TW" sz="2400" dirty="0" smtClean="0">
                <a:solidFill>
                  <a:srgbClr val="FF0000"/>
                </a:solidFill>
              </a:rPr>
              <a:t>overloaded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cs typeface="Arial" panose="020B0604020202020204" pitchFamily="34" charset="0"/>
              </a:rPr>
              <a:t>Default Arguments (1/2)</a:t>
            </a:r>
            <a:endParaRPr lang="zh-TW" altLang="en-US" sz="3600" b="1" dirty="0"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/>
              <a:t>Allows functions omitting some arguments</a:t>
            </a:r>
          </a:p>
          <a:p>
            <a:r>
              <a:rPr lang="en-US" altLang="zh-TW" sz="2400" dirty="0" smtClean="0"/>
              <a:t>Default arguments are specified when function is </a:t>
            </a:r>
            <a:r>
              <a:rPr lang="en-US" altLang="zh-TW" sz="2400" dirty="0" smtClean="0">
                <a:solidFill>
                  <a:srgbClr val="0070C0"/>
                </a:solidFill>
              </a:rPr>
              <a:t>declared</a:t>
            </a:r>
          </a:p>
          <a:p>
            <a:r>
              <a:rPr lang="en-US" altLang="zh-TW" sz="2400" dirty="0" smtClean="0"/>
              <a:t>Default arguments are provided for </a:t>
            </a:r>
            <a:r>
              <a:rPr lang="en-US" altLang="zh-TW" sz="2400" dirty="0" smtClean="0">
                <a:solidFill>
                  <a:srgbClr val="FF0000"/>
                </a:solidFill>
              </a:rPr>
              <a:t>trailing arguments only</a:t>
            </a:r>
          </a:p>
          <a:p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800" dirty="0"/>
              <a:t>v</a:t>
            </a:r>
            <a:r>
              <a:rPr lang="en-US" altLang="zh-TW" sz="1800" dirty="0" smtClean="0"/>
              <a:t>oid </a:t>
            </a:r>
            <a:r>
              <a:rPr lang="en-US" altLang="zh-TW" sz="1800" dirty="0" err="1" smtClean="0">
                <a:solidFill>
                  <a:srgbClr val="0070C0"/>
                </a:solidFill>
              </a:rPr>
              <a:t>func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= 0, char* = 0);	// ok</a:t>
            </a:r>
          </a:p>
          <a:p>
            <a:pPr marL="0" indent="0">
              <a:buNone/>
            </a:pPr>
            <a:r>
              <a:rPr lang="en-US" altLang="zh-TW" sz="1800" dirty="0" smtClean="0"/>
              <a:t>void g(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= 0,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, </a:t>
            </a:r>
            <a:r>
              <a:rPr lang="en-US" altLang="zh-TW" sz="1800" dirty="0" smtClean="0">
                <a:solidFill>
                  <a:srgbClr val="FF0000"/>
                </a:solidFill>
              </a:rPr>
              <a:t>char* = 0</a:t>
            </a:r>
            <a:r>
              <a:rPr lang="en-US" altLang="zh-TW" sz="1800" dirty="0" smtClean="0"/>
              <a:t>);	// </a:t>
            </a:r>
            <a:r>
              <a:rPr lang="en-US" altLang="zh-TW" sz="1800" dirty="0" smtClean="0">
                <a:solidFill>
                  <a:srgbClr val="FF0000"/>
                </a:solidFill>
              </a:rPr>
              <a:t>error</a:t>
            </a:r>
          </a:p>
          <a:p>
            <a:r>
              <a:rPr lang="en-US" altLang="zh-TW" sz="2400" dirty="0" smtClean="0"/>
              <a:t>Must omit arguments starting from the right.</a:t>
            </a:r>
          </a:p>
          <a:p>
            <a:pPr marL="0" indent="0">
              <a:buNone/>
            </a:pPr>
            <a:r>
              <a:rPr lang="en-US" altLang="zh-TW" sz="1800" dirty="0" err="1" smtClean="0">
                <a:solidFill>
                  <a:srgbClr val="0070C0"/>
                </a:solidFill>
              </a:rPr>
              <a:t>func</a:t>
            </a:r>
            <a:r>
              <a:rPr lang="en-US" altLang="zh-TW" sz="1800" dirty="0" smtClean="0"/>
              <a:t>(3, 2);		// ok, </a:t>
            </a:r>
            <a:r>
              <a:rPr lang="en-US" altLang="zh-TW" sz="1800" dirty="0" err="1" smtClean="0">
                <a:solidFill>
                  <a:srgbClr val="0070C0"/>
                </a:solidFill>
              </a:rPr>
              <a:t>func</a:t>
            </a:r>
            <a:r>
              <a:rPr lang="en-US" altLang="zh-TW" sz="1800" dirty="0" smtClean="0"/>
              <a:t>(3, 2, 0)</a:t>
            </a:r>
          </a:p>
          <a:p>
            <a:pPr marL="0" indent="0">
              <a:buNone/>
            </a:pPr>
            <a:r>
              <a:rPr lang="en-US" altLang="zh-TW" sz="1800" dirty="0" err="1" smtClean="0">
                <a:solidFill>
                  <a:srgbClr val="0070C0"/>
                </a:solidFill>
              </a:rPr>
              <a:t>func</a:t>
            </a:r>
            <a:r>
              <a:rPr lang="en-US" altLang="zh-TW" sz="1800" dirty="0" smtClean="0"/>
              <a:t>(3, , </a:t>
            </a:r>
            <a:r>
              <a:rPr lang="en-US" altLang="zh-TW" sz="1800" dirty="0" err="1" smtClean="0"/>
              <a:t>p_char</a:t>
            </a:r>
            <a:r>
              <a:rPr lang="en-US" altLang="zh-TW" sz="1800" dirty="0" smtClean="0"/>
              <a:t>);		// </a:t>
            </a:r>
            <a:r>
              <a:rPr lang="en-US" altLang="zh-TW" sz="1800" dirty="0" smtClean="0">
                <a:solidFill>
                  <a:srgbClr val="FF0000"/>
                </a:solidFill>
              </a:rPr>
              <a:t>error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cs typeface="Arial" panose="020B0604020202020204" pitchFamily="34" charset="0"/>
              </a:rPr>
              <a:t>Default Arguments (2/2)</a:t>
            </a:r>
            <a:endParaRPr lang="zh-TW" altLang="en-US" sz="3600" b="1" dirty="0"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/>
              <a:t>Default arguments cannot be repeated or changed in a subsequent declaration</a:t>
            </a:r>
          </a:p>
          <a:p>
            <a:r>
              <a:rPr lang="en-US" altLang="zh-TW" sz="2400" dirty="0" smtClean="0"/>
              <a:t>Be aware of potential ambiguous calls</a:t>
            </a:r>
          </a:p>
          <a:p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1800" dirty="0" smtClean="0"/>
              <a:t>void </a:t>
            </a:r>
            <a:r>
              <a:rPr lang="en-US" altLang="zh-TW" sz="1800" dirty="0" err="1" smtClean="0">
                <a:solidFill>
                  <a:srgbClr val="0070C0"/>
                </a:solidFill>
              </a:rPr>
              <a:t>func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= 1,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= 2,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= 3);</a:t>
            </a:r>
          </a:p>
          <a:p>
            <a:pPr marL="0" indent="0">
              <a:buNone/>
            </a:pPr>
            <a:r>
              <a:rPr lang="en-US" altLang="zh-TW" sz="1800" dirty="0" smtClean="0"/>
              <a:t>void </a:t>
            </a:r>
            <a:r>
              <a:rPr lang="en-US" altLang="zh-TW" sz="1800" dirty="0" err="1" smtClean="0">
                <a:solidFill>
                  <a:srgbClr val="00B050"/>
                </a:solidFill>
              </a:rPr>
              <a:t>func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);</a:t>
            </a:r>
          </a:p>
          <a:p>
            <a:pPr marL="0" indent="0">
              <a:buNone/>
            </a:pPr>
            <a:r>
              <a:rPr lang="en-US" altLang="zh-TW" sz="1800" dirty="0" smtClean="0"/>
              <a:t>void f(){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func</a:t>
            </a:r>
            <a:r>
              <a:rPr lang="en-US" altLang="zh-TW" sz="1800" dirty="0" smtClean="0"/>
              <a:t>(3, 6);		// </a:t>
            </a:r>
            <a:r>
              <a:rPr lang="en-US" altLang="zh-TW" sz="1800" dirty="0" smtClean="0">
                <a:solidFill>
                  <a:srgbClr val="FF0000"/>
                </a:solidFill>
              </a:rPr>
              <a:t>error</a:t>
            </a:r>
            <a:r>
              <a:rPr lang="en-US" altLang="zh-TW" sz="1800" dirty="0" smtClean="0"/>
              <a:t>, ambiguous call, </a:t>
            </a:r>
            <a:r>
              <a:rPr lang="en-US" altLang="zh-TW" sz="1800" dirty="0" err="1" smtClean="0">
                <a:solidFill>
                  <a:srgbClr val="0070C0"/>
                </a:solidFill>
              </a:rPr>
              <a:t>func</a:t>
            </a:r>
            <a:r>
              <a:rPr lang="en-US" altLang="zh-TW" sz="1800" dirty="0" smtClean="0"/>
              <a:t>(3, 6, 3) or </a:t>
            </a:r>
            <a:r>
              <a:rPr lang="en-US" altLang="zh-TW" sz="1800" dirty="0" err="1" smtClean="0">
                <a:solidFill>
                  <a:srgbClr val="00B050"/>
                </a:solidFill>
              </a:rPr>
              <a:t>func</a:t>
            </a:r>
            <a:r>
              <a:rPr lang="en-US" altLang="zh-TW" sz="1800" dirty="0" smtClean="0"/>
              <a:t>(3,6)?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72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Testing and Debugging Functions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Many methods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TW" sz="2400" dirty="0" smtClean="0"/>
              <a:t>cout statements in calls and definitions</a:t>
            </a:r>
          </a:p>
          <a:p>
            <a:pPr marL="662940" lvl="1" indent="-342900"/>
            <a:r>
              <a:rPr lang="en-US" altLang="zh-TW" sz="2100" dirty="0" smtClean="0"/>
              <a:t>used to </a:t>
            </a:r>
            <a:r>
              <a:rPr lang="en-US" altLang="zh-TW" sz="2100" dirty="0" smtClean="0">
                <a:solidFill>
                  <a:srgbClr val="0070C0"/>
                </a:solidFill>
              </a:rPr>
              <a:t>trace</a:t>
            </a:r>
            <a:r>
              <a:rPr lang="en-US" altLang="zh-TW" sz="2100" dirty="0" smtClean="0"/>
              <a:t> execution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TW" sz="2400" dirty="0" smtClean="0"/>
              <a:t>Built-in debugger provided by compiler</a:t>
            </a:r>
          </a:p>
          <a:p>
            <a:pPr lvl="1"/>
            <a:r>
              <a:rPr lang="en-US" altLang="zh-TW" sz="2100" dirty="0"/>
              <a:t>E</a:t>
            </a:r>
            <a:r>
              <a:rPr lang="en-US" altLang="zh-TW" sz="2100" dirty="0" smtClean="0"/>
              <a:t>nvironment-dependent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70C0"/>
                </a:solidFill>
              </a:rPr>
              <a:t>assert</a:t>
            </a:r>
            <a:r>
              <a:rPr lang="en-US" altLang="zh-TW" sz="2400" dirty="0" smtClean="0"/>
              <a:t> macro</a:t>
            </a:r>
          </a:p>
          <a:p>
            <a:pPr lvl="1"/>
            <a:r>
              <a:rPr lang="en-US" altLang="zh-TW" sz="2100" dirty="0"/>
              <a:t>E</a:t>
            </a:r>
            <a:r>
              <a:rPr lang="en-US" altLang="zh-TW" sz="2100" dirty="0" smtClean="0"/>
              <a:t>arly termination as needed</a:t>
            </a:r>
          </a:p>
          <a:p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Assert Example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#include &lt;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cassert</a:t>
            </a:r>
            <a:r>
              <a:rPr lang="en-US" altLang="zh-TW" sz="1800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altLang="zh-TW" sz="1800" dirty="0" smtClean="0"/>
              <a:t>char </a:t>
            </a:r>
            <a:r>
              <a:rPr lang="en-US" altLang="zh-TW" sz="1800" dirty="0" err="1" smtClean="0"/>
              <a:t>int_to_hexchar</a:t>
            </a:r>
            <a:r>
              <a:rPr lang="en-US" altLang="zh-TW" sz="1800" dirty="0" smtClean="0"/>
              <a:t> (int </a:t>
            </a:r>
            <a:r>
              <a:rPr lang="en-US" altLang="zh-TW" sz="1800" dirty="0" err="1" smtClean="0"/>
              <a:t>num</a:t>
            </a:r>
            <a:r>
              <a:rPr lang="en-US" altLang="zh-TW" sz="1800" dirty="0" smtClean="0"/>
              <a:t>) {</a:t>
            </a:r>
          </a:p>
          <a:p>
            <a:pPr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assert( (</a:t>
            </a:r>
            <a:r>
              <a:rPr lang="en-US" altLang="zh-TW" sz="1800" dirty="0" err="1" smtClean="0"/>
              <a:t>num</a:t>
            </a:r>
            <a:r>
              <a:rPr lang="en-US" altLang="zh-TW" sz="1800" dirty="0" smtClean="0"/>
              <a:t> &gt;= 0) &amp;&amp; (</a:t>
            </a:r>
            <a:r>
              <a:rPr lang="en-US" altLang="zh-TW" sz="1800" dirty="0" err="1" smtClean="0"/>
              <a:t>num</a:t>
            </a:r>
            <a:r>
              <a:rPr lang="en-US" altLang="zh-TW" sz="1800" dirty="0" smtClean="0"/>
              <a:t> &lt;= 15) );    //check precondition here</a:t>
            </a:r>
          </a:p>
          <a:p>
            <a:pPr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if (</a:t>
            </a:r>
            <a:r>
              <a:rPr lang="en-US" altLang="zh-TW" sz="1800" dirty="0" err="1" smtClean="0"/>
              <a:t>num</a:t>
            </a:r>
            <a:r>
              <a:rPr lang="en-US" altLang="zh-TW" sz="1800" dirty="0" smtClean="0"/>
              <a:t> &lt; 10)</a:t>
            </a:r>
          </a:p>
          <a:p>
            <a:pPr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return </a:t>
            </a:r>
            <a:r>
              <a:rPr lang="en-US" altLang="zh-TW" sz="1800" dirty="0" err="1" smtClean="0"/>
              <a:t>num</a:t>
            </a:r>
            <a:r>
              <a:rPr lang="en-US" altLang="zh-TW" sz="1800" dirty="0" smtClean="0"/>
              <a:t> + ’0’;</a:t>
            </a:r>
          </a:p>
          <a:p>
            <a:pPr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else</a:t>
            </a:r>
          </a:p>
          <a:p>
            <a:pPr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    return - 10 + ’A’;</a:t>
            </a:r>
          </a:p>
          <a:p>
            <a:pPr>
              <a:buNone/>
            </a:pPr>
            <a:r>
              <a:rPr lang="en-US" altLang="zh-TW" sz="1800" dirty="0" smtClean="0"/>
              <a:t>}</a:t>
            </a:r>
          </a:p>
          <a:p>
            <a:r>
              <a:rPr lang="en-US" altLang="zh-TW" sz="2400" dirty="0" smtClean="0"/>
              <a:t>Check precondition</a:t>
            </a:r>
          </a:p>
          <a:p>
            <a:pPr lvl="1"/>
            <a:r>
              <a:rPr lang="en-US" altLang="zh-TW" sz="2100" dirty="0" smtClean="0"/>
              <a:t>If precondition is not satisfied, then </a:t>
            </a:r>
            <a:r>
              <a:rPr lang="en-US" altLang="zh-TW" sz="2100" b="1" dirty="0" err="1" smtClean="0"/>
              <a:t>assert_condition</a:t>
            </a:r>
            <a:r>
              <a:rPr lang="en-US" altLang="zh-TW" sz="2100" b="1" dirty="0" smtClean="0"/>
              <a:t> is 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false</a:t>
            </a:r>
            <a:r>
              <a:rPr lang="en-US" altLang="zh-TW" sz="2100" b="1" dirty="0" smtClean="0"/>
              <a:t>,</a:t>
            </a:r>
            <a:r>
              <a:rPr lang="en-US" altLang="zh-TW" sz="2100" b="1" dirty="0" smtClean="0">
                <a:solidFill>
                  <a:srgbClr val="FF0000"/>
                </a:solidFill>
              </a:rPr>
              <a:t>            </a:t>
            </a:r>
            <a:r>
              <a:rPr lang="en-US" altLang="zh-TW" sz="2100" b="1" dirty="0" smtClean="0"/>
              <a:t>and program execution terminates</a:t>
            </a:r>
          </a:p>
          <a:p>
            <a:pPr>
              <a:buNone/>
            </a:pP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ea typeface="微軟正黑體" panose="020B0604030504040204" pitchFamily="34" charset="-120"/>
                <a:cs typeface="Arial" panose="020B0604020202020204" pitchFamily="34" charset="0"/>
              </a:rPr>
              <a:t>Exercise (1/3)</a:t>
            </a:r>
            <a:endParaRPr lang="zh-TW" altLang="en-US" sz="36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zh-TW" dirty="0" smtClean="0"/>
                  <a:t>Input:</a:t>
                </a:r>
              </a:p>
              <a:p>
                <a:pPr marL="1143000" lvl="2" indent="-457200"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Radius</a:t>
                </a:r>
              </a:p>
              <a:p>
                <a:pPr marL="1143000" lvl="2" indent="-457200"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Radius,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sz="2000" dirty="0" smtClean="0"/>
              </a:p>
              <a:p>
                <a:pPr marL="1143000" lvl="2" indent="-457200"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three point’s </a:t>
                </a:r>
                <a:r>
                  <a:rPr lang="en-US" altLang="zh-TW" sz="2000" dirty="0" smtClean="0"/>
                  <a:t>coordinates</a:t>
                </a:r>
                <a:endParaRPr lang="en-US" altLang="zh-TW" sz="2000" dirty="0" smtClean="0"/>
              </a:p>
              <a:p>
                <a:pPr marL="685800" lvl="2" indent="0">
                  <a:buSzPct val="100000"/>
                  <a:buNone/>
                </a:pPr>
                <a:r>
                  <a:rPr lang="en-US" altLang="zh-TW" sz="2000" dirty="0" smtClean="0"/>
                  <a:t>(type: float</a:t>
                </a:r>
                <a:r>
                  <a:rPr lang="en-US" altLang="zh-TW" sz="2000" dirty="0" smtClean="0"/>
                  <a:t>)</a:t>
                </a:r>
              </a:p>
              <a:p>
                <a:pPr marL="685800" lvl="2" indent="0">
                  <a:buSzPct val="100000"/>
                  <a:buNone/>
                </a:pPr>
                <a:endParaRPr lang="en-US" altLang="zh-TW" sz="2000" dirty="0"/>
              </a:p>
              <a:p>
                <a:pPr lvl="1"/>
                <a:r>
                  <a:rPr lang="en-US" altLang="zh-TW" dirty="0" smtClean="0"/>
                  <a:t>Output:</a:t>
                </a:r>
              </a:p>
              <a:p>
                <a:pPr marL="1143000" lvl="2" indent="-457200"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Area of the circle, with initial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TW" sz="2000" dirty="0" smtClean="0"/>
              </a:p>
              <a:p>
                <a:pPr marL="1143000" lvl="2" indent="-457200"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Area of the circle, with input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dirty="0" smtClean="0"/>
              </a:p>
              <a:p>
                <a:pPr marL="1143000" lvl="2" indent="-457200"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Area of the triangle</a:t>
                </a:r>
              </a:p>
              <a:p>
                <a:pPr marL="1143000" lvl="2" indent="-457200">
                  <a:buSzPct val="100000"/>
                  <a:buFont typeface="+mj-lt"/>
                  <a:buAutoNum type="arabicPeriod"/>
                </a:pPr>
                <a:r>
                  <a:rPr lang="en-US" altLang="zh-TW" sz="2000" dirty="0" smtClean="0"/>
                  <a:t>Three Coordinates and area </a:t>
                </a:r>
                <a:r>
                  <a:rPr lang="en-US" altLang="zh-TW" sz="2000" dirty="0" smtClean="0"/>
                  <a:t>of the new triangle(replace the three-point X coordinate in order with the area calculated in the previous 3 questions)</a:t>
                </a:r>
                <a:endParaRPr lang="en-US" altLang="zh-TW" dirty="0" smtClean="0"/>
              </a:p>
              <a:p>
                <a:pPr lvl="2"/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2307" b="-19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/>
          <p:cNvGrpSpPr/>
          <p:nvPr/>
        </p:nvGrpSpPr>
        <p:grpSpPr>
          <a:xfrm>
            <a:off x="5468006" y="2967733"/>
            <a:ext cx="3732350" cy="2123178"/>
            <a:chOff x="5445965" y="2670409"/>
            <a:chExt cx="3732350" cy="2123178"/>
          </a:xfrm>
        </p:grpSpPr>
        <p:sp>
          <p:nvSpPr>
            <p:cNvPr id="4" name="等腰三角形 3"/>
            <p:cNvSpPr/>
            <p:nvPr/>
          </p:nvSpPr>
          <p:spPr>
            <a:xfrm>
              <a:off x="6372200" y="3068960"/>
              <a:ext cx="1800200" cy="129614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6359132" y="2670409"/>
                  <a:ext cx="1826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circle</m:t>
                          </m:r>
                          <m: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a14:m>
                  <a:r>
                    <a:rPr lang="en-US" altLang="zh-TW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y1)</a:t>
                  </a:r>
                  <a:endParaRPr lang="zh-TW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132" y="2670409"/>
                  <a:ext cx="182633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010" t="-1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5445965" y="4407274"/>
                  <a:ext cx="1826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circle</m:t>
                          </m:r>
                          <m:r>
                            <a:rPr lang="en-US" altLang="zh-TW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a14:m>
                  <a:r>
                    <a:rPr lang="en-US" altLang="zh-TW" dirty="0" smtClean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y2)</a:t>
                  </a:r>
                  <a:endParaRPr lang="zh-TW" alt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965" y="4407274"/>
                  <a:ext cx="182633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" t="-1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7349353" y="4398094"/>
                  <a:ext cx="1828962" cy="3954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triangle</m:t>
                          </m:r>
                        </m:sub>
                      </m:sSub>
                    </m:oMath>
                  </a14:m>
                  <a:r>
                    <a:rPr lang="en-US" altLang="zh-TW" dirty="0" smtClean="0">
                      <a:solidFill>
                        <a:srgbClr val="00B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y3)</a:t>
                  </a:r>
                  <a:endParaRPr lang="zh-TW" alt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353" y="4398094"/>
                  <a:ext cx="1828962" cy="395493"/>
                </a:xfrm>
                <a:prstGeom prst="rect">
                  <a:avLst/>
                </a:prstGeom>
                <a:blipFill>
                  <a:blip r:embed="rId5"/>
                  <a:stretch>
                    <a:fillRect l="-2667" t="-7692" r="-2333" b="-1692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橢圓 10"/>
          <p:cNvSpPr/>
          <p:nvPr/>
        </p:nvSpPr>
        <p:spPr>
          <a:xfrm>
            <a:off x="7217287" y="3324033"/>
            <a:ext cx="154107" cy="154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317187" y="4585335"/>
            <a:ext cx="154107" cy="15410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125284" y="4585335"/>
            <a:ext cx="154107" cy="15410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ea typeface="微軟正黑體" panose="020B0604030504040204" pitchFamily="34" charset="-120"/>
                <a:cs typeface="Arial" panose="020B0604020202020204" pitchFamily="34" charset="0"/>
              </a:rPr>
              <a:t>Exercise (2/3)</a:t>
            </a:r>
            <a:endParaRPr lang="zh-TW" altLang="en-US" sz="3600" dirty="0"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No </a:t>
            </a:r>
            <a:r>
              <a:rPr lang="en-US" altLang="zh-TW" sz="2400" dirty="0" smtClean="0"/>
              <a:t>numbers </a:t>
            </a:r>
            <a:r>
              <a:rPr lang="en-US" altLang="zh-TW" sz="2400" dirty="0" smtClean="0"/>
              <a:t>or </a:t>
            </a:r>
            <a:r>
              <a:rPr lang="en-US" altLang="zh-TW" sz="2400" dirty="0" smtClean="0"/>
              <a:t>calculations are allowed in main </a:t>
            </a:r>
            <a:r>
              <a:rPr lang="en-US" altLang="zh-TW" sz="2400" dirty="0" smtClean="0"/>
              <a:t>function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Don’t</a:t>
            </a:r>
            <a:r>
              <a:rPr lang="en-US" altLang="zh-TW" sz="2400" dirty="0" smtClean="0"/>
              <a:t> use global variable</a:t>
            </a:r>
            <a:endParaRPr lang="en-US" altLang="zh-TW" sz="2400" dirty="0" smtClean="0"/>
          </a:p>
          <a:p>
            <a:r>
              <a:rPr lang="en-US" altLang="zh-TW" sz="2400" dirty="0" smtClean="0"/>
              <a:t>You can only </a:t>
            </a:r>
            <a:r>
              <a:rPr lang="en-US" altLang="zh-TW" sz="2400" dirty="0" smtClean="0"/>
              <a:t>declare </a:t>
            </a:r>
            <a:r>
              <a:rPr lang="en-US" altLang="zh-TW" sz="24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>
                <a:solidFill>
                  <a:srgbClr val="FF0000"/>
                </a:solidFill>
              </a:rPr>
              <a:t>void </a:t>
            </a:r>
            <a:r>
              <a:rPr lang="en-US" altLang="zh-TW" sz="2400" dirty="0" smtClean="0">
                <a:solidFill>
                  <a:srgbClr val="FF0000"/>
                </a:solidFill>
              </a:rPr>
              <a:t>function </a:t>
            </a:r>
            <a:r>
              <a:rPr lang="en-US" altLang="zh-TW" sz="2400" dirty="0" smtClean="0"/>
              <a:t>with</a:t>
            </a:r>
            <a:r>
              <a:rPr lang="en-US" altLang="zh-TW" sz="2400" dirty="0" smtClean="0">
                <a:solidFill>
                  <a:srgbClr val="FF0000"/>
                </a:solidFill>
              </a:rPr>
              <a:t> same name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Hint: </a:t>
            </a:r>
            <a:r>
              <a:rPr lang="en-US" altLang="zh-TW" sz="2400" dirty="0" smtClean="0">
                <a:solidFill>
                  <a:srgbClr val="0070C0"/>
                </a:solidFill>
              </a:rPr>
              <a:t>default argument </a:t>
            </a:r>
            <a:r>
              <a:rPr lang="en-US" altLang="zh-TW" sz="2400" dirty="0" smtClean="0"/>
              <a:t>&amp; </a:t>
            </a:r>
            <a:r>
              <a:rPr lang="en-US" altLang="zh-TW" sz="2400" dirty="0" smtClean="0">
                <a:solidFill>
                  <a:srgbClr val="0070C0"/>
                </a:solidFill>
              </a:rPr>
              <a:t>call-by-reference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ea typeface="微軟正黑體" panose="020B0604030504040204" pitchFamily="34" charset="-120"/>
                <a:cs typeface="Arial" panose="020B0604020202020204" pitchFamily="34" charset="0"/>
              </a:rPr>
              <a:t>Exercise (3/3)</a:t>
            </a:r>
            <a:endParaRPr lang="zh-TW" altLang="en-US" sz="3600" b="1" dirty="0"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11" y="2252662"/>
            <a:ext cx="5188779" cy="3408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ea typeface="微軟正黑體" panose="020B0604030504040204" pitchFamily="34" charset="-120"/>
                <a:cs typeface="Arial Unicode MS" pitchFamily="34" charset="-120"/>
              </a:rPr>
              <a:t>Outline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Parameters</a:t>
            </a:r>
          </a:p>
          <a:p>
            <a:r>
              <a:rPr lang="en-US" altLang="zh-TW" sz="2400" dirty="0" smtClean="0"/>
              <a:t>Function overloading </a:t>
            </a:r>
            <a:endParaRPr lang="en-US" altLang="zh-TW" sz="2400" dirty="0" smtClean="0"/>
          </a:p>
          <a:p>
            <a:r>
              <a:rPr lang="en-US" altLang="zh-TW" sz="2400" dirty="0" smtClean="0"/>
              <a:t>Default arguments</a:t>
            </a:r>
            <a:endParaRPr lang="en-US" altLang="zh-TW" sz="2400" dirty="0" smtClean="0"/>
          </a:p>
          <a:p>
            <a:r>
              <a:rPr lang="en-US" altLang="zh-TW" sz="2400" dirty="0" smtClean="0"/>
              <a:t>Testing and debugging program</a:t>
            </a:r>
          </a:p>
          <a:p>
            <a:r>
              <a:rPr lang="en-US" altLang="zh-TW" sz="2400" dirty="0" smtClean="0"/>
              <a:t>Exercise</a:t>
            </a:r>
          </a:p>
          <a:p>
            <a:pPr>
              <a:buNone/>
            </a:pP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Parameters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Call-by-value</a:t>
            </a:r>
          </a:p>
          <a:p>
            <a:r>
              <a:rPr lang="en-US" altLang="zh-TW" sz="2400" dirty="0" smtClean="0"/>
              <a:t>Call-by-pointer-value</a:t>
            </a:r>
          </a:p>
          <a:p>
            <a:r>
              <a:rPr lang="en-US" altLang="zh-TW" sz="2400" dirty="0" smtClean="0"/>
              <a:t>Call-by-reference</a:t>
            </a:r>
          </a:p>
          <a:p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Call-by-Value (1/2)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Only the value of actual argument is passed</a:t>
            </a:r>
          </a:p>
          <a:p>
            <a:r>
              <a:rPr lang="en-US" altLang="zh-TW" sz="2400" dirty="0" smtClean="0"/>
              <a:t>Passed value is used to initialize formal parameter</a:t>
            </a:r>
          </a:p>
          <a:p>
            <a:r>
              <a:rPr lang="en-US" altLang="zh-TW" sz="2400" dirty="0" smtClean="0"/>
              <a:t>Call-by-value mechanism keeps callers safe. Actual argument is guaranteed </a:t>
            </a:r>
            <a:r>
              <a:rPr lang="en-US" altLang="zh-TW" sz="2400" dirty="0" smtClean="0">
                <a:solidFill>
                  <a:srgbClr val="FF0000"/>
                </a:solidFill>
              </a:rPr>
              <a:t>unaltered</a:t>
            </a:r>
          </a:p>
          <a:p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Call-by-Value (2/2)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 smtClean="0"/>
              <a:t>void </a:t>
            </a:r>
            <a:r>
              <a:rPr lang="en-US" altLang="zh-TW" sz="1800" dirty="0" err="1" smtClean="0"/>
              <a:t>func</a:t>
            </a:r>
            <a:r>
              <a:rPr lang="en-US" altLang="zh-TW" sz="1800" dirty="0" smtClean="0"/>
              <a:t> 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pa) {    // pa: formal parameter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pa += 5;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cout &lt;&lt; pa &lt;&lt; endl;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r>
              <a:rPr lang="en-US" altLang="zh-TW" sz="1800" dirty="0" smtClean="0"/>
              <a:t>int main () {</a:t>
            </a:r>
          </a:p>
          <a:p>
            <a:pPr marL="0" indent="0"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 int a = 10;</a:t>
            </a:r>
          </a:p>
          <a:p>
            <a:pPr marL="0" indent="0"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func</a:t>
            </a:r>
            <a:r>
              <a:rPr lang="en-US" altLang="zh-TW" sz="1800" dirty="0" smtClean="0"/>
              <a:t>(a);    // a: actual argument, won’t be altered after function call</a:t>
            </a:r>
          </a:p>
          <a:p>
            <a:pPr marL="0" indent="0">
              <a:buNone/>
            </a:pPr>
            <a:r>
              <a:rPr lang="en-US" altLang="zh-TW" sz="1800" dirty="0" smtClean="0"/>
              <a:t>    cout &lt;&lt; a &lt;&lt; endl;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en-US" altLang="zh-TW" sz="2000" dirty="0" smtClean="0"/>
              <a:t>Output</a:t>
            </a:r>
          </a:p>
          <a:p>
            <a:pPr marL="365760" lvl="1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15		</a:t>
            </a:r>
            <a:r>
              <a:rPr lang="en-US" altLang="zh-TW" sz="1800" dirty="0" smtClean="0"/>
              <a:t>// pa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10		</a:t>
            </a:r>
            <a:r>
              <a:rPr lang="en-US" altLang="zh-TW" sz="1800" dirty="0" smtClean="0"/>
              <a:t>// a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Issue Raised by Call-by-Value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What if an actual argument is large?</a:t>
            </a:r>
          </a:p>
          <a:p>
            <a:pPr lvl="1"/>
            <a:r>
              <a:rPr lang="en-US" altLang="zh-TW" sz="2100" dirty="0"/>
              <a:t>Result in large memory </a:t>
            </a:r>
            <a:r>
              <a:rPr lang="en-US" altLang="zh-TW" sz="2100" dirty="0" smtClean="0"/>
              <a:t>copy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zh-TW" altLang="en-US" sz="2400" dirty="0" smtClean="0"/>
              <a:t>→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More memory &amp; time consuming</a:t>
            </a:r>
            <a:endParaRPr lang="en-US" altLang="zh-TW" sz="700" dirty="0" smtClean="0"/>
          </a:p>
          <a:p>
            <a:pPr marL="320040" lvl="1" indent="0">
              <a:spcBef>
                <a:spcPts val="600"/>
              </a:spcBef>
              <a:spcAft>
                <a:spcPts val="100"/>
              </a:spcAft>
              <a:buNone/>
            </a:pP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my_struct</a:t>
            </a:r>
            <a:r>
              <a:rPr lang="en-US" altLang="zh-TW" sz="1800" dirty="0" smtClean="0"/>
              <a:t> {</a:t>
            </a:r>
            <a:endParaRPr lang="en-US" altLang="zh-TW" sz="1800" dirty="0"/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arr</a:t>
            </a:r>
            <a:r>
              <a:rPr lang="en-US" altLang="zh-TW" sz="1800" dirty="0"/>
              <a:t>[1000000];</a:t>
            </a:r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 smtClean="0"/>
              <a:t>};</a:t>
            </a:r>
            <a:endParaRPr lang="en-US" altLang="zh-TW" sz="1800" dirty="0"/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/>
              <a:t>void </a:t>
            </a:r>
            <a:r>
              <a:rPr lang="en-US" altLang="zh-TW" sz="1800" dirty="0" err="1"/>
              <a:t>func</a:t>
            </a:r>
            <a:r>
              <a:rPr lang="en-US" altLang="zh-TW" sz="1800" dirty="0"/>
              <a:t>(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x, </a:t>
            </a:r>
            <a:r>
              <a:rPr lang="en-US" altLang="zh-TW" sz="1800" dirty="0" err="1"/>
              <a:t>my_struct</a:t>
            </a:r>
            <a:r>
              <a:rPr lang="en-US" altLang="zh-TW" sz="1800" dirty="0"/>
              <a:t> y</a:t>
            </a:r>
            <a:r>
              <a:rPr lang="en-US" altLang="zh-TW" sz="1800" dirty="0" smtClean="0"/>
              <a:t>) {...}</a:t>
            </a:r>
            <a:endParaRPr lang="en-US" altLang="zh-TW" sz="1800" dirty="0"/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 main</a:t>
            </a:r>
            <a:r>
              <a:rPr lang="en-US" altLang="zh-TW" sz="1800" dirty="0" smtClean="0"/>
              <a:t>() {</a:t>
            </a:r>
            <a:endParaRPr lang="en-US" altLang="zh-TW" sz="1800" dirty="0"/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a;</a:t>
            </a:r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my_struct</a:t>
            </a:r>
            <a:r>
              <a:rPr lang="en-US" altLang="zh-TW" sz="1800" dirty="0"/>
              <a:t> b;</a:t>
            </a:r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// a </a:t>
            </a:r>
            <a:r>
              <a:rPr lang="en-US" altLang="zh-TW" sz="1800" dirty="0"/>
              <a:t>and b get initialized here</a:t>
            </a:r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/>
              <a:t>func</a:t>
            </a:r>
            <a:r>
              <a:rPr lang="en-US" altLang="zh-TW" sz="1800" dirty="0"/>
              <a:t>(a, b</a:t>
            </a:r>
            <a:r>
              <a:rPr lang="en-US" altLang="zh-TW" sz="1800" dirty="0" smtClean="0"/>
              <a:t>);</a:t>
            </a:r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// …</a:t>
            </a:r>
            <a:endParaRPr lang="en-US" altLang="zh-TW" sz="1800" dirty="0"/>
          </a:p>
          <a:p>
            <a:pPr marL="320040" lvl="1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1800" dirty="0" smtClean="0"/>
              <a:t>}</a:t>
            </a:r>
          </a:p>
          <a:p>
            <a:r>
              <a:rPr lang="en-US" altLang="zh-TW" sz="2400" dirty="0" smtClean="0"/>
              <a:t>Use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pointers</a:t>
            </a:r>
            <a:r>
              <a:rPr lang="en-US" altLang="zh-TW" sz="2400" dirty="0" smtClean="0"/>
              <a:t> to solve this problem</a:t>
            </a:r>
            <a:endParaRPr lang="en-US" altLang="zh-TW" sz="21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4221088"/>
            <a:ext cx="3888432" cy="9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Call-by-Pointer-Value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Variables in caller </a:t>
            </a:r>
            <a:r>
              <a:rPr lang="en-US" altLang="zh-TW" sz="2400" dirty="0" smtClean="0">
                <a:solidFill>
                  <a:srgbClr val="FF0000"/>
                </a:solidFill>
              </a:rPr>
              <a:t>CAN be modified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indirectly </a:t>
            </a:r>
            <a:r>
              <a:rPr lang="en-US" altLang="zh-TW" sz="2400" dirty="0" smtClean="0"/>
              <a:t>with pointer</a:t>
            </a:r>
          </a:p>
          <a:p>
            <a:r>
              <a:rPr lang="en-US" altLang="zh-TW" sz="2400" dirty="0" smtClean="0"/>
              <a:t>Function can also return multiple values in this way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1800" dirty="0" smtClean="0"/>
              <a:t>void </a:t>
            </a:r>
            <a:r>
              <a:rPr lang="en-US" altLang="zh-TW" sz="1800" dirty="0" err="1" smtClean="0"/>
              <a:t>func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*x,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*y)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1800" dirty="0" smtClean="0"/>
              <a:t>     *x = 5; *y = 6;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main()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a = 1, b = 2;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func</a:t>
            </a:r>
            <a:r>
              <a:rPr lang="en-US" altLang="zh-TW" sz="1800" dirty="0" smtClean="0"/>
              <a:t>(&amp;a, &amp;b);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&lt;&lt; a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 &lt;&lt; b &lt;&lt; </a:t>
            </a:r>
            <a:r>
              <a:rPr lang="en-US" altLang="zh-TW" sz="1800" dirty="0" err="1" smtClean="0"/>
              <a:t>endl</a:t>
            </a:r>
            <a:r>
              <a:rPr lang="en-US" altLang="zh-TW" sz="1800" dirty="0" smtClean="0"/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1800" dirty="0" smtClean="0"/>
              <a:t>    // …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TW" sz="1800" dirty="0" smtClean="0"/>
              <a:t>}</a:t>
            </a:r>
          </a:p>
          <a:p>
            <a:pPr marL="0" indent="0">
              <a:buNone/>
            </a:pPr>
            <a:r>
              <a:rPr lang="en-US" altLang="zh-TW" sz="1800" dirty="0" smtClean="0"/>
              <a:t>Output: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6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Call-by-Reference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3100" dirty="0" smtClean="0"/>
              <a:t>Caller’s actual arguments can be modified by </a:t>
            </a:r>
            <a:r>
              <a:rPr lang="en-US" altLang="zh-TW" sz="3100" dirty="0" err="1" smtClean="0"/>
              <a:t>callee</a:t>
            </a:r>
            <a:r>
              <a:rPr lang="en-US" altLang="zh-TW" sz="3100" dirty="0" smtClean="0"/>
              <a:t>!</a:t>
            </a:r>
          </a:p>
          <a:p>
            <a:pPr>
              <a:lnSpc>
                <a:spcPct val="120000"/>
              </a:lnSpc>
            </a:pPr>
            <a:r>
              <a:rPr lang="en-US" altLang="zh-TW" sz="3100" dirty="0" smtClean="0"/>
              <a:t>Formal parameter becomes </a:t>
            </a:r>
            <a:r>
              <a:rPr lang="en-US" altLang="zh-TW" sz="3100" dirty="0" smtClean="0">
                <a:solidFill>
                  <a:srgbClr val="0070C0"/>
                </a:solidFill>
              </a:rPr>
              <a:t>alias</a:t>
            </a:r>
            <a:r>
              <a:rPr lang="en-US" altLang="zh-TW" sz="3100" dirty="0" smtClean="0"/>
              <a:t> of actual argument</a:t>
            </a:r>
          </a:p>
          <a:p>
            <a:pPr>
              <a:lnSpc>
                <a:spcPct val="120000"/>
              </a:lnSpc>
            </a:pPr>
            <a:r>
              <a:rPr lang="en-US" altLang="zh-TW" sz="3100" dirty="0" smtClean="0"/>
              <a:t>Specified by ampersand, </a:t>
            </a:r>
            <a:r>
              <a:rPr lang="en-US" altLang="zh-TW" sz="3100" dirty="0" smtClean="0">
                <a:solidFill>
                  <a:srgbClr val="0070C0"/>
                </a:solidFill>
              </a:rPr>
              <a:t>&amp;</a:t>
            </a:r>
            <a:r>
              <a:rPr lang="en-US" altLang="zh-TW" sz="3100" dirty="0" smtClean="0"/>
              <a:t>, after type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en-US" altLang="zh-TW" sz="2300" dirty="0"/>
              <a:t>void </a:t>
            </a:r>
            <a:r>
              <a:rPr lang="en-US" altLang="zh-TW" sz="2300" dirty="0" err="1"/>
              <a:t>func</a:t>
            </a:r>
            <a:r>
              <a:rPr lang="en-US" altLang="zh-TW" sz="2300" dirty="0"/>
              <a:t> (</a:t>
            </a:r>
            <a:r>
              <a:rPr lang="en-US" altLang="zh-TW" sz="2300" dirty="0" err="1"/>
              <a:t>int</a:t>
            </a:r>
            <a:r>
              <a:rPr lang="en-US" altLang="zh-TW" sz="2300" dirty="0"/>
              <a:t> &amp;x, </a:t>
            </a:r>
            <a:r>
              <a:rPr lang="en-US" altLang="zh-TW" sz="2300" dirty="0" err="1"/>
              <a:t>int</a:t>
            </a:r>
            <a:r>
              <a:rPr lang="en-US" altLang="zh-TW" sz="2300" dirty="0"/>
              <a:t> &amp;y)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2300" dirty="0"/>
              <a:t>    x = 5; y = 6;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23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2300" dirty="0" err="1"/>
              <a:t>int</a:t>
            </a:r>
            <a:r>
              <a:rPr lang="en-US" altLang="zh-TW" sz="2300" dirty="0"/>
              <a:t> main ()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2300" dirty="0"/>
              <a:t>    </a:t>
            </a:r>
            <a:r>
              <a:rPr lang="en-US" altLang="zh-TW" sz="2300" dirty="0" err="1"/>
              <a:t>int</a:t>
            </a:r>
            <a:r>
              <a:rPr lang="en-US" altLang="zh-TW" sz="2300" dirty="0"/>
              <a:t> a = 1, b = 2;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2300" dirty="0"/>
              <a:t>    </a:t>
            </a:r>
            <a:r>
              <a:rPr lang="en-US" altLang="zh-TW" sz="2300" dirty="0" err="1"/>
              <a:t>func</a:t>
            </a:r>
            <a:r>
              <a:rPr lang="en-US" altLang="zh-TW" sz="2300" dirty="0"/>
              <a:t>(a, b);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2300" dirty="0"/>
              <a:t>    </a:t>
            </a:r>
            <a:r>
              <a:rPr lang="en-US" altLang="zh-TW" sz="2300" dirty="0" err="1"/>
              <a:t>cout</a:t>
            </a:r>
            <a:r>
              <a:rPr lang="en-US" altLang="zh-TW" sz="2300" dirty="0"/>
              <a:t> &lt;&lt; a &lt;&lt; </a:t>
            </a:r>
            <a:r>
              <a:rPr lang="en-US" altLang="zh-TW" sz="2300" dirty="0" err="1"/>
              <a:t>endl</a:t>
            </a:r>
            <a:r>
              <a:rPr lang="en-US" altLang="zh-TW" sz="2300" dirty="0"/>
              <a:t> &lt;&lt; b &lt;&lt; </a:t>
            </a:r>
            <a:r>
              <a:rPr lang="en-US" altLang="zh-TW" sz="2300" dirty="0" err="1"/>
              <a:t>endl</a:t>
            </a:r>
            <a:r>
              <a:rPr lang="en-US" altLang="zh-TW" sz="23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altLang="zh-TW" sz="2300" dirty="0" smtClean="0"/>
              <a:t>}</a:t>
            </a:r>
            <a:endParaRPr lang="en-US" altLang="zh-TW" sz="23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300" dirty="0" smtClean="0"/>
              <a:t>Output:</a:t>
            </a:r>
          </a:p>
          <a:p>
            <a:pPr marL="0" indent="0">
              <a:buNone/>
            </a:pPr>
            <a:r>
              <a:rPr lang="en-US" altLang="zh-TW" sz="2300" dirty="0" smtClean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TW" sz="2300" dirty="0" smtClean="0">
                <a:solidFill>
                  <a:srgbClr val="FF0000"/>
                </a:solidFill>
              </a:rPr>
              <a:t>6</a:t>
            </a:r>
            <a:endParaRPr lang="zh-TW" altLang="en-US" sz="2300" dirty="0">
              <a:solidFill>
                <a:srgbClr val="FF0000"/>
              </a:solidFill>
            </a:endParaRPr>
          </a:p>
          <a:p>
            <a:endParaRPr lang="zh-TW" altLang="en-US" sz="2400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3059832" y="3429000"/>
            <a:ext cx="4320480" cy="1152128"/>
          </a:xfrm>
          <a:prstGeom prst="wedgeRoundRectCallout">
            <a:avLst>
              <a:gd name="adj1" fmla="val -66113"/>
              <a:gd name="adj2" fmla="val -45865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501008"/>
            <a:ext cx="4128459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Function Overloading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Two or more </a:t>
            </a:r>
            <a:r>
              <a:rPr lang="en-US" altLang="zh-TW" sz="2400" dirty="0" smtClean="0"/>
              <a:t>functions with a </a:t>
            </a:r>
            <a:r>
              <a:rPr lang="en-US" altLang="zh-TW" sz="2400" dirty="0" smtClean="0">
                <a:solidFill>
                  <a:srgbClr val="0070C0"/>
                </a:solidFill>
              </a:rPr>
              <a:t>same</a:t>
            </a:r>
            <a:r>
              <a:rPr lang="en-US" altLang="zh-TW" sz="2400" dirty="0" smtClean="0"/>
              <a:t> name but </a:t>
            </a:r>
            <a:r>
              <a:rPr lang="en-US" altLang="zh-TW" sz="2400" dirty="0" smtClean="0">
                <a:solidFill>
                  <a:srgbClr val="0070C0"/>
                </a:solidFill>
              </a:rPr>
              <a:t>different parameter</a:t>
            </a:r>
            <a:r>
              <a:rPr lang="en-US" altLang="zh-TW" sz="2400" dirty="0" smtClean="0"/>
              <a:t> lists</a:t>
            </a:r>
          </a:p>
          <a:p>
            <a:pPr lvl="1"/>
            <a:r>
              <a:rPr lang="en-US" altLang="zh-TW" sz="2100" dirty="0"/>
              <a:t>T</a:t>
            </a:r>
            <a:r>
              <a:rPr lang="en-US" altLang="zh-TW" sz="2100" dirty="0" smtClean="0"/>
              <a:t>hey have their own function definitions</a:t>
            </a:r>
          </a:p>
          <a:p>
            <a:r>
              <a:rPr lang="en-US" altLang="zh-TW" sz="2400" dirty="0" smtClean="0"/>
              <a:t>Every function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MUST </a:t>
            </a:r>
            <a:r>
              <a:rPr lang="en-US" altLang="zh-TW" sz="2400" dirty="0" smtClean="0"/>
              <a:t>have a unique function signature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Allows several functions performing </a:t>
            </a:r>
            <a:r>
              <a:rPr lang="en-US" altLang="zh-TW" sz="2400" dirty="0" smtClean="0">
                <a:solidFill>
                  <a:srgbClr val="0070C0"/>
                </a:solidFill>
              </a:rPr>
              <a:t>conceptually the same task </a:t>
            </a:r>
            <a:r>
              <a:rPr lang="en-US" altLang="zh-TW" sz="2400" dirty="0" smtClean="0"/>
              <a:t>with </a:t>
            </a:r>
            <a:r>
              <a:rPr lang="en-US" altLang="zh-TW" sz="2400" dirty="0" smtClean="0">
                <a:solidFill>
                  <a:srgbClr val="0070C0"/>
                </a:solidFill>
              </a:rPr>
              <a:t>different</a:t>
            </a:r>
            <a:r>
              <a:rPr lang="en-US" altLang="zh-TW" sz="2400" dirty="0" smtClean="0"/>
              <a:t> parameters having same name</a:t>
            </a:r>
          </a:p>
          <a:p>
            <a:pPr lvl="1"/>
            <a:r>
              <a:rPr lang="en-US" altLang="zh-TW" sz="2100" dirty="0" smtClean="0"/>
              <a:t>They still have their own unique signature</a:t>
            </a:r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1128</TotalTime>
  <Words>748</Words>
  <Application>Microsoft Office PowerPoint</Application>
  <PresentationFormat>如螢幕大小 (4:3)</PresentationFormat>
  <Paragraphs>166</Paragraphs>
  <Slides>17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 Unicode MS</vt:lpstr>
      <vt:lpstr>Tw Cen MT</vt:lpstr>
      <vt:lpstr>微軟正黑體</vt:lpstr>
      <vt:lpstr>新細明體</vt:lpstr>
      <vt:lpstr>Arial</vt:lpstr>
      <vt:lpstr>Calibri</vt:lpstr>
      <vt:lpstr>Cambria Math</vt:lpstr>
      <vt:lpstr>Wingdings</vt:lpstr>
      <vt:lpstr>Wingdings 2</vt:lpstr>
      <vt:lpstr>中庸</vt:lpstr>
      <vt:lpstr>    Lab 3  Parameters &amp; Overloading </vt:lpstr>
      <vt:lpstr>Outline</vt:lpstr>
      <vt:lpstr>Parameters</vt:lpstr>
      <vt:lpstr>Call-by-Value (1/2)</vt:lpstr>
      <vt:lpstr>Call-by-Value (2/2) </vt:lpstr>
      <vt:lpstr>Issue Raised by Call-by-Value</vt:lpstr>
      <vt:lpstr>Call-by-Pointer-Value</vt:lpstr>
      <vt:lpstr>Call-by-Reference</vt:lpstr>
      <vt:lpstr>Function Overloading</vt:lpstr>
      <vt:lpstr>Overloading Example - Average</vt:lpstr>
      <vt:lpstr>Default Arguments (1/2)</vt:lpstr>
      <vt:lpstr>Default Arguments (2/2)</vt:lpstr>
      <vt:lpstr>Testing and Debugging Functions</vt:lpstr>
      <vt:lpstr>Assert Example</vt:lpstr>
      <vt:lpstr>Exercise (1/3)</vt:lpstr>
      <vt:lpstr>Exercise (2/3)</vt:lpstr>
      <vt:lpstr>Exercise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VDA</dc:creator>
  <cp:lastModifiedBy>Milktea</cp:lastModifiedBy>
  <cp:revision>160</cp:revision>
  <dcterms:created xsi:type="dcterms:W3CDTF">2011-03-17T06:50:40Z</dcterms:created>
  <dcterms:modified xsi:type="dcterms:W3CDTF">2020-04-05T06:08:19Z</dcterms:modified>
</cp:coreProperties>
</file>