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307" r:id="rId2"/>
    <p:sldId id="308" r:id="rId3"/>
    <p:sldId id="278" r:id="rId4"/>
    <p:sldId id="286" r:id="rId5"/>
    <p:sldId id="277" r:id="rId6"/>
    <p:sldId id="287" r:id="rId7"/>
    <p:sldId id="280" r:id="rId8"/>
    <p:sldId id="288" r:id="rId9"/>
    <p:sldId id="279" r:id="rId10"/>
    <p:sldId id="282" r:id="rId11"/>
    <p:sldId id="281" r:id="rId12"/>
    <p:sldId id="309" r:id="rId13"/>
    <p:sldId id="284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300" r:id="rId23"/>
    <p:sldId id="299" r:id="rId24"/>
    <p:sldId id="302" r:id="rId25"/>
    <p:sldId id="301" r:id="rId26"/>
    <p:sldId id="310" r:id="rId27"/>
    <p:sldId id="306" r:id="rId28"/>
    <p:sldId id="312" r:id="rId29"/>
    <p:sldId id="313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1" autoAdjust="0"/>
    <p:restoredTop sz="94894" autoAdjust="0"/>
  </p:normalViewPr>
  <p:slideViewPr>
    <p:cSldViewPr>
      <p:cViewPr varScale="1">
        <p:scale>
          <a:sx n="109" d="100"/>
          <a:sy n="109" d="100"/>
        </p:scale>
        <p:origin x="189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9EC18-F5A0-433B-9B34-FD9BC4DA81A4}" type="datetimeFigureOut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C3CB6-64F2-47EE-9A69-4B7DCA5BB5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479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767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605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385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019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94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543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011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270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084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9381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382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218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2593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1410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490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7809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9683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298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652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26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863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780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914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157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19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string/strin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188" y="2852738"/>
            <a:ext cx="7921625" cy="182880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5300" dirty="0" smtClean="0">
                <a:solidFill>
                  <a:schemeClr val="accent4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Lab 7</a:t>
            </a:r>
            <a:br>
              <a:rPr lang="en-US" altLang="zh-TW" sz="5300" dirty="0" smtClean="0">
                <a:solidFill>
                  <a:schemeClr val="accent4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/>
            </a:r>
            <a:br>
              <a:rPr lang="en-US" altLang="zh-TW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STRINGS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zh-TW" sz="2400" dirty="0"/>
              <a:t>UEE 1303</a:t>
            </a:r>
          </a:p>
          <a:p>
            <a:pPr>
              <a:defRPr/>
            </a:pPr>
            <a:r>
              <a:rPr lang="en-US" altLang="zh-TW" sz="2400" dirty="0"/>
              <a:t>Department of Electrical and Computer Engineering, Institute of Electronics</a:t>
            </a:r>
          </a:p>
          <a:p>
            <a:pPr>
              <a:defRPr/>
            </a:pPr>
            <a:r>
              <a:rPr lang="en-US" altLang="zh-TW" sz="2400" dirty="0"/>
              <a:t>National </a:t>
            </a:r>
            <a:r>
              <a:rPr lang="en-US" altLang="zh-TW" sz="2400" dirty="0" err="1"/>
              <a:t>Chiao</a:t>
            </a:r>
            <a:r>
              <a:rPr lang="en-US" altLang="zh-TW" sz="2400" dirty="0"/>
              <a:t> Tung University</a:t>
            </a:r>
          </a:p>
        </p:txBody>
      </p:sp>
    </p:spTree>
    <p:extLst>
      <p:ext uri="{BB962C8B-B14F-4D97-AF65-F5344CB8AC3E}">
        <p14:creationId xmlns:p14="http://schemas.microsoft.com/office/powerpoint/2010/main" val="35168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C-String Comparison (2/2)</a:t>
            </a:r>
            <a:endParaRPr lang="zh-TW" alt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Q: How to do C-string comparison?</a:t>
            </a:r>
          </a:p>
          <a:p>
            <a:pPr marL="0" indent="0">
              <a:buNone/>
            </a:pPr>
            <a:r>
              <a:rPr lang="en-US" altLang="zh-TW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A: Use a library function: </a:t>
            </a:r>
            <a:r>
              <a:rPr lang="en-US" altLang="zh-TW" sz="33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TW" sz="33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3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zh-TW" sz="33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</a:t>
            </a:r>
            <a:r>
              <a:rPr lang="en-US" altLang="zh-TW" sz="33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33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TW" sz="33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char* str1, </a:t>
            </a:r>
            <a:r>
              <a:rPr lang="en-US" altLang="zh-TW" sz="33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TW" sz="33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char* </a:t>
            </a:r>
            <a:r>
              <a:rPr lang="en-US" altLang="zh-TW" sz="33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zh-TW" sz="33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lvl="1"/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 built-in library function declared in </a:t>
            </a:r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TW" sz="3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cstring</a:t>
            </a:r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1"/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compare str1 against str2 using </a:t>
            </a:r>
            <a:r>
              <a:rPr lang="en-US" altLang="zh-TW" sz="3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lexicographic order</a:t>
            </a:r>
          </a:p>
          <a:p>
            <a:pPr lvl="1"/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return value:</a:t>
            </a:r>
          </a:p>
          <a:p>
            <a:pPr lvl="2"/>
            <a:r>
              <a:rPr lang="en-US" altLang="zh-TW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negative  → str1 &lt; str2</a:t>
            </a:r>
          </a:p>
          <a:p>
            <a:pPr lvl="2"/>
            <a:r>
              <a:rPr lang="en-US" altLang="zh-TW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altLang="zh-TW" sz="3300" dirty="0">
                <a:latin typeface="Arial" panose="020B0604020202020204" pitchFamily="34" charset="0"/>
                <a:cs typeface="Arial" panose="020B0604020202020204" pitchFamily="34" charset="0"/>
              </a:rPr>
              <a:t>→ str1 </a:t>
            </a:r>
            <a:r>
              <a:rPr lang="en-US" altLang="zh-TW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== str2 (str1 and str2 are identical)</a:t>
            </a:r>
          </a:p>
          <a:p>
            <a:pPr lvl="2"/>
            <a:r>
              <a:rPr lang="en-US" altLang="zh-TW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positive </a:t>
            </a:r>
            <a:r>
              <a:rPr lang="en-US" altLang="zh-TW" sz="3300" dirty="0">
                <a:latin typeface="Arial" panose="020B0604020202020204" pitchFamily="34" charset="0"/>
                <a:cs typeface="Arial" panose="020B0604020202020204" pitchFamily="34" charset="0"/>
              </a:rPr>
              <a:t>→ str1 </a:t>
            </a:r>
            <a:r>
              <a:rPr lang="en-US" altLang="zh-TW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&gt; str2</a:t>
            </a:r>
          </a:p>
          <a:p>
            <a:pPr lvl="2"/>
            <a:endParaRPr lang="zh-TW" altLang="en-US" sz="3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>
              <a:buNone/>
            </a:pPr>
            <a:r>
              <a:rPr lang="en-US" altLang="zh-TW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	char str1[10] = “Hello”;</a:t>
            </a:r>
          </a:p>
          <a:p>
            <a:pPr>
              <a:buNone/>
            </a:pPr>
            <a:r>
              <a:rPr lang="en-US" altLang="zh-TW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	char str2[20] = “world!”</a:t>
            </a:r>
          </a:p>
          <a:p>
            <a:pPr>
              <a:buNone/>
            </a:pPr>
            <a:r>
              <a:rPr lang="en-US" altLang="zh-TW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	if ( </a:t>
            </a:r>
            <a:r>
              <a:rPr lang="en-US" altLang="zh-TW" sz="3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strcmp</a:t>
            </a:r>
            <a:r>
              <a:rPr lang="en-US" altLang="zh-TW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(str1, str2) == 0 )</a:t>
            </a:r>
          </a:p>
          <a:p>
            <a:pPr>
              <a:buNone/>
            </a:pPr>
            <a:r>
              <a:rPr lang="en-US" altLang="zh-TW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	    </a:t>
            </a:r>
            <a:r>
              <a:rPr lang="en-US" altLang="zh-TW" sz="3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zh-TW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&lt;&lt; “Same!\n” &lt;&lt; </a:t>
            </a:r>
            <a:r>
              <a:rPr lang="en-US" altLang="zh-TW" sz="3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altLang="zh-TW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Other Functions</a:t>
            </a:r>
            <a:endParaRPr lang="zh-TW" alt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/>
          </a:bodyPr>
          <a:lstStyle/>
          <a:p>
            <a:r>
              <a:rPr lang="en-US" altLang="zh-TW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strlen</a:t>
            </a: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TW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Get string length </a:t>
            </a:r>
            <a:r>
              <a:rPr lang="zh-TW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altLang="zh-TW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strlen</a:t>
            </a:r>
            <a:r>
              <a:rPr lang="en-US" altLang="zh-TW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TW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char*);</a:t>
            </a:r>
          </a:p>
          <a:p>
            <a:pPr>
              <a:buNone/>
            </a:pPr>
            <a:r>
              <a:rPr lang="sv-SE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     char myString[</a:t>
            </a:r>
            <a:r>
              <a:rPr lang="sv-SE" altLang="zh-TW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sv-SE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] = “dobedo”;</a:t>
            </a:r>
          </a:p>
          <a:p>
            <a:pPr>
              <a:buNone/>
            </a:pPr>
            <a:r>
              <a:rPr lang="sv-SE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     cout &lt;&lt; strlen(myString);		//result: </a:t>
            </a:r>
            <a:r>
              <a:rPr lang="sv-SE" altLang="zh-TW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(not 10)</a:t>
            </a:r>
          </a:p>
          <a:p>
            <a:pPr>
              <a:buNone/>
            </a:pPr>
            <a:endParaRPr lang="sv-SE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strcat</a:t>
            </a:r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Concatenate two strings char* 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strcat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(char* 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const char*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lvl="1"/>
            <a:r>
              <a:rPr lang="en-US" altLang="zh-TW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checks for string size! programmer’s responsibility!</a:t>
            </a:r>
          </a:p>
          <a:p>
            <a:pPr>
              <a:buNone/>
            </a:pP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     char str1[30] = “Hello ”;</a:t>
            </a:r>
          </a:p>
          <a:p>
            <a:pPr>
              <a:buClr>
                <a:schemeClr val="accent1"/>
              </a:buClr>
              <a:buNone/>
            </a:pP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     char str2[20] = “wonderful world!\n”;</a:t>
            </a:r>
          </a:p>
          <a:p>
            <a:pPr>
              <a:buClr>
                <a:schemeClr val="accent1"/>
              </a:buClr>
              <a:buNone/>
            </a:pP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     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strcat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(str1, str2);</a:t>
            </a:r>
          </a:p>
          <a:p>
            <a:pPr>
              <a:buClr>
                <a:schemeClr val="accent1"/>
              </a:buClr>
              <a:buNone/>
            </a:pP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     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&lt;&lt; str1;			// “Hello wonderful world!”</a:t>
            </a:r>
          </a:p>
          <a:p>
            <a:pPr>
              <a:buClr>
                <a:schemeClr val="accent1"/>
              </a:buClr>
              <a:buNone/>
            </a:pP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     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strcat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(str1, str2);			// a</a:t>
            </a:r>
            <a:r>
              <a:rPr lang="en-US" altLang="zh-TW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big runtime problem 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</a:p>
          <a:p>
            <a:endParaRPr lang="zh-TW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Autofit/>
          </a:bodyPr>
          <a:lstStyle/>
          <a:p>
            <a:r>
              <a:rPr lang="en-US" altLang="zh-TW" sz="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C-String Input with Operator &gt;&gt;</a:t>
            </a:r>
            <a:endParaRPr lang="zh-TW" altLang="en-US" sz="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Input C-strings with operator &gt;&gt;</a:t>
            </a:r>
          </a:p>
          <a:p>
            <a:pPr lvl="1"/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istream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&amp; operator</a:t>
            </a:r>
            <a:r>
              <a:rPr lang="en-US" altLang="zh-TW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istream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&amp;, </a:t>
            </a:r>
            <a:r>
              <a:rPr lang="en-US" altLang="zh-TW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char*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lvl="1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Whitespace is </a:t>
            </a:r>
            <a:r>
              <a:rPr lang="en-US" altLang="zh-TW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delimiter</a:t>
            </a:r>
          </a:p>
          <a:p>
            <a:pPr lvl="1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en-US" altLang="zh-TW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breaks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at delimiter while using “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&gt;&gt; …”</a:t>
            </a:r>
          </a:p>
          <a:p>
            <a:pPr lvl="1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must be large enough to hold entered string!</a:t>
            </a:r>
          </a:p>
          <a:p>
            <a:pPr lvl="1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C++ gives no warnings; programmer’s responsibility!</a:t>
            </a:r>
          </a:p>
          <a:p>
            <a:pPr marL="365760" lvl="1" indent="0">
              <a:buNone/>
            </a:pP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char a[80], b[80];</a:t>
            </a:r>
          </a:p>
          <a:p>
            <a:pPr marL="365760" lvl="1" indent="0">
              <a:buNone/>
            </a:pP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&lt;&lt; “Enter input: ”;</a:t>
            </a:r>
          </a:p>
          <a:p>
            <a:pPr marL="365760" lvl="1" indent="0">
              <a:buNone/>
            </a:pP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&gt;&gt; a &gt;&gt; b;</a:t>
            </a:r>
          </a:p>
          <a:p>
            <a:pPr marL="365760" lvl="1" indent="0">
              <a:buNone/>
            </a:pP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&lt;&lt; a &lt;&lt; b &lt;&lt; “End of Output\n”;</a:t>
            </a:r>
          </a:p>
          <a:p>
            <a:pPr marL="388620" indent="-342900"/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Dialogue</a:t>
            </a:r>
            <a:endParaRPr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Enter input: </a:t>
            </a:r>
            <a:r>
              <a:rPr lang="en-US" altLang="zh-TW" sz="2000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en-US" altLang="zh-TW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en-US" altLang="zh-TW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do to you!</a:t>
            </a:r>
          </a:p>
          <a:p>
            <a:pPr marL="45720" indent="0"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2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en-US" altLang="zh-TW" sz="20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of Output</a:t>
            </a:r>
          </a:p>
        </p:txBody>
      </p:sp>
    </p:spTree>
    <p:extLst>
      <p:ext uri="{BB962C8B-B14F-4D97-AF65-F5344CB8AC3E}">
        <p14:creationId xmlns:p14="http://schemas.microsoft.com/office/powerpoint/2010/main" val="1764391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C-String Line Input (1/2)</a:t>
            </a:r>
            <a:endParaRPr lang="zh-TW" alt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Q: What if we want to input a string having whitespaces?</a:t>
            </a:r>
          </a:p>
          <a:p>
            <a:pPr marL="0" indent="0">
              <a:buNone/>
            </a:pPr>
            <a:r>
              <a:rPr lang="en-US" altLang="zh-TW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A: Use </a:t>
            </a:r>
            <a:r>
              <a:rPr lang="en-US" altLang="zh-TW" sz="3100" dirty="0" err="1">
                <a:latin typeface="Arial" panose="020B0604020202020204" pitchFamily="34" charset="0"/>
                <a:cs typeface="Arial" panose="020B0604020202020204" pitchFamily="34" charset="0"/>
              </a:rPr>
              <a:t>cin.getline</a:t>
            </a:r>
            <a:r>
              <a:rPr lang="en-US" altLang="zh-TW" sz="31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endParaRPr lang="en-US" altLang="zh-TW" sz="3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getline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(char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* s,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stream_size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member function of class 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istream</a:t>
            </a:r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it can receive an entire input line into C-string</a:t>
            </a:r>
          </a:p>
          <a:p>
            <a:pPr lvl="1"/>
            <a:endParaRPr lang="zh-TW" altLang="en-US" sz="2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zh-TW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char a[</a:t>
            </a:r>
            <a:r>
              <a:rPr lang="en-US" altLang="zh-TW" sz="23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  <a:r>
              <a:rPr lang="en-US" altLang="zh-TW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pPr>
              <a:buNone/>
            </a:pPr>
            <a:r>
              <a:rPr lang="en-US" altLang="zh-TW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zh-TW"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zh-TW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&lt;&lt; “Enter input:” ;</a:t>
            </a:r>
          </a:p>
          <a:p>
            <a:pPr>
              <a:buNone/>
            </a:pPr>
            <a:r>
              <a:rPr lang="en-US" altLang="zh-TW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zh-TW"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cin.getline</a:t>
            </a:r>
            <a:r>
              <a:rPr lang="en-US" altLang="zh-TW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(a, </a:t>
            </a:r>
            <a:r>
              <a:rPr lang="en-US" altLang="zh-TW" sz="23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  <a:r>
              <a:rPr lang="en-US" altLang="zh-TW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>
              <a:buNone/>
            </a:pPr>
            <a:r>
              <a:rPr lang="en-US" altLang="zh-TW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zh-TW"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zh-TW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&lt;&lt; a &lt;&lt; “END OF OUTPUT\n”;</a:t>
            </a:r>
          </a:p>
          <a:p>
            <a:r>
              <a:rPr lang="en-US" altLang="zh-TW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Dialogue:</a:t>
            </a:r>
            <a:endParaRPr lang="en-US" altLang="zh-TW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TW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		Enter input: </a:t>
            </a:r>
            <a:r>
              <a:rPr lang="en-US" altLang="zh-TW" sz="2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Do be do to you!</a:t>
            </a:r>
          </a:p>
          <a:p>
            <a:pPr>
              <a:buNone/>
            </a:pPr>
            <a:r>
              <a:rPr lang="en-US" altLang="zh-TW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		Do be do to </a:t>
            </a:r>
            <a:r>
              <a:rPr lang="en-US" altLang="zh-TW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you!END</a:t>
            </a:r>
            <a:r>
              <a:rPr lang="en-US" altLang="zh-TW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OF OUTPUT</a:t>
            </a:r>
            <a:endParaRPr lang="zh-TW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C-String Line Input (2/2)</a:t>
            </a:r>
            <a:endParaRPr lang="zh-TW" alt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Can explicitly tell the maximum length to receive:</a:t>
            </a:r>
          </a:p>
          <a:p>
            <a:pPr>
              <a:buNone/>
            </a:pP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char 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shortString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TW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pPr>
              <a:buNone/>
            </a:pP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&lt;&lt; “Enter input: ”;</a:t>
            </a:r>
          </a:p>
          <a:p>
            <a:pPr>
              <a:buNone/>
            </a:pP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cin.getline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shortString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>
              <a:buNone/>
            </a:pP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&lt;&lt; 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shortString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&lt;&lt; “END OF OUTPUT\n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”;</a:t>
            </a:r>
          </a:p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Results: </a:t>
            </a:r>
          </a:p>
          <a:p>
            <a:pPr marL="320040" lvl="1" indent="0">
              <a:buNone/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Enter input: </a:t>
            </a:r>
            <a:r>
              <a:rPr lang="en-US" altLang="zh-TW" sz="2000" u="sng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dobe</a:t>
            </a:r>
            <a:r>
              <a:rPr lang="en-US" altLang="zh-TW" sz="20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dowap</a:t>
            </a:r>
            <a:endParaRPr lang="en-US" altLang="zh-TW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0040" lvl="1" indent="0">
              <a:buNone/>
            </a:pPr>
            <a:r>
              <a:rPr lang="en-US" altLang="zh-TW" sz="2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dobe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OF OUTPUT</a:t>
            </a:r>
          </a:p>
          <a:p>
            <a:pPr lvl="1">
              <a:buNone/>
            </a:pP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forces </a:t>
            </a:r>
            <a:r>
              <a:rPr lang="en-US" altLang="zh-TW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characters only be read </a:t>
            </a:r>
          </a:p>
          <a:p>
            <a:pPr lvl="1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last one for a </a:t>
            </a:r>
            <a:r>
              <a:rPr lang="en-US" altLang="zh-TW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character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lvl="2"/>
            <a:endParaRPr lang="zh-TW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Functions in &lt;</a:t>
            </a:r>
            <a:r>
              <a:rPr lang="en-US" altLang="zh-TW" sz="3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cctype</a:t>
            </a:r>
            <a:r>
              <a:rPr lang="en-US" altLang="zh-TW" sz="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(1/2)</a:t>
            </a:r>
            <a:endParaRPr lang="zh-TW" alt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Upper-lower case conversions</a:t>
            </a:r>
          </a:p>
          <a:p>
            <a:pPr lvl="1"/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toupper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lvl="1"/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tolower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lvl="1"/>
            <a:endParaRPr lang="zh-TW" alt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Examples: char ch1, ch2;</a:t>
            </a:r>
          </a:p>
          <a:p>
            <a:pPr>
              <a:buNone/>
            </a:pP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ch1 = ‘a’;</a:t>
            </a:r>
          </a:p>
          <a:p>
            <a:pPr>
              <a:buNone/>
            </a:pP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ch2 = 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toupper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(ch1);	// ch2 = ‘A’</a:t>
            </a:r>
          </a:p>
          <a:p>
            <a:pPr>
              <a:buNone/>
            </a:pP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ch2 = 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toupper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(‘B’);	// ch2 = ‘B’</a:t>
            </a:r>
          </a:p>
          <a:p>
            <a:pPr>
              <a:buNone/>
            </a:pP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ch2 = 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toupper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(‘5’);	// ch2 = ‘5’ </a:t>
            </a:r>
          </a:p>
          <a:p>
            <a:pPr>
              <a:buNone/>
            </a:pP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ch2 = 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tolower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(‘A’);	// ch2 = ‘a’</a:t>
            </a:r>
          </a:p>
          <a:p>
            <a:pPr>
              <a:buNone/>
            </a:pP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ch2 = 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tolower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(‘b’);	// ch2 = ‘b’</a:t>
            </a:r>
          </a:p>
          <a:p>
            <a:pPr>
              <a:buNone/>
            </a:pP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ch2 = 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tolower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(‘5’);	// ch2 = ‘5’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Functions in &lt;</a:t>
            </a:r>
            <a:r>
              <a:rPr lang="en-US" altLang="zh-TW" sz="3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cctype</a:t>
            </a:r>
            <a:r>
              <a:rPr lang="en-US" altLang="zh-TW" sz="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(2/2)</a:t>
            </a:r>
            <a:endParaRPr lang="zh-TW" alt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348880"/>
            <a:ext cx="8476371" cy="3955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612648" y="1600906"/>
            <a:ext cx="52565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TW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isXXXXX</a:t>
            </a:r>
            <a:r>
              <a:rPr lang="en-US" altLang="zh-TW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TW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c);</a:t>
            </a:r>
          </a:p>
          <a:p>
            <a:r>
              <a:rPr lang="en-US" altLang="zh-TW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altLang="zh-TW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nonzero if true </a:t>
            </a:r>
            <a:r>
              <a:rPr lang="en-US" altLang="zh-TW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zero if false </a:t>
            </a:r>
            <a:endParaRPr lang="zh-TW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 string</a:t>
            </a:r>
            <a:endParaRPr lang="zh-TW" alt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Defined in the standard C++ library</a:t>
            </a:r>
          </a:p>
          <a:p>
            <a:pPr>
              <a:buNone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zh-TW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None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using namespace std;</a:t>
            </a:r>
          </a:p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Can perform assignment, comparison, addition, …</a:t>
            </a:r>
          </a:p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>
              <a:buNone/>
            </a:pP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string s1, s2, s3;</a:t>
            </a:r>
          </a:p>
          <a:p>
            <a:pPr>
              <a:buNone/>
            </a:pP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s3 = s1 </a:t>
            </a:r>
            <a:r>
              <a:rPr lang="en-US" altLang="zh-TW" sz="1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s2;		// </a:t>
            </a:r>
            <a:r>
              <a:rPr lang="en-US" altLang="zh-TW" sz="1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concatenation</a:t>
            </a:r>
          </a:p>
          <a:p>
            <a:pPr>
              <a:buNone/>
            </a:pP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s3 </a:t>
            </a:r>
            <a:r>
              <a:rPr lang="en-US" altLang="zh-TW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“Hello Mom!”	// </a:t>
            </a:r>
            <a:r>
              <a:rPr lang="en-US" altLang="zh-TW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assignment</a:t>
            </a:r>
          </a:p>
          <a:p>
            <a:pPr lvl="1"/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note C-string “Hello Mom!” can be assigned to a string using </a:t>
            </a:r>
            <a:r>
              <a:rPr lang="en-US" altLang="zh-TW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string&amp; operator=(const char*);</a:t>
            </a:r>
          </a:p>
          <a:p>
            <a:pPr>
              <a:buNone/>
            </a:pP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Constructors and Assignment</a:t>
            </a:r>
            <a:endParaRPr lang="zh-TW" alt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en-US" altLang="zh-TW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Ctors</a:t>
            </a: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string();			// default, an empty string</a:t>
            </a:r>
          </a:p>
          <a:p>
            <a:pPr lvl="1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string(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string&amp;);	// copy 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endParaRPr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string(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char* s);	// a string initialized by s</a:t>
            </a:r>
          </a:p>
          <a:p>
            <a:pPr lvl="1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 more …</a:t>
            </a:r>
          </a:p>
          <a:p>
            <a:endParaRPr lang="zh-TW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Assignment operators (member functions)</a:t>
            </a:r>
          </a:p>
          <a:p>
            <a:pPr lvl="1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string&amp; operator=(const string&amp;);</a:t>
            </a:r>
          </a:p>
          <a:p>
            <a:pPr lvl="1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string&amp; operator=(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char*);</a:t>
            </a:r>
          </a:p>
          <a:p>
            <a:pPr lvl="1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string&amp; operator+=(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string&amp;);</a:t>
            </a:r>
          </a:p>
          <a:p>
            <a:pPr lvl="1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string&amp; operator+=(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char*);</a:t>
            </a:r>
          </a:p>
          <a:p>
            <a:pPr lvl="1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and more …</a:t>
            </a:r>
          </a:p>
          <a:p>
            <a:pPr lvl="1"/>
            <a:endParaRPr lang="en-US" altLang="zh-TW" sz="2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altLang="zh-TW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altLang="zh-TW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Capacity and Element Access</a:t>
            </a:r>
            <a:endParaRPr lang="zh-TW" alt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Capacity (member functions)</a:t>
            </a:r>
          </a:p>
          <a:p>
            <a:pPr lvl="1"/>
            <a:r>
              <a:rPr lang="en-US" altLang="zh-TW" sz="1800" dirty="0" err="1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size() </a:t>
            </a:r>
            <a:r>
              <a:rPr lang="en-US" altLang="zh-TW" sz="18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;		//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get string length</a:t>
            </a:r>
          </a:p>
          <a:p>
            <a:pPr lvl="1"/>
            <a:r>
              <a:rPr lang="en-US" altLang="zh-TW" sz="1800" dirty="0" err="1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length() </a:t>
            </a:r>
            <a:r>
              <a:rPr lang="en-US" altLang="zh-TW" sz="18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;	//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get string length; same as size()</a:t>
            </a:r>
          </a:p>
          <a:p>
            <a:pPr lvl="1"/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bool empty() </a:t>
            </a:r>
            <a:r>
              <a:rPr lang="en-US" altLang="zh-TW" sz="18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;		//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Is it an empty string?</a:t>
            </a:r>
          </a:p>
          <a:p>
            <a:pPr lvl="1"/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and more …</a:t>
            </a:r>
            <a:endParaRPr lang="zh-TW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 access (member functions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char&amp; operator[](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0080" lvl="2" indent="0">
              <a:buNone/>
            </a:pP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return the reference of 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pth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character in string</a:t>
            </a:r>
            <a:r>
              <a:rPr lang="en-US" altLang="zh-TW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no </a:t>
            </a:r>
            <a:r>
              <a:rPr lang="en-US" altLang="zh-TW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 checking</a:t>
            </a:r>
          </a:p>
          <a:p>
            <a:pPr lvl="1"/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char&amp; 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at(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p);</a:t>
            </a:r>
          </a:p>
          <a:p>
            <a:pPr marL="594360" lvl="2" indent="0">
              <a:buNone/>
            </a:pPr>
            <a:r>
              <a:rPr lang="en-US" altLang="zh-TW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return the reference of 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pth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character in string, </a:t>
            </a:r>
            <a:r>
              <a:rPr lang="en-US" altLang="zh-TW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altLang="zh-TW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 checking</a:t>
            </a:r>
          </a:p>
          <a:p>
            <a:pPr lvl="1"/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and more 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altLang="zh-TW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string 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(“hello”);</a:t>
            </a:r>
          </a:p>
          <a:p>
            <a:pPr>
              <a:buNone/>
            </a:pP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[0] = ‘H’;		// 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contains “Hello” now</a:t>
            </a:r>
          </a:p>
          <a:p>
            <a:pPr>
              <a:buNone/>
            </a:pP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i= 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str.size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();		// i= 5</a:t>
            </a:r>
            <a:endParaRPr lang="zh-TW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TW" altLang="en-US" sz="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C-string</a:t>
            </a:r>
          </a:p>
          <a:p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String class</a:t>
            </a:r>
            <a:endParaRPr lang="zh-TW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146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Uses of string </a:t>
            </a:r>
            <a:endParaRPr lang="zh-TW" alt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567252"/>
            <a:ext cx="7488832" cy="526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string I/O with &gt;&gt; and &lt;&lt;</a:t>
            </a:r>
            <a:endParaRPr lang="zh-TW" alt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Operators &gt;&gt; and &lt;&lt; are overloaded for string type</a:t>
            </a:r>
          </a:p>
          <a:p>
            <a:pPr lvl="1"/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istream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&amp; operator&gt;&gt;(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istream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&amp;, string&amp;);</a:t>
            </a:r>
          </a:p>
          <a:p>
            <a:pPr lvl="1"/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ostream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&amp; operator&lt;&lt;(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ostream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&amp;, const string&amp;);</a:t>
            </a:r>
            <a:endParaRPr lang="en-US" altLang="zh-TW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0040" lvl="1" indent="0">
              <a:buNone/>
            </a:pP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string s1, s2, s3(“Hello world!”);</a:t>
            </a:r>
          </a:p>
          <a:p>
            <a:pPr marL="320040" lvl="1" indent="0">
              <a:buNone/>
            </a:pP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&gt;&gt; s1 &gt;&gt; s2;</a:t>
            </a:r>
          </a:p>
          <a:p>
            <a:pPr marL="320040" lvl="1" indent="0">
              <a:buNone/>
            </a:pP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&lt;&lt; s3;</a:t>
            </a:r>
          </a:p>
          <a:p>
            <a:pPr marL="320040" lvl="1" indent="0">
              <a:buNone/>
            </a:pPr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 </a:t>
            </a:r>
          </a:p>
          <a:p>
            <a:pPr marL="320040" lvl="1" indent="0">
              <a:buNone/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User types in:  </a:t>
            </a:r>
            <a:r>
              <a:rPr lang="en-US" altLang="zh-TW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   Long live the king!</a:t>
            </a:r>
          </a:p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Extraction </a:t>
            </a:r>
            <a:r>
              <a:rPr lang="en-US" altLang="zh-TW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still ignores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whitespaces</a:t>
            </a:r>
          </a:p>
          <a:p>
            <a:pPr lvl="1">
              <a:buNone/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s1 receives value “Long”</a:t>
            </a:r>
          </a:p>
          <a:p>
            <a:pPr lvl="1">
              <a:buNone/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s2 receives value “live”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string I/O with </a:t>
            </a:r>
            <a:r>
              <a:rPr lang="en-US" altLang="zh-TW" sz="3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getline</a:t>
            </a:r>
            <a:r>
              <a:rPr lang="en-US" altLang="zh-TW" sz="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 (1/2)</a:t>
            </a:r>
            <a:endParaRPr lang="zh-TW" alt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 get a complete input line</a:t>
            </a:r>
          </a:p>
          <a:p>
            <a:pPr lvl="1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global function: </a:t>
            </a:r>
            <a:r>
              <a:rPr lang="en-US" altLang="zh-TW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istream</a:t>
            </a:r>
            <a:r>
              <a:rPr lang="en-US" altLang="zh-TW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altLang="zh-TW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getline</a:t>
            </a:r>
            <a:r>
              <a:rPr lang="en-US" altLang="zh-TW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istream</a:t>
            </a:r>
            <a:r>
              <a:rPr lang="en-US" altLang="zh-TW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&amp;, string&amp;);</a:t>
            </a:r>
          </a:p>
          <a:p>
            <a:pPr lvl="2">
              <a:buNone/>
            </a:pP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string line;</a:t>
            </a:r>
          </a:p>
          <a:p>
            <a:pPr lvl="2">
              <a:buNone/>
            </a:pP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&lt;&lt; “Enter a line of input: ”;</a:t>
            </a:r>
          </a:p>
          <a:p>
            <a:pPr lvl="2">
              <a:buNone/>
            </a:pP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getline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line);</a:t>
            </a:r>
          </a:p>
          <a:p>
            <a:pPr lvl="2">
              <a:buNone/>
            </a:pP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&lt;&lt; line &lt;&lt; “END OF OUTPUT”;</a:t>
            </a:r>
          </a:p>
          <a:p>
            <a:pPr lvl="2">
              <a:buNone/>
            </a:pPr>
            <a:endParaRPr lang="zh-TW" alt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Dialogue produced</a:t>
            </a:r>
          </a:p>
          <a:p>
            <a:pPr lvl="1">
              <a:buNone/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Enter a line of input: </a:t>
            </a:r>
            <a:r>
              <a:rPr lang="en-US" altLang="zh-TW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Do be do to you!</a:t>
            </a:r>
          </a:p>
          <a:p>
            <a:pPr lvl="1">
              <a:buNone/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 be do to you !END OF INPUT</a:t>
            </a:r>
          </a:p>
          <a:p>
            <a:pPr lvl="1"/>
            <a:r>
              <a:rPr lang="en-US" altLang="zh-TW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Similar to C-string’s usage of </a:t>
            </a:r>
            <a:r>
              <a:rPr lang="en-US" altLang="zh-TW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getline</a:t>
            </a:r>
            <a:r>
              <a:rPr lang="en-US" altLang="zh-TW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zh-TW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string I/O with </a:t>
            </a:r>
            <a:r>
              <a:rPr lang="en-US" altLang="zh-TW" sz="3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getline</a:t>
            </a:r>
            <a:r>
              <a:rPr lang="en-US" altLang="zh-TW" sz="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 (2/2)</a:t>
            </a:r>
            <a:endParaRPr lang="zh-TW" alt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You can specify your own </a:t>
            </a:r>
            <a:r>
              <a:rPr lang="en-US" altLang="zh-TW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delimiter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character</a:t>
            </a:r>
          </a:p>
          <a:p>
            <a:pPr lvl="1"/>
            <a:r>
              <a:rPr lang="en-US" altLang="zh-TW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istream</a:t>
            </a:r>
            <a:r>
              <a:rPr lang="en-US" altLang="zh-TW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altLang="zh-TW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getline</a:t>
            </a:r>
            <a:r>
              <a:rPr lang="en-US" altLang="zh-TW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istream</a:t>
            </a:r>
            <a:r>
              <a:rPr lang="en-US" altLang="zh-TW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&amp;, string&amp;, char </a:t>
            </a:r>
            <a:r>
              <a:rPr lang="en-US" altLang="zh-TW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delim</a:t>
            </a:r>
            <a:r>
              <a:rPr lang="en-US" altLang="zh-TW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endParaRPr lang="en-US" altLang="zh-TW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None/>
            </a:pP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string line;</a:t>
            </a:r>
          </a:p>
          <a:p>
            <a:pPr lvl="2">
              <a:buNone/>
            </a:pP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&lt;&lt; “Enter input: ”;</a:t>
            </a:r>
          </a:p>
          <a:p>
            <a:pPr lvl="2">
              <a:buNone/>
            </a:pP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cin.clear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None/>
            </a:pP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getline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line, </a:t>
            </a:r>
            <a:r>
              <a:rPr lang="en-US" altLang="zh-TW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‘?’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lvl="1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receives input until </a:t>
            </a:r>
            <a:r>
              <a:rPr lang="en-US" altLang="zh-TW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‘?’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is encountered</a:t>
            </a:r>
          </a:p>
          <a:p>
            <a:pPr lvl="1"/>
            <a:endParaRPr lang="zh-TW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getline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() returns reference</a:t>
            </a:r>
          </a:p>
          <a:p>
            <a:pPr lvl="1">
              <a:buNone/>
            </a:pP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string s1, s2;</a:t>
            </a:r>
          </a:p>
          <a:p>
            <a:pPr lvl="1">
              <a:buNone/>
            </a:pP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getline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s1) &gt;&gt; s2;		// ok to do this</a:t>
            </a:r>
          </a:p>
          <a:p>
            <a:endParaRPr lang="zh-TW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990600"/>
          </a:xfrm>
        </p:spPr>
        <p:txBody>
          <a:bodyPr>
            <a:noAutofit/>
          </a:bodyPr>
          <a:lstStyle/>
          <a:p>
            <a:r>
              <a:rPr lang="en-US" altLang="zh-TW" sz="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Substring and Find Operations (1/2)</a:t>
            </a:r>
            <a:endParaRPr lang="zh-TW" alt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Substring (member functions)</a:t>
            </a:r>
          </a:p>
          <a:p>
            <a:pPr lvl="1"/>
            <a:r>
              <a:rPr lang="en-US" altLang="zh-TW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altLang="zh-TW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substr</a:t>
            </a:r>
            <a:r>
              <a:rPr lang="en-US" altLang="zh-TW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altLang="zh-TW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n-US" altLang="zh-TW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 = 0, </a:t>
            </a:r>
            <a:r>
              <a:rPr lang="en-US" altLang="zh-TW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altLang="zh-TW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 n = </a:t>
            </a:r>
            <a:r>
              <a:rPr lang="en-US" altLang="zh-TW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npos</a:t>
            </a:r>
            <a:r>
              <a:rPr lang="en-US" altLang="zh-TW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TW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TW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endParaRPr lang="en-US" altLang="zh-TW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Find (member functions)</a:t>
            </a:r>
          </a:p>
          <a:p>
            <a:pPr lvl="1"/>
            <a:r>
              <a:rPr lang="en-US" altLang="zh-TW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altLang="zh-TW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 find(</a:t>
            </a:r>
            <a:r>
              <a:rPr lang="en-US" altLang="zh-TW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TW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 string&amp; </a:t>
            </a:r>
            <a:r>
              <a:rPr lang="en-US" altLang="zh-TW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zh-TW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altLang="zh-TW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n-US" altLang="zh-TW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 = 0) </a:t>
            </a:r>
            <a:r>
              <a:rPr lang="en-US" altLang="zh-TW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TW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;	      // first one</a:t>
            </a:r>
          </a:p>
          <a:p>
            <a:pPr lvl="1"/>
            <a:r>
              <a:rPr lang="en-US" altLang="zh-TW" sz="2900" dirty="0" err="1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altLang="zh-TW" sz="2900" dirty="0">
                <a:latin typeface="Arial" panose="020B0604020202020204" pitchFamily="34" charset="0"/>
                <a:cs typeface="Arial" panose="020B0604020202020204" pitchFamily="34" charset="0"/>
              </a:rPr>
              <a:t> find(</a:t>
            </a:r>
            <a:r>
              <a:rPr lang="en-US" altLang="zh-TW" sz="29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TW" sz="2900" dirty="0">
                <a:latin typeface="Arial" panose="020B0604020202020204" pitchFamily="34" charset="0"/>
                <a:cs typeface="Arial" panose="020B0604020202020204" pitchFamily="34" charset="0"/>
              </a:rPr>
              <a:t> char* s, </a:t>
            </a:r>
            <a:r>
              <a:rPr lang="en-US" altLang="zh-TW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altLang="zh-TW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n-US" altLang="zh-TW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900" dirty="0">
                <a:latin typeface="Arial" panose="020B0604020202020204" pitchFamily="34" charset="0"/>
                <a:cs typeface="Arial" panose="020B0604020202020204" pitchFamily="34" charset="0"/>
              </a:rPr>
              <a:t>= 0) </a:t>
            </a:r>
            <a:r>
              <a:rPr lang="en-US" altLang="zh-TW" sz="29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TW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endParaRPr lang="en-US" altLang="zh-TW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TW" sz="2900" dirty="0" err="1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altLang="zh-TW" sz="2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9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TW" sz="2900" dirty="0" err="1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n-US" altLang="zh-TW" sz="29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9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TW" sz="2900" dirty="0">
                <a:latin typeface="Arial" panose="020B0604020202020204" pitchFamily="34" charset="0"/>
                <a:cs typeface="Arial" panose="020B0604020202020204" pitchFamily="34" charset="0"/>
              </a:rPr>
              <a:t> string&amp; </a:t>
            </a:r>
            <a:r>
              <a:rPr lang="en-US" altLang="zh-TW" sz="290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zh-TW" sz="2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altLang="zh-TW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n-US" altLang="zh-TW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9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TW" sz="2900" dirty="0" err="1">
                <a:latin typeface="Arial" panose="020B0604020202020204" pitchFamily="34" charset="0"/>
                <a:cs typeface="Arial" panose="020B0604020202020204" pitchFamily="34" charset="0"/>
              </a:rPr>
              <a:t>npos</a:t>
            </a:r>
            <a:r>
              <a:rPr lang="en-US" altLang="zh-TW" sz="29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TW" sz="29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TW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;  // </a:t>
            </a:r>
            <a:r>
              <a:rPr lang="en-US" altLang="zh-TW" sz="2900" dirty="0">
                <a:latin typeface="Arial" panose="020B0604020202020204" pitchFamily="34" charset="0"/>
                <a:cs typeface="Arial" panose="020B0604020202020204" pitchFamily="34" charset="0"/>
              </a:rPr>
              <a:t>last one</a:t>
            </a:r>
          </a:p>
          <a:p>
            <a:pPr lvl="1"/>
            <a:r>
              <a:rPr lang="en-US" altLang="zh-TW" sz="2900" dirty="0" err="1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altLang="zh-TW" sz="2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9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TW" sz="2900" dirty="0" err="1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n-US" altLang="zh-TW" sz="29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9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TW" sz="2900" dirty="0">
                <a:latin typeface="Arial" panose="020B0604020202020204" pitchFamily="34" charset="0"/>
                <a:cs typeface="Arial" panose="020B0604020202020204" pitchFamily="34" charset="0"/>
              </a:rPr>
              <a:t> char* s, </a:t>
            </a:r>
            <a:r>
              <a:rPr lang="en-US" altLang="zh-TW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altLang="zh-TW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n-US" altLang="zh-TW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9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TW" sz="2900" dirty="0" err="1">
                <a:latin typeface="Arial" panose="020B0604020202020204" pitchFamily="34" charset="0"/>
                <a:cs typeface="Arial" panose="020B0604020202020204" pitchFamily="34" charset="0"/>
              </a:rPr>
              <a:t>npos</a:t>
            </a:r>
            <a:r>
              <a:rPr lang="en-US" altLang="zh-TW" sz="29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TW" sz="29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TW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endParaRPr lang="en-US" altLang="zh-TW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TW" sz="2900" dirty="0" err="1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altLang="zh-TW" sz="2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900" dirty="0" err="1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n-US" altLang="zh-TW" sz="29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_first</a:t>
            </a:r>
            <a:r>
              <a:rPr lang="en-US" altLang="zh-TW" sz="2900" dirty="0" err="1">
                <a:latin typeface="Arial" panose="020B0604020202020204" pitchFamily="34" charset="0"/>
                <a:cs typeface="Arial" panose="020B0604020202020204" pitchFamily="34" charset="0"/>
              </a:rPr>
              <a:t>_of</a:t>
            </a:r>
            <a:r>
              <a:rPr lang="en-US" altLang="zh-TW" sz="29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9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TW" sz="2900" dirty="0">
                <a:latin typeface="Arial" panose="020B0604020202020204" pitchFamily="34" charset="0"/>
                <a:cs typeface="Arial" panose="020B0604020202020204" pitchFamily="34" charset="0"/>
              </a:rPr>
              <a:t> string&amp; </a:t>
            </a:r>
            <a:r>
              <a:rPr lang="en-US" altLang="zh-TW" sz="290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zh-TW" sz="2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altLang="zh-TW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n-US" altLang="zh-TW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900" dirty="0">
                <a:latin typeface="Arial" panose="020B0604020202020204" pitchFamily="34" charset="0"/>
                <a:cs typeface="Arial" panose="020B0604020202020204" pitchFamily="34" charset="0"/>
              </a:rPr>
              <a:t>= 0) </a:t>
            </a:r>
            <a:r>
              <a:rPr lang="en-US" altLang="zh-TW" sz="29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TW" sz="29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r>
              <a:rPr lang="en-US" altLang="zh-TW" sz="2900" dirty="0" err="1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altLang="zh-TW" sz="2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900" dirty="0" err="1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n-US" altLang="zh-TW" sz="29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_last</a:t>
            </a:r>
            <a:r>
              <a:rPr lang="en-US" altLang="zh-TW" sz="2900" dirty="0" err="1">
                <a:latin typeface="Arial" panose="020B0604020202020204" pitchFamily="34" charset="0"/>
                <a:cs typeface="Arial" panose="020B0604020202020204" pitchFamily="34" charset="0"/>
              </a:rPr>
              <a:t>_of</a:t>
            </a:r>
            <a:r>
              <a:rPr lang="en-US" altLang="zh-TW" sz="29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9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TW" sz="2900" dirty="0">
                <a:latin typeface="Arial" panose="020B0604020202020204" pitchFamily="34" charset="0"/>
                <a:cs typeface="Arial" panose="020B0604020202020204" pitchFamily="34" charset="0"/>
              </a:rPr>
              <a:t> string&amp; </a:t>
            </a:r>
            <a:r>
              <a:rPr lang="en-US" altLang="zh-TW" sz="290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zh-TW" sz="2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altLang="zh-TW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n-US" altLang="zh-TW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9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TW" sz="2900" dirty="0" err="1">
                <a:latin typeface="Arial" panose="020B0604020202020204" pitchFamily="34" charset="0"/>
                <a:cs typeface="Arial" panose="020B0604020202020204" pitchFamily="34" charset="0"/>
              </a:rPr>
              <a:t>npos</a:t>
            </a:r>
            <a:r>
              <a:rPr lang="en-US" altLang="zh-TW" sz="29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TW" sz="29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TW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r>
              <a:rPr lang="en-US" altLang="zh-TW" sz="2900" dirty="0" err="1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altLang="zh-TW" sz="2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900" dirty="0" err="1">
                <a:latin typeface="Arial" panose="020B0604020202020204" pitchFamily="34" charset="0"/>
                <a:cs typeface="Arial" panose="020B0604020202020204" pitchFamily="34" charset="0"/>
              </a:rPr>
              <a:t>find_</a:t>
            </a:r>
            <a:r>
              <a:rPr lang="en-US" altLang="zh-TW" sz="29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first_not_</a:t>
            </a:r>
            <a:r>
              <a:rPr lang="en-US" altLang="zh-TW" sz="2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altLang="zh-TW" sz="29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9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TW" sz="2900" dirty="0">
                <a:latin typeface="Arial" panose="020B0604020202020204" pitchFamily="34" charset="0"/>
                <a:cs typeface="Arial" panose="020B0604020202020204" pitchFamily="34" charset="0"/>
              </a:rPr>
              <a:t> string&amp; </a:t>
            </a:r>
            <a:r>
              <a:rPr lang="en-US" altLang="zh-TW" sz="290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zh-TW" sz="2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altLang="zh-TW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n-US" altLang="zh-TW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900" dirty="0">
                <a:latin typeface="Arial" panose="020B0604020202020204" pitchFamily="34" charset="0"/>
                <a:cs typeface="Arial" panose="020B0604020202020204" pitchFamily="34" charset="0"/>
              </a:rPr>
              <a:t>= 0) </a:t>
            </a:r>
            <a:r>
              <a:rPr lang="en-US" altLang="zh-TW" sz="29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TW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r>
              <a:rPr lang="en-US" altLang="zh-TW" sz="2900" dirty="0" err="1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altLang="zh-TW" sz="2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900" dirty="0" err="1">
                <a:latin typeface="Arial" panose="020B0604020202020204" pitchFamily="34" charset="0"/>
                <a:cs typeface="Arial" panose="020B0604020202020204" pitchFamily="34" charset="0"/>
              </a:rPr>
              <a:t>find_</a:t>
            </a:r>
            <a:r>
              <a:rPr lang="en-US" altLang="zh-TW" sz="29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last_not</a:t>
            </a:r>
            <a:r>
              <a:rPr lang="en-US" altLang="zh-TW" sz="2900" dirty="0" err="1">
                <a:latin typeface="Arial" panose="020B0604020202020204" pitchFamily="34" charset="0"/>
                <a:cs typeface="Arial" panose="020B0604020202020204" pitchFamily="34" charset="0"/>
              </a:rPr>
              <a:t>_of</a:t>
            </a:r>
            <a:r>
              <a:rPr lang="en-US" altLang="zh-TW" sz="29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9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TW" sz="2900" dirty="0">
                <a:latin typeface="Arial" panose="020B0604020202020204" pitchFamily="34" charset="0"/>
                <a:cs typeface="Arial" panose="020B0604020202020204" pitchFamily="34" charset="0"/>
              </a:rPr>
              <a:t> string&amp; </a:t>
            </a:r>
            <a:r>
              <a:rPr lang="en-US" altLang="zh-TW" sz="290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zh-TW" sz="2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altLang="zh-TW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n-US" altLang="zh-TW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9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TW" sz="2900" dirty="0" err="1">
                <a:latin typeface="Arial" panose="020B0604020202020204" pitchFamily="34" charset="0"/>
                <a:cs typeface="Arial" panose="020B0604020202020204" pitchFamily="34" charset="0"/>
              </a:rPr>
              <a:t>npos</a:t>
            </a:r>
            <a:r>
              <a:rPr lang="en-US" altLang="zh-TW" sz="29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TW" sz="29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TW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endParaRPr lang="en-US" altLang="zh-TW" sz="2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TW" sz="2900" dirty="0">
                <a:latin typeface="Arial" panose="020B0604020202020204" pitchFamily="34" charset="0"/>
                <a:cs typeface="Arial" panose="020B0604020202020204" pitchFamily="34" charset="0"/>
              </a:rPr>
              <a:t>and more </a:t>
            </a:r>
            <a:r>
              <a:rPr lang="en-US" altLang="zh-TW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TW" alt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990600"/>
          </a:xfrm>
        </p:spPr>
        <p:txBody>
          <a:bodyPr>
            <a:noAutofit/>
          </a:bodyPr>
          <a:lstStyle/>
          <a:p>
            <a:r>
              <a:rPr lang="en-US" altLang="zh-TW" sz="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Substring and Find Operations (2/2)</a:t>
            </a:r>
            <a:endParaRPr lang="zh-TW" alt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395536" y="1844824"/>
            <a:ext cx="8495635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338" y="4725144"/>
            <a:ext cx="758808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Exercise (1/2)</a:t>
            </a:r>
            <a:endParaRPr lang="zh-TW" altLang="en-US" sz="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Input:</a:t>
            </a:r>
          </a:p>
          <a:p>
            <a:pPr lvl="1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 integer to choose mode</a:t>
            </a:r>
          </a:p>
          <a:p>
            <a:pPr lvl="1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string to convert</a:t>
            </a:r>
          </a:p>
          <a:p>
            <a:pPr lvl="1"/>
            <a:endParaRPr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 lvl="2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-1: the program ends</a:t>
            </a:r>
          </a:p>
          <a:p>
            <a:pPr lvl="2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0: replaces substrings in left table with substrings in right table </a:t>
            </a:r>
          </a:p>
          <a:p>
            <a:pPr lvl="2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1: replaces substrings in right table with substrings in left table</a:t>
            </a:r>
          </a:p>
          <a:p>
            <a:pPr lvl="1"/>
            <a:endParaRPr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45781"/>
              </p:ext>
            </p:extLst>
          </p:nvPr>
        </p:nvGraphicFramePr>
        <p:xfrm>
          <a:off x="3181716" y="4725144"/>
          <a:ext cx="278056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20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4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(happy)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^w^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664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(heart)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&lt;3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904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(confused)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?_?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845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(kiss)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-3-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(speechless)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altLang="zh-TW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183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Exercise (2/2)</a:t>
            </a:r>
            <a:endParaRPr lang="zh-TW" alt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8377675" cy="4495800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03" y="2276872"/>
            <a:ext cx="8832994" cy="3457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 err="1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istream</a:t>
            </a:r>
            <a:r>
              <a:rPr lang="en-US" altLang="zh-TW" sz="3800" b="1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*&amp; ignore(</a:t>
            </a:r>
            <a:r>
              <a:rPr lang="en-US" altLang="zh-TW" sz="3800" b="1" dirty="0" err="1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streamsize</a:t>
            </a:r>
            <a:r>
              <a:rPr lang="en-US" altLang="zh-TW" sz="3800" b="1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, </a:t>
            </a:r>
            <a:r>
              <a:rPr lang="en-US" altLang="zh-TW" sz="3800" b="1" dirty="0" err="1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int</a:t>
            </a:r>
            <a:r>
              <a:rPr lang="en-US" altLang="zh-TW" sz="3800" b="1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</a:t>
            </a:r>
            <a:endParaRPr lang="zh-TW" alt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8377675" cy="4997152"/>
          </a:xfrm>
        </p:spPr>
        <p:txBody>
          <a:bodyPr>
            <a:normAutofit/>
          </a:bodyPr>
          <a:lstStyle/>
          <a:p>
            <a:pPr marL="285750" indent="-285750"/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 with using </a:t>
            </a:r>
            <a:r>
              <a:rPr lang="en-US" altLang="zh-TW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&gt;&gt; and </a:t>
            </a:r>
            <a:r>
              <a:rPr lang="en-US" altLang="zh-TW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getline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s) together</a:t>
            </a:r>
          </a:p>
          <a:p>
            <a:pPr marL="605790" lvl="1" indent="-285750"/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&gt;&gt; will left ‘\n’ in the buffer</a:t>
            </a:r>
          </a:p>
          <a:p>
            <a:pPr marL="605790" lvl="1" indent="-285750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If then execute 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getline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(), it will receive ‘\n’ immediately</a:t>
            </a:r>
          </a:p>
          <a:p>
            <a:pPr marL="605790" lvl="1" indent="-285750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cin.ignore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(100, ‘\n’); to extract characters from the input sequence and discard them 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until either 100 characters have been extracted or one compares equal to ‘\n’</a:t>
            </a:r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4360" lvl="2" indent="0">
              <a:buNone/>
            </a:pPr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4360" lvl="2" indent="0">
              <a:buNone/>
            </a:pP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string s0, s1;</a:t>
            </a:r>
          </a:p>
          <a:p>
            <a:pPr marL="594360" lvl="2" indent="0">
              <a:buNone/>
            </a:pP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&gt;&gt; s0;</a:t>
            </a:r>
          </a:p>
          <a:p>
            <a:pPr marL="594360" lvl="2" indent="0">
              <a:buNone/>
            </a:pP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cin.ignore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(100, ‘\n’);	 // If don’t add this, s1 will be an empty string </a:t>
            </a:r>
          </a:p>
          <a:p>
            <a:pPr marL="594360" lvl="2" indent="0">
              <a:buNone/>
            </a:pP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getline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s1);</a:t>
            </a:r>
          </a:p>
          <a:p>
            <a:pPr marL="594360" lvl="2" indent="0">
              <a:buNone/>
            </a:pP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&lt;&lt; “s0 = ” &lt;&lt; s0 &lt;&lt; 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594360" lvl="2" indent="0">
              <a:buNone/>
            </a:pP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&lt;&lt; “s1 = ” &lt;&lt; s1 &lt;&lt; 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221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More Function of Class string</a:t>
            </a:r>
            <a:endParaRPr lang="zh-TW" alt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8377675" cy="4997152"/>
          </a:xfrm>
        </p:spPr>
        <p:txBody>
          <a:bodyPr>
            <a:normAutofit/>
          </a:bodyPr>
          <a:lstStyle/>
          <a:p>
            <a:pPr marL="285750" indent="-285750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string - C++ Reference -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Cplusplus.com</a:t>
            </a:r>
          </a:p>
        </p:txBody>
      </p:sp>
    </p:spTree>
    <p:extLst>
      <p:ext uri="{BB962C8B-B14F-4D97-AF65-F5344CB8AC3E}">
        <p14:creationId xmlns:p14="http://schemas.microsoft.com/office/powerpoint/2010/main" val="200427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zh-TW" alt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1560" y="1556792"/>
            <a:ext cx="8153400" cy="5112568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Two string types:</a:t>
            </a:r>
          </a:p>
          <a:p>
            <a:pPr lvl="1"/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Legacy C-string</a:t>
            </a:r>
          </a:p>
          <a:p>
            <a:pPr lvl="2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represented as an array of characters</a:t>
            </a:r>
          </a:p>
          <a:p>
            <a:pPr lvl="2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end of string marked with a null character, ‘\0’</a:t>
            </a:r>
          </a:p>
          <a:p>
            <a:pPr lvl="2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old string style inherited from C</a:t>
            </a:r>
          </a:p>
          <a:p>
            <a:pPr lvl="2"/>
            <a:endParaRPr lang="zh-TW" altLang="en-US" sz="2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String class</a:t>
            </a:r>
          </a:p>
          <a:p>
            <a:pPr lvl="2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newly provided in C++</a:t>
            </a:r>
          </a:p>
          <a:p>
            <a:pPr lvl="2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part of the C++ standard library</a:t>
            </a:r>
          </a:p>
          <a:p>
            <a:pPr lvl="2"/>
            <a:r>
              <a:rPr lang="fr-FR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uses templates (Chapter 16, 19)</a:t>
            </a:r>
          </a:p>
          <a:p>
            <a:pPr lvl="1"/>
            <a:endParaRPr lang="zh-TW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C-style string:</a:t>
            </a:r>
          </a:p>
          <a:p>
            <a:pPr lvl="1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char s[10];</a:t>
            </a:r>
          </a:p>
          <a:p>
            <a:pPr lvl="1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if s contains a string “Hi Mom!”, it is stored as:</a:t>
            </a:r>
          </a:p>
          <a:p>
            <a:pPr lvl="1"/>
            <a:endParaRPr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None/>
            </a:pPr>
            <a:endParaRPr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‘\0’ is </a:t>
            </a:r>
            <a:r>
              <a:rPr lang="en-US" altLang="zh-TW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implicitly</a:t>
            </a:r>
            <a:r>
              <a:rPr lang="en-US" altLang="zh-TW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appended at the end</a:t>
            </a:r>
          </a:p>
          <a:p>
            <a:pPr lvl="1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value of ‘</a:t>
            </a:r>
            <a:r>
              <a:rPr lang="en-US" altLang="zh-TW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\0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’is actually </a:t>
            </a:r>
            <a:r>
              <a:rPr lang="en-US" altLang="zh-TW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endParaRPr lang="zh-TW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924944"/>
            <a:ext cx="6419850" cy="6286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C-String Storage</a:t>
            </a:r>
            <a:endParaRPr lang="zh-TW" alt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C-String Initialization</a:t>
            </a:r>
            <a:endParaRPr lang="zh-TW" alt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C-string initialization</a:t>
            </a:r>
          </a:p>
          <a:p>
            <a:pPr>
              <a:buNone/>
            </a:pP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char 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[20] = “Hi there.”;	// needn’t fill up the entire array</a:t>
            </a:r>
          </a:p>
          <a:p>
            <a:pPr>
              <a:buNone/>
            </a:pP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char 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[10] = “Hello world!”;	// </a:t>
            </a:r>
            <a:r>
              <a:rPr lang="en-US" altLang="zh-TW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error!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string literal is too long</a:t>
            </a:r>
          </a:p>
          <a:p>
            <a:pPr>
              <a:buNone/>
            </a:pPr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Array size can be omitted</a:t>
            </a:r>
          </a:p>
          <a:p>
            <a:pPr>
              <a:buNone/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char 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short_String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[] = </a:t>
            </a:r>
            <a:r>
              <a:rPr lang="en-US" altLang="zh-TW" sz="1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zh-TW" sz="1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r>
              <a:rPr lang="en-US" altLang="zh-TW" sz="1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;	// initialized by a </a:t>
            </a:r>
            <a:r>
              <a:rPr lang="en-US" altLang="zh-TW" sz="1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literal</a:t>
            </a:r>
          </a:p>
          <a:p>
            <a:pPr lvl="1"/>
            <a:r>
              <a:rPr lang="en-US" altLang="zh-TW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automatically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makes size </a:t>
            </a:r>
            <a:r>
              <a:rPr lang="en-US" altLang="zh-TW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more than length 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altLang="zh-TW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literal</a:t>
            </a:r>
          </a:p>
          <a:p>
            <a:pPr lvl="1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this case, equivalent to 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short_String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TW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lvl="1"/>
            <a:endParaRPr lang="en-US" altLang="zh-TW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TW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same as: char 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short_String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[] = {‘a’, ‘b’, ‘c’};</a:t>
            </a:r>
          </a:p>
          <a:p>
            <a:pPr lvl="1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this case, equivalent to 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short_String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TW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>
              <a:buNone/>
            </a:pP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Header File and Library</a:t>
            </a:r>
            <a:endParaRPr lang="zh-TW" alt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Declaring C-strings</a:t>
            </a:r>
          </a:p>
          <a:p>
            <a:pPr lvl="1">
              <a:buFont typeface="Wingdings" pitchFamily="2" charset="2"/>
              <a:buChar char="p"/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require no C++ library</a:t>
            </a:r>
          </a:p>
          <a:p>
            <a:pPr lvl="1">
              <a:buFont typeface="Wingdings" pitchFamily="2" charset="2"/>
              <a:buChar char="p"/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 need to include any header files</a:t>
            </a:r>
          </a:p>
          <a:p>
            <a:pPr lvl="1">
              <a:buFont typeface="Wingdings" pitchFamily="2" charset="2"/>
              <a:buChar char="p"/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built into standard C++ (just like 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double, …)</a:t>
            </a:r>
          </a:p>
          <a:p>
            <a:endParaRPr lang="zh-TW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Extra manipulation functions</a:t>
            </a:r>
          </a:p>
          <a:p>
            <a:pPr lvl="1">
              <a:buFont typeface="Wingdings" pitchFamily="2" charset="2"/>
              <a:buChar char="p"/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need to include the header file </a:t>
            </a:r>
            <a:r>
              <a:rPr lang="en-US" altLang="zh-TW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TW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cstring</a:t>
            </a:r>
            <a:r>
              <a:rPr lang="en-US" altLang="zh-TW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1">
              <a:buFont typeface="Wingdings" pitchFamily="2" charset="2"/>
              <a:buChar char="p"/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typically included when using C-strings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C-String Assignment (1/2)</a:t>
            </a:r>
            <a:endParaRPr lang="zh-TW" alt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C-strings are not like other built-in types</a:t>
            </a:r>
          </a:p>
          <a:p>
            <a:r>
              <a:rPr lang="en-US" altLang="zh-TW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Assignment</a:t>
            </a:r>
          </a:p>
          <a:p>
            <a:pPr>
              <a:buNone/>
            </a:pP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TW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;			// ok, </a:t>
            </a:r>
            <a:r>
              <a:rPr lang="en-US" altLang="zh-TW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altLang="zh-TW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initialized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altLang="zh-TW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pPr>
              <a:buNone/>
            </a:pP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;			// ok, </a:t>
            </a:r>
            <a:r>
              <a:rPr lang="en-US" altLang="zh-TW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altLang="zh-TW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assigned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altLang="zh-TW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  <a:p>
            <a:pPr>
              <a:buNone/>
            </a:pP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	char </a:t>
            </a:r>
            <a:r>
              <a:rPr lang="en-US" altLang="zh-TW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[10] </a:t>
            </a:r>
            <a:r>
              <a:rPr lang="en-US" altLang="zh-TW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“Hello”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;		// </a:t>
            </a:r>
            <a:r>
              <a:rPr lang="en-US" altLang="zh-TW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altLang="zh-TW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initialized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with a </a:t>
            </a:r>
            <a:r>
              <a:rPr lang="en-US" altLang="zh-TW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literal</a:t>
            </a:r>
          </a:p>
          <a:p>
            <a:pPr>
              <a:buNone/>
            </a:pP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	char str2[10] = “world!”</a:t>
            </a:r>
          </a:p>
          <a:p>
            <a:pPr>
              <a:buNone/>
            </a:pP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“world!”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;			// </a:t>
            </a:r>
            <a:r>
              <a:rPr lang="en-US" altLang="zh-TW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!! </a:t>
            </a:r>
            <a:r>
              <a:rPr lang="en-US" altLang="zh-TW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altLang="zh-TW" sz="32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pointer</a:t>
            </a:r>
          </a:p>
          <a:p>
            <a:pPr>
              <a:buNone/>
            </a:pP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= str2;			// </a:t>
            </a:r>
            <a:r>
              <a:rPr lang="en-US" altLang="zh-TW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!! </a:t>
            </a:r>
            <a:r>
              <a:rPr lang="en-US" altLang="zh-TW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altLang="zh-TW" sz="32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pointer</a:t>
            </a:r>
          </a:p>
          <a:p>
            <a:pPr>
              <a:buNone/>
            </a:pP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ia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[10], </a:t>
            </a:r>
            <a:r>
              <a:rPr lang="en-US" altLang="zh-TW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ib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[10];</a:t>
            </a:r>
          </a:p>
          <a:p>
            <a:pPr>
              <a:buNone/>
            </a:pPr>
            <a:r>
              <a:rPr lang="pt-BR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	ia = 100;			// </a:t>
            </a:r>
            <a:r>
              <a:rPr lang="pt-BR" altLang="zh-TW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pt-BR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!! ia</a:t>
            </a:r>
            <a:r>
              <a:rPr lang="zh-TW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pt-BR" altLang="zh-TW" sz="32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</a:t>
            </a:r>
            <a:r>
              <a:rPr lang="pt-BR" altLang="zh-TW" sz="3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pointer</a:t>
            </a:r>
          </a:p>
          <a:p>
            <a:pPr>
              <a:buNone/>
            </a:pPr>
            <a:r>
              <a:rPr lang="pt-BR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	ia = ib;			// </a:t>
            </a:r>
            <a:r>
              <a:rPr lang="pt-BR" altLang="zh-TW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pt-BR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!! ia</a:t>
            </a:r>
            <a:r>
              <a:rPr lang="zh-TW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pt-BR" altLang="zh-TW" sz="32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</a:t>
            </a:r>
            <a:r>
              <a:rPr lang="pt-BR" altLang="zh-TW" sz="3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pointer</a:t>
            </a:r>
          </a:p>
          <a:p>
            <a:r>
              <a:rPr lang="en-US" altLang="zh-TW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The reason is → the type of </a:t>
            </a:r>
            <a:r>
              <a:rPr lang="en-US" altLang="zh-TW" sz="440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zh-TW" sz="4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altLang="zh-TW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array of characters, or</a:t>
            </a:r>
          </a:p>
          <a:p>
            <a:pPr lvl="1"/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TW" sz="36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 pointer</a:t>
            </a:r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pointing to character</a:t>
            </a:r>
          </a:p>
          <a:p>
            <a:pPr lvl="1"/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that is, </a:t>
            </a:r>
            <a:r>
              <a:rPr lang="en-US" altLang="zh-TW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cannot be on the left side of assignment operator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C-String Assignment (2/2)</a:t>
            </a:r>
            <a:endParaRPr lang="zh-TW" alt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Q: How to do C-string assignment?</a:t>
            </a:r>
          </a:p>
          <a:p>
            <a:pPr marL="0" indent="0">
              <a:buNone/>
            </a:pPr>
            <a:r>
              <a:rPr lang="en-US" altLang="zh-TW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A: Use a library function: </a:t>
            </a:r>
            <a:r>
              <a:rPr lang="en-US" altLang="zh-TW" sz="23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char* </a:t>
            </a:r>
            <a:r>
              <a:rPr lang="en-US" altLang="zh-TW" sz="23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zh-TW" sz="23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cpy</a:t>
            </a:r>
            <a:r>
              <a:rPr lang="en-US" altLang="zh-TW" sz="23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(char* </a:t>
            </a:r>
            <a:r>
              <a:rPr lang="en-US" altLang="zh-TW" sz="23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altLang="zh-TW" sz="23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sz="23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TW" sz="23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char* </a:t>
            </a:r>
            <a:r>
              <a:rPr lang="en-US" altLang="zh-TW" sz="23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zh-TW" sz="23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lvl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a built-in library function declared in &lt;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cstring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1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string copy from 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char-by-char until ‘\0’ is reached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checks for string size! programmer’s responsibility!</a:t>
            </a:r>
          </a:p>
          <a:p>
            <a:pPr marL="0" indent="0">
              <a:buNone/>
            </a:pPr>
            <a:endParaRPr lang="zh-TW" alt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>
              <a:buNone/>
            </a:pPr>
            <a:r>
              <a:rPr lang="en-US" altLang="zh-TW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	char str1[10] = “Hello”;</a:t>
            </a:r>
          </a:p>
          <a:p>
            <a:pPr>
              <a:buNone/>
            </a:pPr>
            <a:r>
              <a:rPr lang="en-US" altLang="zh-TW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	char str2[20] = “world!”;</a:t>
            </a:r>
          </a:p>
          <a:p>
            <a:pPr>
              <a:buNone/>
            </a:pPr>
            <a:r>
              <a:rPr lang="en-US" altLang="zh-TW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strcpy</a:t>
            </a:r>
            <a:r>
              <a:rPr lang="en-US" altLang="zh-TW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(str1, “C++”); 			// ok now!</a:t>
            </a:r>
          </a:p>
          <a:p>
            <a:pPr>
              <a:buNone/>
            </a:pPr>
            <a:r>
              <a:rPr lang="en-US" altLang="zh-TW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strcpy</a:t>
            </a:r>
            <a:r>
              <a:rPr lang="en-US" altLang="zh-TW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(str1, “Adar’s handsome”);		// </a:t>
            </a:r>
            <a:r>
              <a:rPr lang="en-US" altLang="zh-TW" sz="23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compilation error,</a:t>
            </a:r>
          </a:p>
          <a:p>
            <a:pPr>
              <a:buNone/>
            </a:pPr>
            <a:r>
              <a:rPr lang="en-US" altLang="zh-TW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						// </a:t>
            </a:r>
            <a:r>
              <a:rPr lang="en-US" altLang="zh-TW" sz="23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big runtime problem!</a:t>
            </a:r>
          </a:p>
          <a:p>
            <a:pPr>
              <a:buNone/>
            </a:pPr>
            <a:r>
              <a:rPr lang="en-US" altLang="zh-TW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strcpy</a:t>
            </a:r>
            <a:r>
              <a:rPr lang="en-US" altLang="zh-TW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(str1, str2);			// ok!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C-String Comparison (1/2)</a:t>
            </a:r>
            <a:endParaRPr lang="zh-TW" alt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C-strings are not like other built-in types</a:t>
            </a:r>
          </a:p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endParaRPr lang="zh-TW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sv-SE" altLang="zh-TW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sv-SE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char str1[10] = “Hello”; char str2[10] = “Hello”;</a:t>
            </a:r>
          </a:p>
          <a:p>
            <a:pPr>
              <a:buNone/>
            </a:pP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bool eq1 = (str1 == str2);	// eq1 ← </a:t>
            </a:r>
            <a:r>
              <a:rPr lang="en-US" altLang="zh-TW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false!!!</a:t>
            </a:r>
          </a:p>
          <a:p>
            <a:pPr>
              <a:buNone/>
            </a:pP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a1[2] = {1, 2}; 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a2[2] = {1, 2};</a:t>
            </a:r>
          </a:p>
          <a:p>
            <a:pPr>
              <a:buNone/>
            </a:pPr>
            <a:r>
              <a:rPr lang="pt-BR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Bool eq2 = (a1 == a2);		// eq2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← </a:t>
            </a:r>
            <a:r>
              <a:rPr lang="pt-BR" altLang="zh-TW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pPr marL="365760" lvl="1" indent="0">
              <a:buNone/>
            </a:pPr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reason is → the type of </a:t>
            </a:r>
            <a:r>
              <a:rPr lang="en-US" altLang="zh-TW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array of characters, or</a:t>
            </a:r>
          </a:p>
          <a:p>
            <a:pPr lvl="1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TW" sz="2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 pointer 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pointing to character</a:t>
            </a:r>
          </a:p>
          <a:p>
            <a:pPr lvl="1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that is, the value of 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represents a specific address</a:t>
            </a:r>
          </a:p>
          <a:p>
            <a:pPr lvl="1"/>
            <a:endParaRPr lang="zh-TW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2938</TotalTime>
  <Words>2215</Words>
  <Application>Microsoft Office PowerPoint</Application>
  <PresentationFormat>如螢幕大小 (4:3)</PresentationFormat>
  <Paragraphs>334</Paragraphs>
  <Slides>29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8" baseType="lpstr">
      <vt:lpstr>Arial Unicode MS</vt:lpstr>
      <vt:lpstr>微軟正黑體</vt:lpstr>
      <vt:lpstr>新細明體</vt:lpstr>
      <vt:lpstr>Arial</vt:lpstr>
      <vt:lpstr>Calibri</vt:lpstr>
      <vt:lpstr>Tw Cen MT</vt:lpstr>
      <vt:lpstr>Wingdings</vt:lpstr>
      <vt:lpstr>Wingdings 2</vt:lpstr>
      <vt:lpstr>中庸</vt:lpstr>
      <vt:lpstr>    Lab 7  STRINGS </vt:lpstr>
      <vt:lpstr>Outline</vt:lpstr>
      <vt:lpstr>Strings</vt:lpstr>
      <vt:lpstr>C-String Storage</vt:lpstr>
      <vt:lpstr>C-String Initialization</vt:lpstr>
      <vt:lpstr>Header File and Library</vt:lpstr>
      <vt:lpstr>C-String Assignment (1/2)</vt:lpstr>
      <vt:lpstr>C-String Assignment (2/2)</vt:lpstr>
      <vt:lpstr>C-String Comparison (1/2)</vt:lpstr>
      <vt:lpstr>C-String Comparison (2/2)</vt:lpstr>
      <vt:lpstr>Other Functions</vt:lpstr>
      <vt:lpstr>C-String Input with Operator &gt;&gt;</vt:lpstr>
      <vt:lpstr>C-String Line Input (1/2)</vt:lpstr>
      <vt:lpstr>C-String Line Input (2/2)</vt:lpstr>
      <vt:lpstr>Functions in &lt;cctype&gt; (1/2)</vt:lpstr>
      <vt:lpstr>Functions in &lt;cctype&gt; (2/2)</vt:lpstr>
      <vt:lpstr>Class string</vt:lpstr>
      <vt:lpstr>Constructors and Assignment</vt:lpstr>
      <vt:lpstr>Capacity and Element Access</vt:lpstr>
      <vt:lpstr>Uses of string </vt:lpstr>
      <vt:lpstr>string I/O with &gt;&gt; and &lt;&lt;</vt:lpstr>
      <vt:lpstr>string I/O with getline() (1/2)</vt:lpstr>
      <vt:lpstr>string I/O with getline() (2/2)</vt:lpstr>
      <vt:lpstr>Substring and Find Operations (1/2)</vt:lpstr>
      <vt:lpstr>Substring and Find Operations (2/2)</vt:lpstr>
      <vt:lpstr>Exercise (1/2)</vt:lpstr>
      <vt:lpstr>Exercise (2/2)</vt:lpstr>
      <vt:lpstr>istream*&amp; ignore(streamsize, int)</vt:lpstr>
      <vt:lpstr>More Function of Class 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VDA</dc:creator>
  <cp:lastModifiedBy>Chou</cp:lastModifiedBy>
  <cp:revision>895</cp:revision>
  <dcterms:created xsi:type="dcterms:W3CDTF">2011-03-17T06:50:40Z</dcterms:created>
  <dcterms:modified xsi:type="dcterms:W3CDTF">2020-05-14T09:41:55Z</dcterms:modified>
</cp:coreProperties>
</file>