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1" r:id="rId2"/>
  </p:sldMasterIdLst>
  <p:sldIdLst>
    <p:sldId id="256" r:id="rId3"/>
    <p:sldId id="257" r:id="rId4"/>
    <p:sldId id="258" r:id="rId5"/>
    <p:sldId id="259" r:id="rId6"/>
    <p:sldId id="261" r:id="rId7"/>
    <p:sldId id="279" r:id="rId8"/>
    <p:sldId id="320" r:id="rId9"/>
    <p:sldId id="322" r:id="rId10"/>
    <p:sldId id="268" r:id="rId11"/>
    <p:sldId id="265" r:id="rId12"/>
    <p:sldId id="324" r:id="rId13"/>
    <p:sldId id="323" r:id="rId14"/>
    <p:sldId id="288" r:id="rId15"/>
    <p:sldId id="289" r:id="rId16"/>
    <p:sldId id="291" r:id="rId17"/>
    <p:sldId id="282" r:id="rId18"/>
    <p:sldId id="283" r:id="rId19"/>
    <p:sldId id="284" r:id="rId20"/>
    <p:sldId id="292" r:id="rId21"/>
    <p:sldId id="293" r:id="rId22"/>
    <p:sldId id="297" r:id="rId23"/>
    <p:sldId id="299" r:id="rId24"/>
    <p:sldId id="300" r:id="rId25"/>
    <p:sldId id="301" r:id="rId26"/>
    <p:sldId id="304" r:id="rId27"/>
    <p:sldId id="305" r:id="rId28"/>
    <p:sldId id="325" r:id="rId29"/>
    <p:sldId id="314" r:id="rId30"/>
    <p:sldId id="316" r:id="rId31"/>
    <p:sldId id="326" r:id="rId32"/>
    <p:sldId id="328" r:id="rId3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FFFF"/>
    <a:srgbClr val="6600FF"/>
    <a:srgbClr val="00FF00"/>
    <a:srgbClr val="FA1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0" autoAdjust="0"/>
    <p:restoredTop sz="98410" autoAdjust="0"/>
  </p:normalViewPr>
  <p:slideViewPr>
    <p:cSldViewPr snapToGrid="0">
      <p:cViewPr>
        <p:scale>
          <a:sx n="100" d="100"/>
          <a:sy n="100" d="100"/>
        </p:scale>
        <p:origin x="2082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B205B-2B78-4BAF-8CDA-D35B77E0AC5A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DBF90-0497-4EAD-951C-7796A1B1B5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03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5EE6D-91D8-479C-873E-910F0177E8DC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D5C0A-0FE3-4013-A1E5-5AA2DF53CB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84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A886C-CBA2-433C-937F-1C4563D09796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94BD4-68D1-403A-B127-BBD42AD007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442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CB5B53-7CFB-46DE-993E-6F982B43726C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63F1B-FA5C-4331-AE29-4F56642B60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88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57E5-F707-461F-B955-214D199F5EDA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57540-02D7-4456-904B-03D54BA6EA2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5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FBD0A-4A8D-4A57-8F7A-E0EB921D74C8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9040A-FEE8-40A7-B8D9-BF925458B6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4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6243-D046-45F4-816E-C8092E20F2DF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A96A8-AA37-4D2D-B482-326BCE029D3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1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30A2E-440A-448C-8F1F-96BBF3013922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848D4-4F35-4010-8B44-FD42A9F15F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A9864-9C21-4C05-972F-B56967EC1FFD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6FEBC-DD0D-49B0-B155-5D6FE1EE31A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33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86426-82D3-433D-84D0-8240BA505291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D1E40-EED7-450F-A339-402567B9DED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3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DAB24-D9B2-403F-910A-96DA1E0339F4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95F8E-275D-456A-B786-5708CD25F7B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17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54714-47C5-4B77-937A-78CAAF4CB993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7EC80-DD1F-4423-A6A7-FA203C0E91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20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70DE0B-754E-40E4-BD6D-ADAC978051F9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E2D513BB-719D-4626-A4D1-7C33ED9EA32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2051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3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20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5C89A23-1DBB-4C04-9672-C66F62388A03}" type="datetimeFigureOut">
              <a:rPr lang="zh-TW" altLang="en-US"/>
              <a:pPr>
                <a:defRPr/>
              </a:pPr>
              <a:t>2020/5/21</a:t>
            </a:fld>
            <a:endParaRPr lang="zh-TW" altLang="en-US"/>
          </a:p>
        </p:txBody>
      </p:sp>
      <p:sp>
        <p:nvSpPr>
          <p:cNvPr id="15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7DC3274-A499-42A4-ABCF-149A9BB076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188" y="2852738"/>
            <a:ext cx="7921625" cy="23749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Lab8</a:t>
            </a:r>
            <a:b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Pointers and Dynamic Arrays &amp; </a:t>
            </a:r>
            <a:b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4800" b="1" cap="none" dirty="0" smtClean="0">
                <a:solidFill>
                  <a:srgbClr val="D8B25C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Streams and File I/O</a:t>
            </a:r>
            <a:r>
              <a:rPr lang="en-US" altLang="zh-TW" sz="4000" cap="none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4000" cap="none" dirty="0" smtClean="0">
                <a:latin typeface="+mj-lt"/>
                <a:ea typeface="Arial Unicode MS" pitchFamily="34" charset="-120"/>
                <a:cs typeface="Arial Unicode MS" pitchFamily="34" charset="-120"/>
              </a:rPr>
            </a:br>
            <a:endParaRPr lang="zh-TW" altLang="en-US" sz="4000" cap="none" dirty="0" smtClean="0"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DEE 1319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Department of Electronics Engineering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>
                <a:latin typeface="+mn-lt"/>
              </a:rPr>
              <a:t>National </a:t>
            </a:r>
            <a:r>
              <a:rPr lang="en-US" altLang="zh-TW" sz="2400" dirty="0" err="1">
                <a:latin typeface="+mn-lt"/>
              </a:rPr>
              <a:t>Chiao</a:t>
            </a:r>
            <a:r>
              <a:rPr lang="en-US" altLang="zh-TW" sz="2400" dirty="0">
                <a:latin typeface="+mn-lt"/>
              </a:rPr>
              <a:t> Tung </a:t>
            </a:r>
            <a:r>
              <a:rPr lang="en-US" altLang="zh-TW" sz="2400" dirty="0" smtClean="0">
                <a:latin typeface="+mn-lt"/>
              </a:rPr>
              <a:t>University</a:t>
            </a:r>
            <a:endParaRPr lang="en-US" altLang="zh-TW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delete Operators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3315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738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Deallocate dynamic memory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When allocated memory is no longer needed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Return previously allocate memory to heap</a:t>
            </a:r>
            <a:endParaRPr lang="en-US" altLang="zh-TW" sz="28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Example: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	int *p = new int(5);   //</a:t>
            </a:r>
            <a:r>
              <a:rPr lang="en-US" altLang="zh-TW" sz="2000" smtClean="0">
                <a:solidFill>
                  <a:srgbClr val="FA1706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*p = 5 initially</a:t>
            </a:r>
            <a:br>
              <a:rPr lang="en-US" altLang="zh-TW" sz="2000" smtClean="0">
                <a:solidFill>
                  <a:srgbClr val="FA1706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…//do something …</a:t>
            </a:r>
            <a:b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delete p;                   // </a:t>
            </a:r>
            <a:r>
              <a:rPr lang="en-US" altLang="zh-TW" sz="2000" b="1" smtClean="0">
                <a:solidFill>
                  <a:srgbClr val="FA1706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NO</a:t>
            </a:r>
            <a:r>
              <a:rPr lang="en-US" altLang="zh-TW" sz="2000" smtClean="0">
                <a:solidFill>
                  <a:srgbClr val="FA1706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return value for delete operator 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solidFill>
                  <a:srgbClr val="66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deallocate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allocated memory pointed by p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endParaRPr lang="en-US" altLang="zh-TW" sz="28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Coding Practices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4339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48250"/>
          </a:xfrm>
        </p:spPr>
        <p:txBody>
          <a:bodyPr/>
          <a:lstStyle/>
          <a:p>
            <a:pPr marL="0" indent="0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void f(){</a:t>
            </a:r>
            <a:b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*p1, *p2, *p3;</a:t>
            </a:r>
          </a:p>
          <a:p>
            <a:pPr marL="0" indent="0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p1 = </a:t>
            </a:r>
            <a:r>
              <a:rPr lang="en-US" altLang="zh-TW" sz="200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new </a:t>
            </a:r>
            <a:r>
              <a:rPr lang="en-US" altLang="zh-TW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;              //allocate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ine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from heap</a:t>
            </a:r>
          </a:p>
          <a:p>
            <a:pPr marL="0" indent="0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p2 = p3 = </a:t>
            </a:r>
            <a:r>
              <a:rPr lang="en-US" altLang="zh-TW" sz="2000" dirty="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new </a:t>
            </a:r>
            <a:r>
              <a:rPr lang="en-US" altLang="zh-TW" sz="2000" dirty="0" err="1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;      //allocate one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from heap</a:t>
            </a:r>
          </a:p>
          <a:p>
            <a:pPr marL="0" indent="0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*p2 = 100;</a:t>
            </a:r>
            <a:b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cout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&lt;&lt; *p3 &lt;&lt;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endl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;  //100</a:t>
            </a:r>
          </a:p>
          <a:p>
            <a:pPr marL="0" indent="0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p2 = p1;</a:t>
            </a:r>
          </a:p>
          <a:p>
            <a:pPr marL="0" indent="0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*p2 = 200;</a:t>
            </a:r>
          </a:p>
          <a:p>
            <a:pPr marL="0" indent="0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cout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&lt;&lt; *p1 &lt;&lt;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endl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;  //200</a:t>
            </a:r>
          </a:p>
          <a:p>
            <a:pPr marL="0" lvl="2" indent="0">
              <a:lnSpc>
                <a:spcPts val="2000"/>
              </a:lnSpc>
              <a:spcBef>
                <a:spcPts val="700"/>
              </a:spcBef>
              <a:buSzPct val="60000"/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delete p1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;  //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dealloate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blue </a:t>
            </a:r>
            <a:r>
              <a:rPr lang="en-US" altLang="zh-TW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p1 now is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dangling pointer</a:t>
            </a:r>
          </a:p>
          <a:p>
            <a:pPr marL="0" indent="0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*p1 = 300; //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disaster!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Do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use </a:t>
            </a:r>
            <a:r>
              <a:rPr lang="en-US" altLang="zh-TW" sz="200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blue </a:t>
            </a:r>
            <a:r>
              <a:rPr lang="en-US" altLang="zh-TW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it has been deallocated</a:t>
            </a:r>
          </a:p>
          <a:p>
            <a:pPr marL="0" indent="0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p3 = p2;    //there is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 WAY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to deallocate </a:t>
            </a:r>
            <a:r>
              <a:rPr lang="en-US" altLang="zh-TW" sz="2000" dirty="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green </a:t>
            </a:r>
            <a:r>
              <a:rPr lang="en-US" altLang="zh-TW" sz="2000" dirty="0" err="1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!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BAD!</a:t>
            </a:r>
          </a:p>
          <a:p>
            <a:pPr marL="0" indent="0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        //so called 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memory leak (</a:t>
            </a:r>
            <a:r>
              <a:rPr lang="zh-TW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有借要有還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TW" altLang="en-US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delete p3; //</a:t>
            </a:r>
            <a:r>
              <a:rPr lang="en-US" altLang="zh-TW" sz="2000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disaster!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Blue </a:t>
            </a:r>
            <a:r>
              <a:rPr lang="en-US" altLang="zh-TW" sz="2000" dirty="0" err="1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has been deallocated already</a:t>
            </a:r>
            <a:b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}	        // </a:t>
            </a:r>
            <a:r>
              <a:rPr lang="zh-TW" alt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不要借五毛，卻還一塊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Memory Layout</a:t>
            </a:r>
            <a:endParaRPr lang="zh-TW" altLang="en-US" sz="3600" b="1" dirty="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>
          <a:xfrm>
            <a:off x="398462" y="1600200"/>
            <a:ext cx="8745538" cy="5257800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Code segment</a:t>
            </a:r>
          </a:p>
          <a:p>
            <a:pPr lvl="1">
              <a:lnSpc>
                <a:spcPts val="2500"/>
              </a:lnSpc>
            </a:pP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Program execution code</a:t>
            </a:r>
          </a:p>
          <a:p>
            <a:pPr>
              <a:lnSpc>
                <a:spcPts val="2500"/>
              </a:lnSpc>
            </a:pP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Static date segment</a:t>
            </a:r>
          </a:p>
          <a:p>
            <a:pPr lvl="1">
              <a:lnSpc>
                <a:spcPts val="2500"/>
              </a:lnSpc>
            </a:pP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Global objects and static local objects</a:t>
            </a:r>
          </a:p>
          <a:p>
            <a:pPr>
              <a:lnSpc>
                <a:spcPts val="2500"/>
              </a:lnSpc>
            </a:pPr>
            <a:r>
              <a:rPr lang="en-US" altLang="zh-TW" sz="2400" dirty="0" smtClean="0">
                <a:solidFill>
                  <a:srgbClr val="7030A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Stack</a:t>
            </a: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  <a:p>
            <a:pPr lvl="1">
              <a:lnSpc>
                <a:spcPts val="2500"/>
              </a:lnSpc>
            </a:pP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Non-static local objects (i.e., automatic objects)</a:t>
            </a:r>
          </a:p>
          <a:p>
            <a:pPr>
              <a:lnSpc>
                <a:spcPts val="25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Heap or free store</a:t>
            </a:r>
          </a:p>
          <a:p>
            <a:pPr lvl="1">
              <a:lnSpc>
                <a:spcPts val="2500"/>
              </a:lnSpc>
            </a:pP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Free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memory, not used by program at the beginning</a:t>
            </a:r>
          </a:p>
          <a:p>
            <a:pPr lvl="1">
              <a:lnSpc>
                <a:spcPts val="2500"/>
              </a:lnSpc>
            </a:pP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Its size is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finite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and managed by operating system</a:t>
            </a:r>
          </a:p>
          <a:p>
            <a:pPr>
              <a:lnSpc>
                <a:spcPts val="2500"/>
              </a:lnSpc>
            </a:pPr>
            <a:r>
              <a:rPr lang="en-US" altLang="zh-TW" sz="24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Dynamic memory management</a:t>
            </a:r>
          </a:p>
          <a:p>
            <a:pPr lvl="1">
              <a:lnSpc>
                <a:spcPts val="2500"/>
              </a:lnSpc>
            </a:pP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Ask for extra memory blocks from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heap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by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operators </a:t>
            </a:r>
            <a:b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20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dynamically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(i.e., at runtime) </a:t>
            </a:r>
          </a:p>
          <a:p>
            <a:pPr lvl="1">
              <a:lnSpc>
                <a:spcPts val="2500"/>
              </a:lnSpc>
            </a:pP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Return them back to heap by </a:t>
            </a:r>
            <a:r>
              <a:rPr lang="en-US" altLang="zh-TW" sz="2000" b="1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delete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operators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dynamiclly</a:t>
            </a:r>
            <a:endParaRPr lang="zh-TW" altLang="en-US" sz="2000" b="1" dirty="0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563" y="1990725"/>
            <a:ext cx="1412875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Dynamic Arrays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Dynamic 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array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e.g.,</a:t>
            </a:r>
          </a:p>
          <a:p>
            <a:pPr lvl="1"/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size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can be determined at runtime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flexible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However , dynamic memory allocation is relatively </a:t>
            </a: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time-consuming</a:t>
            </a:r>
          </a:p>
          <a:p>
            <a:endParaRPr lang="en-US" altLang="zh-TW" sz="2000" smtClean="0">
              <a:solidFill>
                <a:srgbClr val="0000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Avoid using dynamic array if size is known at compile time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1933575" y="1993900"/>
            <a:ext cx="2428875" cy="384175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*pi=new int[</a:t>
            </a:r>
            <a:r>
              <a:rPr lang="en-US" altLang="zh-TW" sz="2000">
                <a:solidFill>
                  <a:srgbClr val="008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size</a:t>
            </a:r>
            <a:r>
              <a:rPr lang="en-US" altLang="zh-TW" sz="20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];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Creating Dynamic Arrays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767763" cy="5076825"/>
          </a:xfrm>
        </p:spPr>
        <p:txBody>
          <a:bodyPr/>
          <a:lstStyle/>
          <a:p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Use </a:t>
            </a:r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new[]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operator 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X *pX = new X[</a:t>
            </a:r>
            <a:r>
              <a:rPr lang="en-US" altLang="zh-TW" sz="24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sz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];</a:t>
            </a:r>
          </a:p>
          <a:p>
            <a:pPr lvl="1"/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sz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can be a variable, determined at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runtime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Dynamically allocate enough memory for </a:t>
            </a:r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sz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elements of X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Return the start address with type X*</a:t>
            </a:r>
          </a:p>
          <a:p>
            <a:pPr lvl="1"/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 X is a user-defined type, </a:t>
            </a:r>
            <a:r>
              <a:rPr lang="en-US" altLang="zh-TW" sz="2000" b="1" smtClean="0">
                <a:solidFill>
                  <a:srgbClr val="7030A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default ctor of X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is invoked for </a:t>
            </a: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every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element in this dynamic array </a:t>
            </a: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 order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What if there is no default ctor?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new[] is not allowed!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int sz = 10;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double *pd = new double[sz]; //ok, double is a built-in data type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//assume class X has default ctor and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class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Y doesn't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X* pX = new X[sz];  //ok, call default ctor for </a:t>
            </a: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pX[0], …, pX[sz-1]</a:t>
            </a:r>
          </a:p>
          <a:p>
            <a:pPr>
              <a:lnSpc>
                <a:spcPts val="22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Y* pY = new Y[sz];  //</a:t>
            </a:r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error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!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default ctor is available </a:t>
            </a:r>
          </a:p>
          <a:p>
            <a:pPr lvl="1"/>
            <a:endParaRPr lang="en-US" altLang="zh-TW" sz="24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Destroying Dynamic Arrays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Use </a:t>
            </a:r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delete[]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operator 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delete[] pX;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 need to put </a:t>
            </a:r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sz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in []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need [] to tell compiler that pX points to an array instead of a single object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dynamically deallocated previously-allocated memory</a:t>
            </a:r>
          </a:p>
          <a:p>
            <a:pPr lvl="1"/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return value</a:t>
            </a:r>
          </a:p>
          <a:p>
            <a:pPr lvl="1"/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 X is a user-defined type, </a:t>
            </a:r>
            <a:r>
              <a:rPr lang="en-US" altLang="zh-TW" sz="2000" b="1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dtor of X</a:t>
            </a:r>
            <a:r>
              <a:rPr lang="en-US" altLang="zh-TW" sz="20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is invoked for </a:t>
            </a: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every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element in this dynamic array </a:t>
            </a: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 reverse order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delete[] pd;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delete[] pX; //</a:t>
            </a: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call dtor for pX[sz-1], pX[sz-2], …,pX[0]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Destructors (1/3)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531225" cy="45259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class intArr{</a:t>
            </a: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               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//int array with runtime range checking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size, *arr;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intArr(int sz) :size(sz) { arr =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new int[sz];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}   //ctor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int&amp; operator[](int idx); </a:t>
            </a: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//access idx-th element with range checking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0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void 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(int val)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intArr </a:t>
            </a: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ia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(100);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ia[10] = 15;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ia[20] = ia[10];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ia[val] = 30; </a:t>
            </a: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          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//runtime error if val &lt; 0 or val &gt;= 100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2971800" y="4175125"/>
            <a:ext cx="3581400" cy="9652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FA170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There is a </a:t>
            </a:r>
            <a:r>
              <a:rPr lang="en-US" altLang="zh-TW" sz="1800">
                <a:solidFill>
                  <a:srgbClr val="FA1706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memory leakage</a:t>
            </a:r>
            <a:r>
              <a:rPr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issue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here ,why?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Destructors (2/3)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0225" cy="49831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ia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is a local (auto) variable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Memory for ia (used by ia.size &amp; ia.arr) is automatically allocated/deallocated when ia is created/destroyed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However, memory block dynamically allocated in ctor never gets deallocated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memory leak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But </a:t>
            </a: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ia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is destroyed automatically as soon as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completes…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How to deallocate that memory? 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destructor (dtor) !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Destructors (3/3)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612775" y="1616075"/>
            <a:ext cx="8418513" cy="50165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class intArr{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int size,*arr;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public: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intArr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(int sz) :size(sz) {arr = new int[sz]; }  //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ctor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~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intArr();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                                           //</a:t>
            </a:r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dtor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int&amp; operator[](int idx);  //access idx-th element with range checking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intArr::</a:t>
            </a:r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~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intArr(       ){ //</a:t>
            </a:r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return type and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parameters are allowed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delete[] arr; // dellocation here, no memory leak now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dtor is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automatically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invoked right before an object is destroyed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Mainly for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clean-up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operations  </a:t>
            </a:r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266700" y="4186238"/>
            <a:ext cx="349250" cy="282575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8437" name="AutoShape 6"/>
          <p:cNvSpPr>
            <a:spLocks noChangeArrowheads="1"/>
          </p:cNvSpPr>
          <p:nvPr/>
        </p:nvSpPr>
        <p:spPr bwMode="auto">
          <a:xfrm>
            <a:off x="2346325" y="4181475"/>
            <a:ext cx="349250" cy="282575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Streams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 flow of characters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Input stream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Flow into program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From keyboard/file/string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Output stream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Flow out of program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Go to screen/file/string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I/O streams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Both input and output directions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 idx="4294967295"/>
          </p:nvPr>
        </p:nvSpPr>
        <p:spPr>
          <a:xfrm>
            <a:off x="612775" y="2413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Outline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744663"/>
            <a:ext cx="8153400" cy="4497387"/>
          </a:xfrm>
        </p:spPr>
        <p:txBody>
          <a:bodyPr/>
          <a:lstStyle/>
          <a:p>
            <a:pPr marL="400050" indent="-400050" eaLnBrk="1" hangingPunct="1"/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Pointers</a:t>
            </a:r>
          </a:p>
          <a:p>
            <a:pPr marL="400050" indent="-400050" eaLnBrk="1" hangingPunct="1"/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Classes, pointers, arrays, and dynamic memory</a:t>
            </a:r>
          </a:p>
          <a:p>
            <a:pPr marL="400050" indent="-400050" eaLnBrk="1" hangingPunct="1"/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Streams &amp; File I/O</a:t>
            </a:r>
          </a:p>
          <a:p>
            <a:pPr marL="400050" indent="-400050" eaLnBrk="1" hangingPunct="1"/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Lab8 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Streams Usage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5091113"/>
          </a:xfrm>
        </p:spPr>
        <p:txBody>
          <a:bodyPr/>
          <a:lstStyle/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We’ve used streams already</a:t>
            </a:r>
          </a:p>
          <a:p>
            <a:pPr lvl="1">
              <a:lnSpc>
                <a:spcPts val="24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cin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Input stream (istream) object connected to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stdin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(keyboard by default)</a:t>
            </a:r>
          </a:p>
          <a:p>
            <a:pPr lvl="1">
              <a:lnSpc>
                <a:spcPts val="24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cout </a:t>
            </a:r>
            <a:b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Output stream (ostream) object connected to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stdout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(screen by default)</a:t>
            </a:r>
          </a:p>
          <a:p>
            <a:pPr lvl="1">
              <a:lnSpc>
                <a:spcPts val="24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Cerr</a:t>
            </a:r>
            <a:b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Output stream (ostream) object connected to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stderr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(screen by default)</a:t>
            </a:r>
          </a:p>
          <a:p>
            <a:pPr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Can define other streams</a:t>
            </a:r>
          </a:p>
          <a:p>
            <a:pPr lvl="1">
              <a:lnSpc>
                <a:spcPts val="24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To or from files</a:t>
            </a:r>
          </a:p>
          <a:p>
            <a:pPr lvl="1">
              <a:lnSpc>
                <a:spcPts val="24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Used similarly as cin, cout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File Connection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Must first connect file to stream object</a:t>
            </a:r>
          </a:p>
          <a:p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For input: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File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ifstream object</a:t>
            </a:r>
          </a:p>
          <a:p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For output: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File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ofstream object</a:t>
            </a:r>
          </a:p>
          <a:p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Classes ifstream and ofstream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Defined in library &lt;fstream&gt;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Named in std namespace</a:t>
            </a:r>
          </a:p>
          <a:p>
            <a:endParaRPr lang="zh-TW" altLang="en-US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File I/O Libraries</a:t>
            </a:r>
          </a:p>
        </p:txBody>
      </p:sp>
      <p:sp>
        <p:nvSpPr>
          <p:cNvPr id="25603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To allow both file input and output in your program:</a:t>
            </a:r>
            <a:b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solidFill>
                  <a:srgbClr val="3333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#include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&lt;fstream&gt;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solidFill>
                  <a:srgbClr val="3333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using namespace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std;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OR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solidFill>
                  <a:srgbClr val="3333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#include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&lt;fstream&gt;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solidFill>
                  <a:srgbClr val="3333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using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std::ifstream;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solidFill>
                  <a:srgbClr val="3333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using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std::ofstream;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File Open and Close</a:t>
            </a:r>
          </a:p>
        </p:txBody>
      </p:sp>
      <p:sp>
        <p:nvSpPr>
          <p:cNvPr id="26627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Two ways for file open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Method 1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ifstream ifs(“pathname\input_file_name”);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ofstream ofs(“pathname\output_file_name”);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Method 2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ifstream ifs;	ifs.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open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(“pathname\input_file_name”);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ofstream ofs;	ofs.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open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(“pathname\output_file_name”);</a:t>
            </a:r>
            <a:endParaRPr lang="en-US" altLang="zh-TW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Close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ifs.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close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ofs.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close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Streams Usage</a:t>
            </a:r>
          </a:p>
        </p:txBody>
      </p:sp>
      <p:sp>
        <p:nvSpPr>
          <p:cNvPr id="27651" name="Rectang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Once </a:t>
            </a:r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intput/output file stream 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are successfully opened 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You can 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use them just like </a:t>
            </a:r>
            <a:r>
              <a:rPr lang="en-US" altLang="zh-TW" sz="24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input/output streams</a:t>
            </a:r>
            <a:br>
              <a:rPr lang="en-US" altLang="zh-TW" sz="24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i;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double d;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char str[100];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ifstream ifs(“ifilename”);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ifs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&gt;&gt;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i &gt;&gt; d;	ifs.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getline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(str, 100);  //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not from keyboard but input file</a:t>
            </a:r>
            <a:b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ofstream ofs(“ofilename”);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ofs &lt;&lt; i &lt;&lt; endl &lt;&lt;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setprecision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(8) &lt;&lt; fixed &lt;&lt;d;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ofs.put(“\n”);	</a:t>
            </a: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                       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not to screeen but output file</a:t>
            </a:r>
            <a:r>
              <a:rPr lang="en-US" altLang="zh-TW" sz="20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endParaRPr lang="en-US" altLang="zh-TW" sz="2000" smtClean="0">
              <a:solidFill>
                <a:srgbClr val="FF0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endParaRPr lang="zh-TW" altLang="en-US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Checking File Open Success</a:t>
            </a:r>
          </a:p>
        </p:txBody>
      </p:sp>
      <p:sp>
        <p:nvSpPr>
          <p:cNvPr id="28675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File opens could fail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 input file doesn’t exist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 write permissions to output file</a:t>
            </a:r>
          </a:p>
          <a:p>
            <a:pPr lvl="1">
              <a:lnSpc>
                <a:spcPct val="80000"/>
              </a:lnSpc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Unexpected results</a:t>
            </a:r>
          </a:p>
          <a:p>
            <a:pPr>
              <a:lnSpc>
                <a:spcPct val="80000"/>
              </a:lnSpc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Use member function </a:t>
            </a:r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fail() 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or </a:t>
            </a:r>
            <a:r>
              <a:rPr lang="en-US" altLang="zh-TW" sz="24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operator ! 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ifstream ifs(“in.txt”);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 (ifs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.fail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()){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cout &lt;&lt; “File open failed.\n”;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exit(1);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}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ofstream ofs(“out.txt”);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if(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!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ofs){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cout &lt;&lt; “Output file open failed.\n”;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exit(1);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zh-TW" altLang="en-US" sz="25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Checking End of File</a:t>
            </a:r>
          </a:p>
        </p:txBody>
      </p:sp>
      <p:sp>
        <p:nvSpPr>
          <p:cNvPr id="29699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Use loop to process file until end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Typical approach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Test for end of file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Member function eof() </a:t>
            </a:r>
          </a:p>
          <a:p>
            <a:pPr lvl="1">
              <a:lnSpc>
                <a:spcPct val="90000"/>
              </a:lnSpc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eof() returns true if end-of-file is reached</a:t>
            </a:r>
            <a:endParaRPr lang="en-US" altLang="zh-TW" sz="2000" smtClean="0">
              <a:solidFill>
                <a:srgbClr val="3333FF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char next;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ifs.get(next);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while (!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ifs.eof()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){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cout &lt;&lt; next;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ifs.get(next);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TW" sz="2100" smtClean="0">
              <a:solidFill>
                <a:srgbClr val="3333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Lab8 Exercise (1/2)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07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Create a class named </a:t>
            </a:r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Student</a:t>
            </a: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that has three data member:</a:t>
            </a:r>
          </a:p>
          <a:p>
            <a:pPr lvl="1"/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name</a:t>
            </a:r>
          </a:p>
          <a:p>
            <a:pPr lvl="2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 string that stores the name of the student</a:t>
            </a:r>
          </a:p>
          <a:p>
            <a:pPr lvl="1"/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numClass</a:t>
            </a:r>
          </a:p>
          <a:p>
            <a:pPr lvl="2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An integer that tracks how many courses the student is currently enrolled in</a:t>
            </a:r>
          </a:p>
          <a:p>
            <a:pPr lvl="1"/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classList</a:t>
            </a:r>
          </a:p>
          <a:p>
            <a:pPr lvl="2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dynamic array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of strings used to store the names of the classes that the student is enrolled in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TW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Lab8 Exercise (2/2) 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Write appropriate </a:t>
            </a:r>
            <a:r>
              <a:rPr lang="en-US" altLang="zh-TW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ctor</a:t>
            </a:r>
            <a:r>
              <a:rPr lang="en-US" altLang="zh-TW" sz="240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</a:t>
            </a:r>
            <a:r>
              <a:rPr lang="en-US" altLang="zh-TW" sz="2400" dirty="0" err="1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dtor</a:t>
            </a:r>
            <a:r>
              <a:rPr lang="en-US" altLang="zh-TW" sz="2400" dirty="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, member functions </a:t>
            </a:r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for the class along with the following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 function/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ctor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that initial the object and allocate memory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 </a:t>
            </a:r>
            <a:r>
              <a:rPr lang="en-US" altLang="zh-TW" sz="2000" dirty="0" err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dtor</a:t>
            </a:r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that releases all memory that has been allocated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 function that add the course which the student is enrolled in </a:t>
            </a: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 function that checks whether the student is enrolled in the specific class or not</a:t>
            </a:r>
          </a:p>
          <a:p>
            <a:pPr lvl="1"/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(other function you need…)</a:t>
            </a:r>
          </a:p>
          <a:p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		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altLang="zh-TW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Problem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9088" lvl="2" indent="-319088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You need to reads all data of all students from the input file, including the student’s name and the list of classes he/she enrolled in</a:t>
            </a:r>
          </a:p>
          <a:p>
            <a:pPr marL="319088" lvl="2" indent="-319088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endParaRPr lang="en-US" altLang="zh-TW" sz="24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marL="319088" lvl="2" indent="-319088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Given: an input file with student’s information</a:t>
            </a:r>
          </a:p>
          <a:p>
            <a:pPr marL="319088" lvl="2" indent="-319088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Output: an output file with class’s information</a:t>
            </a:r>
          </a:p>
          <a:p>
            <a:pPr marL="319088" lvl="2" indent="-319088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endParaRPr lang="en-US" altLang="zh-TW" sz="28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 idx="4294967295"/>
          </p:nvPr>
        </p:nvSpPr>
        <p:spPr>
          <a:xfrm>
            <a:off x="612775" y="2413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Pointer Variables</a:t>
            </a:r>
          </a:p>
        </p:txBody>
      </p:sp>
      <p:sp>
        <p:nvSpPr>
          <p:cNvPr id="6147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420100" cy="44973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Pointer variables have </a:t>
            </a:r>
            <a:r>
              <a:rPr lang="en-US" altLang="zh-TW" sz="24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types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Indicate which type it points to</a:t>
            </a:r>
            <a:endParaRPr lang="en-US" altLang="zh-TW" sz="2000" smtClean="0">
              <a:solidFill>
                <a:srgbClr val="FA1706"/>
              </a:solidFill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Example: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i = 3;      // define variable of type int, its value is an integer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*ip = &amp;i; // define variable ip of type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int*</a:t>
            </a:r>
            <a:b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         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 its value is a memory address where an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resides at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          // or, we say ip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points to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int, or ip is a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pointer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to int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double d = 3.0;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double *dp = &amp;d;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dp = &amp;i;      //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error!!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dp is a pointer to double,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NOT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to int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</a:t>
            </a:r>
            <a:r>
              <a:rPr lang="en-US" altLang="zh-TW" sz="200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*</a:t>
            </a:r>
            <a:r>
              <a:rPr lang="en-US" altLang="zh-TW" sz="2000" smtClean="0">
                <a:solidFill>
                  <a:srgbClr val="00B05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*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ipp = &amp;ip; // ok, ipp is a 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pointer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to a </a:t>
            </a:r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pointer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to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Input </a:t>
            </a:r>
            <a:endParaRPr lang="zh-TW" altLang="en-US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41900"/>
          </a:xfrm>
        </p:spPr>
        <p:txBody>
          <a:bodyPr/>
          <a:lstStyle/>
          <a:p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Input format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&lt;num of students&gt;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&lt;num of classes&gt;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&lt;class1&gt; &lt;class2&gt; …….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&lt;name1&gt; &lt;num of classes&gt; &lt;class&gt; …….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&lt;name2&gt; &lt;num of classes&gt; &lt;class&gt; …….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…….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Example:</a:t>
            </a:r>
            <a:endParaRPr lang="zh-TW" altLang="en-US" sz="20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33796" name="文字方塊 1"/>
          <p:cNvSpPr txBox="1">
            <a:spLocks noChangeArrowheads="1"/>
          </p:cNvSpPr>
          <p:nvPr/>
        </p:nvSpPr>
        <p:spPr bwMode="auto">
          <a:xfrm>
            <a:off x="2927350" y="4237038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33797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675188"/>
            <a:ext cx="3825096" cy="146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Output </a:t>
            </a:r>
            <a:endParaRPr lang="zh-TW" altLang="en-US" b="1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4819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5041900"/>
          </a:xfrm>
        </p:spPr>
        <p:txBody>
          <a:bodyPr/>
          <a:lstStyle/>
          <a:p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Output format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Class: &lt;classname1&gt;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&lt;all students enrolled in it&gt;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Class: &lt;classname2&gt;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&lt;all students enrolled in it&gt;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…</a:t>
            </a:r>
          </a:p>
          <a:p>
            <a:pPr lvl="1"/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Example</a:t>
            </a:r>
          </a:p>
        </p:txBody>
      </p:sp>
      <p:pic>
        <p:nvPicPr>
          <p:cNvPr id="3482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4121150"/>
            <a:ext cx="49339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Unary Operators &amp; and *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7171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11313"/>
            <a:ext cx="8583613" cy="5145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Unary address-of (or reference) operator &amp;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Get the address of an object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i = 100;  //address of i is 1000</a:t>
            </a:r>
            <a:b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            </a:t>
            </a: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</a:t>
            </a: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//value stoed in i is 100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*p = &amp;i; //get the address of i , then store in p    	</a:t>
            </a: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         </a:t>
            </a: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//address of p is 1008</a:t>
            </a:r>
            <a:b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            </a:t>
            </a: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</a:t>
            </a: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//value stored in p is 1000 (i’s address)</a:t>
            </a:r>
            <a:b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endParaRPr lang="it-IT" altLang="zh-TW" sz="2000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Unary dereference operator *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Refer to the object a pointer points to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j = *p; </a:t>
            </a: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//p points to i </a:t>
            </a: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*p refer to i</a:t>
            </a:r>
            <a:b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	         </a:t>
            </a: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   </a:t>
            </a:r>
            <a: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//  equivalently, int j = i;</a:t>
            </a:r>
            <a:br>
              <a:rPr lang="it-IT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*p = 200  //similarly,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i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= 200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2133600"/>
            <a:ext cx="205105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Pointer Assignment</a:t>
            </a:r>
          </a:p>
        </p:txBody>
      </p:sp>
      <p:sp>
        <p:nvSpPr>
          <p:cNvPr id="8195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2775" y="1600200"/>
            <a:ext cx="8153400" cy="449738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TW" sz="2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Example:</a:t>
            </a:r>
          </a:p>
          <a:p>
            <a:pPr marL="320675" lvl="1" indent="0" eaLnBrk="1" hangingPunct="1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i = 100, j = 200, *pi = &amp;i, *pj = &amp;j;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int m = 10, n = 20;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 = n;       //replace the value in m with 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       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//the value in n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 = 20</a:t>
            </a:r>
          </a:p>
          <a:p>
            <a:pPr marL="320675" lvl="1" indent="0" eaLnBrk="1" hangingPunct="1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*pi </a:t>
            </a:r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=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*pj    //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i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= j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replace the value in i 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//with the value in j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i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= 200</a:t>
            </a:r>
          </a:p>
          <a:p>
            <a:pPr marL="320675" lvl="1" indent="0" eaLnBrk="1" hangingPunct="1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pi = pj;      //replace the value in pi with the value in pj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        //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pi points to what pj points to</a:t>
            </a:r>
          </a:p>
          <a:p>
            <a:pPr marL="320675" lvl="1" indent="0" eaLnBrk="1" hangingPunct="1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000" smtClean="0">
                <a:solidFill>
                  <a:srgbClr val="7030A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*pi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= 300; //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000" smtClean="0">
                <a:solidFill>
                  <a:srgbClr val="7030A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j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= 300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TW" sz="23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	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1600200"/>
            <a:ext cx="1993900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Back to Classes: Operator -&gt;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9577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Member access operator, -&gt;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Member selection from a pointer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class X{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public:</a:t>
            </a:r>
            <a:b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 d1, d2;</a:t>
            </a:r>
            <a:b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void mbr_func(int);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void f(){</a:t>
            </a:r>
            <a:b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 x, *px = &amp;x;</a:t>
            </a:r>
            <a:b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en-US" altLang="zh-TW" sz="20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d1 = 10;              //member selection using </a:t>
            </a:r>
            <a:r>
              <a:rPr lang="en-US" altLang="zh-TW" sz="20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  <a:br>
              <a:rPr lang="en-US" altLang="zh-TW" sz="20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</a:t>
            </a:r>
            <a:r>
              <a:rPr lang="en-US" altLang="zh-TW" sz="200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</a:t>
            </a: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mbr_func(3);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endParaRPr lang="en-US" altLang="zh-TW" sz="200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</a:p>
        </p:txBody>
      </p:sp>
      <p:sp>
        <p:nvSpPr>
          <p:cNvPr id="15364" name="AutoShape 7"/>
          <p:cNvSpPr>
            <a:spLocks noChangeArrowheads="1"/>
          </p:cNvSpPr>
          <p:nvPr/>
        </p:nvSpPr>
        <p:spPr bwMode="auto">
          <a:xfrm>
            <a:off x="771525" y="5195888"/>
            <a:ext cx="6381750" cy="774700"/>
          </a:xfrm>
          <a:prstGeom prst="flowChartProcess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lvl="1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FA1706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px-&gt;</a:t>
            </a:r>
            <a:r>
              <a:rPr kumimoji="0"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d2 = 20;         //equivalent to </a:t>
            </a:r>
            <a:r>
              <a:rPr kumimoji="0"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</a:t>
            </a:r>
            <a:r>
              <a:rPr kumimoji="0"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n-US" altLang="zh-TW" sz="1800">
                <a:solidFill>
                  <a:srgbClr val="008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(*px).</a:t>
            </a:r>
            <a:r>
              <a:rPr kumimoji="0"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d2 = 20;</a:t>
            </a:r>
            <a:endParaRPr kumimoji="0" lang="en-US" altLang="zh-TW" sz="1800">
              <a:solidFill>
                <a:srgbClr val="FA1706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zh-TW" sz="1800">
                <a:solidFill>
                  <a:srgbClr val="FA1706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px-&gt;</a:t>
            </a:r>
            <a:r>
              <a:rPr kumimoji="0"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mbr_func(5);  //equivalent to </a:t>
            </a:r>
            <a:r>
              <a:rPr kumimoji="0"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</a:t>
            </a:r>
            <a:r>
              <a:rPr kumimoji="0"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kumimoji="0" lang="en-US" altLang="zh-TW" sz="1800">
                <a:solidFill>
                  <a:srgbClr val="008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(*px).</a:t>
            </a:r>
            <a:r>
              <a:rPr kumimoji="0" lang="en-US" altLang="zh-TW" sz="1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mbr_func(5);</a:t>
            </a:r>
            <a:endParaRPr kumimoji="0" lang="zh-TW" altLang="en-US" sz="180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Dynamic</a:t>
            </a:r>
            <a:r>
              <a:rPr lang="en-US" altLang="zh-TW" b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Memory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Sometimes, we can’t know what size of array we need in advance…</a:t>
            </a:r>
          </a:p>
          <a:p>
            <a:pPr marL="320675" lvl="1" indent="0">
              <a:buFont typeface="Wingdings" panose="05000000000000000000" pitchFamily="2" charset="2"/>
              <a:buNone/>
            </a:pPr>
            <a:r>
              <a:rPr lang="en-US" altLang="zh-TW" sz="17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/>
            </a:r>
            <a:br>
              <a:rPr lang="en-US" altLang="zh-TW" sz="17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void f(){</a:t>
            </a:r>
            <a:b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score[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100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];</a:t>
            </a:r>
            <a:r>
              <a:rPr lang="zh-TW" altLang="en-US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       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// the size is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FIXED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before program execution</a:t>
            </a:r>
            <a:b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num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;</a:t>
            </a:r>
            <a:b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cout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&lt;&lt; “ How many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students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in this class? : ”;</a:t>
            </a:r>
            <a:b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cin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&gt;&gt;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num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; </a:t>
            </a:r>
            <a:r>
              <a:rPr lang="zh-TW" altLang="en-US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          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//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what if </a:t>
            </a:r>
            <a:r>
              <a:rPr lang="en-US" altLang="zh-TW" sz="2000" dirty="0" err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num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&gt; 100??</a:t>
            </a:r>
            <a:b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   for(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int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= 0;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&lt; 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num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; ++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)</a:t>
            </a:r>
            <a:b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	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cin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&gt;&gt; score[</a:t>
            </a:r>
            <a:r>
              <a:rPr lang="en-US" altLang="zh-TW" sz="20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];  </a:t>
            </a:r>
            <a:r>
              <a:rPr lang="zh-TW" altLang="en-US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// </a:t>
            </a:r>
            <a: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out-of-range runtime error!</a:t>
            </a:r>
            <a:br>
              <a:rPr lang="en-US" altLang="zh-TW" sz="20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    //…</a:t>
            </a:r>
            <a:b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" panose="020B0604020202020204" pitchFamily="34" charset="0"/>
              </a:rPr>
              <a:t>}</a:t>
            </a:r>
          </a:p>
          <a:p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  <a:p>
            <a:endParaRPr lang="zh-TW" altLang="en-US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Dynamic Memory</a:t>
            </a:r>
            <a:endParaRPr lang="zh-TW" altLang="en-US" sz="3600" b="1" smtClean="0">
              <a:latin typeface="Arial" panose="020B0604020202020204" pitchFamily="34" charset="0"/>
              <a:ea typeface="Arial Unicode MS" panose="020B0604020202020204" pitchFamily="34" charset="-120"/>
              <a:cs typeface="Arial" panose="020B0604020202020204" pitchFamily="34" charset="0"/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idx="1"/>
          </p:nvPr>
        </p:nvSpPr>
        <p:spPr>
          <a:xfrm>
            <a:off x="612775" y="1600200"/>
            <a:ext cx="8531225" cy="5257800"/>
          </a:xfrm>
        </p:spPr>
        <p:txBody>
          <a:bodyPr/>
          <a:lstStyle/>
          <a:p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C</a:t>
            </a:r>
          </a:p>
          <a:p>
            <a:pPr lvl="1"/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Allocate dynamic memory 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</a:t>
            </a:r>
            <a:r>
              <a:rPr lang="en-US" altLang="zh-TW" sz="20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void *</a:t>
            </a:r>
            <a:r>
              <a:rPr lang="en-US" altLang="zh-TW" sz="2000" dirty="0" err="1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malloc</a:t>
            </a:r>
            <a:r>
              <a:rPr lang="en-US" altLang="zh-TW" sz="20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size_t</a:t>
            </a:r>
            <a:r>
              <a:rPr lang="en-US" altLang="zh-TW" sz="20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 size); //size in byte</a:t>
            </a:r>
            <a:endParaRPr lang="en-US" altLang="zh-TW" sz="20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Deallocate dynamic memory </a:t>
            </a:r>
            <a:r>
              <a:rPr lang="en-US" altLang="zh-TW" sz="20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void free(void *</a:t>
            </a:r>
            <a:r>
              <a:rPr lang="en-US" altLang="zh-TW" sz="2000" dirty="0" err="1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ptr</a:t>
            </a:r>
            <a:r>
              <a:rPr lang="en-US" altLang="zh-TW" sz="20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  <a:sym typeface="Wingdings" panose="05000000000000000000" pitchFamily="2" charset="2"/>
              </a:rPr>
              <a:t>);</a:t>
            </a:r>
            <a:endParaRPr lang="en-US" altLang="zh-TW" sz="2000" dirty="0" smtClean="0">
              <a:solidFill>
                <a:srgbClr val="0000FF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C++</a:t>
            </a:r>
            <a: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2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void f(){</a:t>
            </a:r>
            <a:b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*score; // score is just a pointer</a:t>
            </a:r>
            <a:b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b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cout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&lt;&lt; “ How many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stufents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 this class? : ”;</a:t>
            </a:r>
            <a:b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cin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&gt;&gt; </a:t>
            </a:r>
            <a:r>
              <a:rPr lang="en-US" altLang="zh-TW" sz="1600" dirty="0" err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b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score = </a:t>
            </a:r>
            <a:r>
              <a:rPr lang="en-US" altLang="zh-TW" sz="1600" dirty="0" smtClean="0">
                <a:solidFill>
                  <a:srgbClr val="7030A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new </a:t>
            </a:r>
            <a:r>
              <a:rPr lang="en-US" altLang="zh-TW" sz="1600" dirty="0" err="1" smtClean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</a:t>
            </a:r>
            <a:r>
              <a:rPr lang="en-US" altLang="zh-TW" sz="1600" dirty="0" err="1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r>
              <a:rPr lang="en-US" altLang="zh-TW" sz="16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];</a:t>
            </a:r>
            <a:br>
              <a:rPr lang="en-US" altLang="zh-TW" sz="16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// allocate a memory block from system to store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integers</a:t>
            </a:r>
            <a:b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//i.e., determine the array size at runtime</a:t>
            </a:r>
            <a:r>
              <a:rPr lang="en-US" altLang="zh-TW" sz="16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16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for(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 0;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&lt;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num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++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  <a:b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cin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&gt;&gt; score[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];   // score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cts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like an </a:t>
            </a:r>
            <a:r>
              <a:rPr lang="en-US" altLang="zh-TW" sz="1600" dirty="0" err="1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aray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! </a:t>
            </a:r>
            <a:r>
              <a:rPr lang="en-US" altLang="zh-TW" sz="16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1600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//…</a:t>
            </a:r>
            <a:b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  </a:t>
            </a:r>
            <a:r>
              <a:rPr lang="en-US" altLang="zh-TW" sz="1600" dirty="0" smtClean="0">
                <a:solidFill>
                  <a:srgbClr val="7030A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delete[ ] </a:t>
            </a:r>
            <a:r>
              <a:rPr lang="en-US" altLang="zh-TW" sz="1600" dirty="0" smtClean="0">
                <a:solidFill>
                  <a:srgbClr val="00B05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score</a:t>
            </a: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  </a:t>
            </a:r>
            <a:r>
              <a:rPr lang="en-US" altLang="zh-TW" sz="16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//deallocate (return) the memory block to system</a:t>
            </a:r>
            <a:br>
              <a:rPr lang="en-US" altLang="zh-TW" sz="1600" dirty="0" smtClean="0">
                <a:solidFill>
                  <a:srgbClr val="0000FF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}</a:t>
            </a:r>
            <a:br>
              <a:rPr lang="en-US" altLang="zh-TW" sz="16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en-US" altLang="zh-TW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endParaRPr lang="zh-TW" altLang="en-US" sz="28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 idx="4294967295"/>
          </p:nvPr>
        </p:nvSpPr>
        <p:spPr>
          <a:xfrm>
            <a:off x="611188" y="2413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600" b="1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new Operators</a:t>
            </a:r>
          </a:p>
        </p:txBody>
      </p:sp>
      <p:sp>
        <p:nvSpPr>
          <p:cNvPr id="12291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11188" y="1547813"/>
            <a:ext cx="8153400" cy="4497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Allocate dynamic memory from heap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when extra memory is required at run time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get memory from heap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if requesting an 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object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of type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X</a:t>
            </a:r>
            <a:b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return value of new operator is of type </a:t>
            </a: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X*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000" smtClean="0">
                <a:solidFill>
                  <a:srgbClr val="66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	int *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 = new</a:t>
            </a:r>
            <a:r>
              <a:rPr lang="en-US" altLang="zh-TW" sz="2000" smtClean="0">
                <a:solidFill>
                  <a:srgbClr val="008000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int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(5);   </a:t>
            </a:r>
            <a:r>
              <a:rPr lang="en-US" altLang="zh-TW" sz="2000" smtClean="0">
                <a:solidFill>
                  <a:srgbClr val="FA1706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//*p = 5 initially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…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                        </a:t>
            </a:r>
            <a:r>
              <a:rPr lang="zh-TW" altLang="en-US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//do something</a:t>
            </a:r>
            <a:b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</a:b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delete p;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p points to </a:t>
            </a:r>
            <a:r>
              <a:rPr lang="en-US" altLang="zh-TW" sz="2000" smtClean="0">
                <a:solidFill>
                  <a:srgbClr val="0000FF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allocated</a:t>
            </a:r>
            <a:r>
              <a:rPr lang="en-US" altLang="zh-TW" sz="2000" smtClean="0">
                <a:latin typeface="Arial" panose="020B0604020202020204" pitchFamily="34" charset="0"/>
                <a:ea typeface="Arial Unicode MS" panose="020B0604020202020204" pitchFamily="34" charset="-120"/>
                <a:cs typeface="Arial" panose="020B0604020202020204" pitchFamily="34" charset="0"/>
              </a:rPr>
              <a:t> memory  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zh-TW" sz="250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中庸">
  <a:themeElements>
    <a:clrScheme name="4_中庸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4_中庸">
      <a:majorFont>
        <a:latin typeface="Tw Cen MT"/>
        <a:ea typeface="微軟正黑體"/>
        <a:cs typeface=""/>
      </a:majorFont>
      <a:minorFont>
        <a:latin typeface="Tw Cen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中庸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2_中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4_中庸 1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4_中庸 1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ppt/theme/themeOverride3.xml><?xml version="1.0" encoding="utf-8"?>
<a:themeOverride xmlns:a="http://schemas.openxmlformats.org/drawingml/2006/main">
  <a:clrScheme name="4_中庸 1">
    <a:dk1>
      <a:srgbClr val="000000"/>
    </a:dk1>
    <a:lt1>
      <a:srgbClr val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FFFFFF"/>
    </a:accent3>
    <a:accent4>
      <a:srgbClr val="000000"/>
    </a:accent4>
    <a:accent5>
      <a:srgbClr val="C8D7E5"/>
    </a:accent5>
    <a:accent6>
      <a:srgbClr val="C8733F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5478</TotalTime>
  <Words>2438</Words>
  <Application>Microsoft Office PowerPoint</Application>
  <PresentationFormat>如螢幕大小 (4:3)</PresentationFormat>
  <Paragraphs>250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41" baseType="lpstr">
      <vt:lpstr>Arial Unicode MS</vt:lpstr>
      <vt:lpstr>微軟正黑體</vt:lpstr>
      <vt:lpstr>新細明體</vt:lpstr>
      <vt:lpstr>標楷體</vt:lpstr>
      <vt:lpstr>Arial</vt:lpstr>
      <vt:lpstr>Tw Cen MT</vt:lpstr>
      <vt:lpstr>Wingdings</vt:lpstr>
      <vt:lpstr>Wingdings 2</vt:lpstr>
      <vt:lpstr>4_中庸</vt:lpstr>
      <vt:lpstr>2_中庸</vt:lpstr>
      <vt:lpstr>             Lab8 Pointers and Dynamic Arrays &amp;  Streams and File I/O </vt:lpstr>
      <vt:lpstr>Outline</vt:lpstr>
      <vt:lpstr>Pointer Variables</vt:lpstr>
      <vt:lpstr>Unary Operators &amp; and *</vt:lpstr>
      <vt:lpstr>Pointer Assignment</vt:lpstr>
      <vt:lpstr>Back to Classes: Operator -&gt;</vt:lpstr>
      <vt:lpstr>Dynamic Memory</vt:lpstr>
      <vt:lpstr>Dynamic Memory</vt:lpstr>
      <vt:lpstr>new Operators</vt:lpstr>
      <vt:lpstr>delete Operators</vt:lpstr>
      <vt:lpstr>Coding Practices</vt:lpstr>
      <vt:lpstr>Memory Layout</vt:lpstr>
      <vt:lpstr>Dynamic Arrays</vt:lpstr>
      <vt:lpstr>Creating Dynamic Arrays</vt:lpstr>
      <vt:lpstr>Destroying Dynamic Arrays</vt:lpstr>
      <vt:lpstr>Destructors (1/3)</vt:lpstr>
      <vt:lpstr>Destructors (2/3)</vt:lpstr>
      <vt:lpstr>Destructors (3/3)</vt:lpstr>
      <vt:lpstr>Streams</vt:lpstr>
      <vt:lpstr>Streams Usage</vt:lpstr>
      <vt:lpstr>File Connection</vt:lpstr>
      <vt:lpstr>File I/O Libraries</vt:lpstr>
      <vt:lpstr>File Open and Close</vt:lpstr>
      <vt:lpstr>Streams Usage</vt:lpstr>
      <vt:lpstr>Checking File Open Success</vt:lpstr>
      <vt:lpstr>Checking End of File</vt:lpstr>
      <vt:lpstr>Lab8 Exercise (1/2)</vt:lpstr>
      <vt:lpstr>Lab8 Exercise (2/2) </vt:lpstr>
      <vt:lpstr>Problem</vt:lpstr>
      <vt:lpstr>Input </vt:lpstr>
      <vt:lpstr>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  C++ Basics &amp; Flow of Control</dc:title>
  <dc:creator>hslin</dc:creator>
  <cp:lastModifiedBy>adar</cp:lastModifiedBy>
  <cp:revision>412</cp:revision>
  <dcterms:created xsi:type="dcterms:W3CDTF">2011-02-26T07:09:34Z</dcterms:created>
  <dcterms:modified xsi:type="dcterms:W3CDTF">2020-05-21T09:18:07Z</dcterms:modified>
</cp:coreProperties>
</file>