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0" r:id="rId2"/>
    <p:sldId id="276" r:id="rId3"/>
    <p:sldId id="278" r:id="rId4"/>
    <p:sldId id="286" r:id="rId5"/>
    <p:sldId id="277" r:id="rId6"/>
    <p:sldId id="287" r:id="rId7"/>
    <p:sldId id="280" r:id="rId8"/>
    <p:sldId id="288" r:id="rId9"/>
    <p:sldId id="279" r:id="rId10"/>
    <p:sldId id="282" r:id="rId11"/>
    <p:sldId id="281" r:id="rId12"/>
    <p:sldId id="28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299" r:id="rId23"/>
    <p:sldId id="261" r:id="rId24"/>
    <p:sldId id="306" r:id="rId25"/>
    <p:sldId id="307" r:id="rId26"/>
    <p:sldId id="305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964" autoAdjust="0"/>
    <p:restoredTop sz="94886" autoAdjust="0"/>
  </p:normalViewPr>
  <p:slideViewPr>
    <p:cSldViewPr>
      <p:cViewPr varScale="1">
        <p:scale>
          <a:sx n="105" d="100"/>
          <a:sy n="105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C18-F5A0-433B-9B34-FD9BC4DA81A4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C3CB6-64F2-47EE-9A69-4B7DCA5BB5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7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3501008"/>
            <a:ext cx="7921625" cy="118053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6</a:t>
            </a:r>
            <a:br>
              <a:rPr lang="en-US" altLang="zh-TW" sz="5300" dirty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Constructors and other Tools </a:t>
            </a:r>
            <a:r>
              <a:rPr lang="en-US" altLang="zh-TW" sz="27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7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&amp; </a:t>
            </a: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OPERator</a:t>
            </a: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overloading, Friends, Reference</a:t>
            </a:r>
            <a:endParaRPr lang="zh-TW" altLang="en-US" sz="2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UEE 1303</a:t>
            </a:r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150575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Explicit Constructor Calls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Explicit Constructor Calls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temporary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object will be created by explicitly calling a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– that object has no name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– it is destroyed at the end of expression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holiday(7, 4);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holiday =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(5, 5);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1.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Explicitly call a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endParaRPr lang="en-US" altLang="zh-TW" sz="18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2.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Create a temp object w/o name and initialized by that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call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3.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temp object is assigned to holiday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4.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After finishing assignment, the temp object is destroyed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Constant Member Functions (1/2)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a member function does not make any modifications on data members -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ALWAYS make it a constant member function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class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			class Holiday {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public:				public: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(int, int);			Holiday( ); 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(int);			Holiday(int, int,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bool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);			void output( ) </a:t>
            </a:r>
            <a:r>
              <a:rPr lang="en-US" altLang="zh-TW" sz="1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void output( ) </a:t>
            </a:r>
            <a:r>
              <a:rPr lang="en-US" altLang="zh-TW" sz="1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	private: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getMonthNumber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) </a:t>
            </a:r>
            <a:r>
              <a:rPr lang="en-US" altLang="zh-TW" sz="1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date;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getDay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) </a:t>
            </a:r>
            <a:r>
              <a:rPr lang="en-US" altLang="zh-TW" sz="1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		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bool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parkingEnforcement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private:			};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int month;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int month;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int month;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int day;</a:t>
            </a:r>
          </a:p>
          <a:p>
            <a:pPr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	void </a:t>
            </a:r>
            <a:r>
              <a:rPr lang="en-US" altLang="zh-TW" sz="1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testDate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) </a:t>
            </a:r>
            <a:r>
              <a:rPr lang="en-US" altLang="zh-TW" sz="1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};</a:t>
            </a:r>
            <a:endParaRPr lang="en-US" altLang="zh-TW" sz="14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Constant Member Functions (2/2)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770396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Why Operator Overloading? 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Define a member function operator+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class complex {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double re,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public: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complex(double r = 0.0, double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0.0) : re(r),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 }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const complex </a:t>
            </a:r>
            <a:r>
              <a:rPr lang="en-US" altLang="zh-TW" sz="12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operator+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complex&amp;) const;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};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const complex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complex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::</a:t>
            </a:r>
            <a:r>
              <a:rPr lang="en-US" altLang="zh-TW" sz="12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operator+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complex&amp;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const {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result(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// using copy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too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result.re += re; result.im +=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return result;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}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a(1, 1), b(2, 2), c;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 = </a:t>
            </a:r>
            <a:r>
              <a:rPr lang="en-US" altLang="zh-TW" sz="12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a.</a:t>
            </a:r>
            <a:r>
              <a:rPr lang="en-US" altLang="zh-TW" sz="1200" dirty="0" err="1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</a:t>
            </a:r>
            <a:r>
              <a:rPr lang="en-US" altLang="zh-TW" sz="12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(b); // ok! explicit call, just ugly!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 = a + b; // ok! it is just a shorthand for operator+</a:t>
            </a:r>
          </a:p>
          <a:p>
            <a:pPr>
              <a:buNone/>
            </a:pPr>
            <a:r>
              <a:rPr lang="en-US" altLang="zh-TW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Another Way for Operator Overloading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Overloaded operators are </a:t>
            </a:r>
            <a:r>
              <a:rPr lang="en-US" altLang="zh-TW" sz="3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</a:t>
            </a:r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necessarily member functions!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class complex {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double re, 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public: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complex(double r = 0.0, double 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0.0) : re(r), 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 }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double real() const { return re; }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double image() const { return 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}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const complex </a:t>
            </a:r>
            <a:r>
              <a:rPr lang="en-US" altLang="zh-TW" sz="13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operator+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complex&amp; lhs, const complex&amp; 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double real, image;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real = </a:t>
            </a:r>
            <a:r>
              <a:rPr lang="en-US" altLang="zh-TW" sz="13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lhs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.real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+ </a:t>
            </a:r>
            <a:r>
              <a:rPr lang="en-US" altLang="zh-TW" sz="13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.real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 image = </a:t>
            </a:r>
            <a:r>
              <a:rPr lang="en-US" altLang="zh-TW" sz="13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lhs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.image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+ </a:t>
            </a:r>
            <a:r>
              <a:rPr lang="en-US" altLang="zh-TW" sz="13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3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.image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return complex(real, image);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a(1, 1), b(2, 2), c;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 = </a:t>
            </a:r>
            <a:r>
              <a:rPr lang="en-US" altLang="zh-TW" sz="13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operator+</a:t>
            </a: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(a, b); // ok! explicit call, just ugly!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 = a + b; // ok! it is just a shorthand for operator+</a:t>
            </a:r>
          </a:p>
          <a:p>
            <a:pPr>
              <a:buNone/>
            </a:pPr>
            <a:r>
              <a:rPr lang="en-US" altLang="zh-TW" sz="1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  <a:endParaRPr lang="zh-TW" altLang="en-US" sz="13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Returning Constant Value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 complex operator+(const complex&amp; lhs , const complex&amp; </a:t>
            </a:r>
            <a:r>
              <a:rPr lang="en-US" altLang="zh-TW" sz="2400" dirty="0" err="1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complex operator+(const complex&amp; lhs , const complex&amp;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a(1,1), b(2,2), c(3,3);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(a + b) = c; //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 error if using red one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 if using blue one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if((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a+b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= c) // Oops, programmer actually wants =&gt; if((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a+b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==c)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do_things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// again,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 error if using red one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 if using blue one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Hence, 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one is preferred</a:t>
            </a:r>
          </a:p>
          <a:p>
            <a:endParaRPr lang="zh-TW" altLang="en-US" sz="2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Member vs. Nonmember Operators 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mixed-mode arithmetic is allowed e.g., allow adding a complex with a double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 // operator+ is a member function here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a(1,1), b;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b = a</a:t>
            </a:r>
            <a:r>
              <a:rPr lang="en-US" altLang="zh-TW" sz="18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// ok!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a.operator</a:t>
            </a:r>
            <a:r>
              <a:rPr lang="en-US" altLang="zh-TW" sz="18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complex(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b =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a; //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!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.operator</a:t>
            </a:r>
            <a:r>
              <a:rPr lang="en-US" altLang="zh-TW" sz="18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(a) &lt;=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 such function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!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 // operator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a nonmember function here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a(1,1), b;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b = a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// ok! operator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a, complex(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b =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a; //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ok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! operator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complex(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1.0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), a 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general, nonmember version is preferred</a:t>
            </a:r>
          </a:p>
          <a:p>
            <a:pPr>
              <a:buNone/>
            </a:pPr>
            <a:endParaRPr lang="en-US" altLang="zh-TW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Friend Functions (1/3)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Nonmember functions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access private members through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and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mutators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inefficient (overhead of calls to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and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mutators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Friend functions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can directly access private members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same access privilege as member functions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no calls to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and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mutators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=&gt;more efficient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 can make 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specific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nonmember functions friends for better efficiency!</a:t>
            </a:r>
          </a:p>
          <a:p>
            <a:pPr>
              <a:buNone/>
            </a:pP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endParaRPr lang="en-US" altLang="zh-TW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Friend Functions (2/3)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1800" dirty="0"/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complex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re,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public: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complex(double r = 0.0, double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0.0) : re(r),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 }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real() const { return re; }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image() const { return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}</a:t>
            </a:r>
          </a:p>
          <a:p>
            <a:pPr>
              <a:buNone/>
            </a:pPr>
            <a:r>
              <a:rPr lang="en-US" altLang="zh-TW" sz="1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friend const complex operator+(const complex&amp;, const complex&amp;);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 complex operator-(const complex&amp;, const complex&amp;);</a:t>
            </a: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Friend Functions (3/3)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 need to add friend prefix in function definition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 complex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operator+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complex&amp; lhs, const complex&amp;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complex result(lhs);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result.re +=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rhs.re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result.im +=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rhs.im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return result;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 // a friend function has same access privilege as member functions</a:t>
            </a:r>
          </a:p>
          <a:p>
            <a:pPr>
              <a:buNone/>
            </a:pP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 complex </a:t>
            </a:r>
            <a:r>
              <a:rPr lang="en-US" altLang="zh-TW" sz="18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operator-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complex&amp; lhs, const complex&amp;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real =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lhs.real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rhs.real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image =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lhs.image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rhs.image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return complex(real, image);</a:t>
            </a:r>
          </a:p>
          <a:p>
            <a:pPr>
              <a:buNone/>
            </a:pPr>
            <a:r>
              <a:rPr lang="en-US" altLang="zh-TW" sz="1800" dirty="0"/>
              <a:t>}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need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accessors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 get private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Outline</a:t>
            </a:r>
            <a:endParaRPr lang="zh-TW" altLang="en-US" sz="3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Constructors</a:t>
            </a:r>
          </a:p>
          <a:p>
            <a:pPr>
              <a:buNone/>
            </a:pPr>
            <a:endParaRPr lang="en-US" altLang="zh-TW" sz="2800" dirty="0"/>
          </a:p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 Overloading</a:t>
            </a:r>
          </a:p>
          <a:p>
            <a:endParaRPr lang="en-US" altLang="zh-TW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Overload &lt;&lt;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ostream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operator&lt;&lt;(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ostream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const complex&amp;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&lt;&lt;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rhs.real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&lt;&lt; ‘+’ &lt;&lt;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rhs.image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&lt;&lt; ‘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;</a:t>
            </a:r>
          </a:p>
          <a:p>
            <a:pPr>
              <a:buNone/>
            </a:pPr>
            <a:r>
              <a:rPr lang="en-US" altLang="zh-TW" sz="1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return </a:t>
            </a:r>
            <a:r>
              <a:rPr lang="en-US" altLang="zh-TW" sz="1800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</a:t>
            </a:r>
            <a:r>
              <a:rPr lang="en-US" altLang="zh-TW" sz="1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</a:p>
          <a:p>
            <a:pPr>
              <a:buNone/>
            </a:pP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complex a(2,3), b(4,5);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cout &lt;&lt; a &lt;&lt; endl &lt;&lt; b &lt;&lt; endl; // more elegant!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</a:p>
          <a:p>
            <a:pPr>
              <a:buNone/>
            </a:pP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 is common to make </a:t>
            </a:r>
            <a:r>
              <a:rPr lang="en-US" altLang="zh-TW" sz="2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operator&lt;&lt;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friend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Return Value of Operator &lt;&lt;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you make operator&lt;&lt; return void …</a:t>
            </a:r>
          </a:p>
          <a:p>
            <a:pPr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operator&lt;&lt;(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ostream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const complex&amp;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&lt;&lt;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rhs.real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&lt;&lt; ‘+’ &lt;&lt;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rhs.image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&lt;&lt; ‘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 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  <a:endParaRPr lang="zh-TW" altLang="en-US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a(2,3), b(4,5);</a:t>
            </a:r>
          </a:p>
          <a:p>
            <a:pPr>
              <a:buNone/>
            </a:pPr>
            <a:r>
              <a:rPr lang="fr-FR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fr-FR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cout &lt;&lt; a </a:t>
            </a:r>
            <a:r>
              <a:rPr lang="fr-FR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&lt;&lt; endl &lt;&lt; b &lt;&lt; endl; // </a:t>
            </a:r>
            <a:r>
              <a:rPr lang="fr-FR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compilation error!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           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Overload &gt;&gt;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 can use “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cin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&gt;&gt;” for user-defined types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First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make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istream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 operator&gt;&gt;(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istream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&amp;, complex&amp;) a friend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then,</a:t>
            </a: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9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istream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operator&gt;&gt;(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istream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is, complex&amp;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rhs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is &gt;&gt; rhs.re &gt;&gt; rhs.im ;</a:t>
            </a:r>
          </a:p>
          <a:p>
            <a:pPr>
              <a:buNone/>
            </a:pPr>
            <a:r>
              <a:rPr lang="en-US" altLang="zh-TW" sz="1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return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</a:t>
            </a:r>
            <a:r>
              <a:rPr lang="en-US" altLang="zh-TW" sz="1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complex a, b;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u="sng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cin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&gt;&gt; a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&gt;&gt; b; // more elegant!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        </a:t>
            </a:r>
            <a:r>
              <a:rPr lang="en-US" altLang="zh-TW" sz="18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ifstream</a:t>
            </a:r>
            <a:endParaRPr lang="en-US" altLang="zh-TW" sz="18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(1/4)</a:t>
            </a:r>
            <a:endParaRPr lang="zh-TW" altLang="en-US" sz="3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0691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Create a class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science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provide the following functions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private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 members :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type</a:t>
            </a:r>
          </a:p>
          <a:p>
            <a:pPr lvl="1"/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a*10^n , where </a:t>
            </a:r>
            <a:r>
              <a:rPr lang="en-US" altLang="zh-TW" sz="21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 ≤ |a| &lt; 10 </a:t>
            </a:r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or</a:t>
            </a:r>
            <a:r>
              <a:rPr lang="en-US" altLang="zh-TW" sz="21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 = 0 </a:t>
            </a:r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n is an integer</a:t>
            </a:r>
          </a:p>
          <a:p>
            <a:r>
              <a:rPr lang="en-US" altLang="zh-TW" sz="2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Finish constructor, operator+,-,*,/,&gt;&gt;,&lt;&lt; </a:t>
            </a:r>
          </a:p>
          <a:p>
            <a:r>
              <a:rPr lang="en-US" altLang="zh-TW" sz="23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operator&lt;&lt; and operator&gt;&gt; for output/input science</a:t>
            </a:r>
          </a:p>
          <a:p>
            <a:pPr lvl="1"/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output format  :  a*10^n</a:t>
            </a:r>
          </a:p>
          <a:p>
            <a:pPr lvl="2"/>
            <a:r>
              <a:rPr lang="en-US" altLang="zh-TW" sz="17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Always in reduced form</a:t>
            </a:r>
          </a:p>
          <a:p>
            <a:pPr lvl="1"/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input format  : a n </a:t>
            </a:r>
          </a:p>
          <a:p>
            <a:pPr lvl="2"/>
            <a:r>
              <a:rPr lang="en-US" altLang="zh-TW" sz="17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 can be in </a:t>
            </a:r>
            <a:r>
              <a:rPr lang="en-US" altLang="zh-TW" sz="17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non-reduced form</a:t>
            </a:r>
            <a:r>
              <a:rPr lang="en-US" altLang="zh-TW" sz="17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,  </a:t>
            </a:r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ex: a=12.34,  n=1 </a:t>
            </a:r>
          </a:p>
          <a:p>
            <a:pPr lvl="2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 will always be an </a:t>
            </a:r>
            <a:r>
              <a:rPr lang="en-US" altLang="zh-TW" sz="18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(2/4)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Please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don’t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touch the provided main function </a:t>
            </a:r>
          </a:p>
          <a:p>
            <a:pPr lvl="1"/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Just finish operator overloading function declarations/definitions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Your class should be able to handle operations of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large numbers</a:t>
            </a:r>
          </a:p>
          <a:p>
            <a:pPr lvl="1"/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Ex: 1.23*10^1000 / 2.7*10^800 = 4.55556*10^199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 will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input an expression with too large difference between two operands</a:t>
            </a:r>
          </a:p>
          <a:p>
            <a:pPr lvl="1"/>
            <a:r>
              <a:rPr lang="en-US" altLang="zh-TW" sz="2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Ex: 1*10^1000 + 1*10^10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35396" y="1603610"/>
            <a:ext cx="75472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Hint: You can use following predefined functions in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&lt;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cmath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 and &lt;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cstdlib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&gt;:</a:t>
            </a:r>
          </a:p>
          <a:p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pow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(double ), </a:t>
            </a: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fabs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(double ), 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log10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(double </a:t>
            </a:r>
            <a:r>
              <a:rPr lang="en-US" altLang="zh-TW" sz="2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),    ex:  log10(120.0)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== 2.07918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ceil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(double ),       ex:  ceil(10.5) == 11.0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floor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(double ),     ex:  ceil(10.5) == 10.0</a:t>
            </a: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(3/4)</a:t>
            </a: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(4/4)</a:t>
            </a:r>
            <a:endParaRPr lang="zh-TW" altLang="en-US" sz="3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816424" cy="403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Constructors (</a:t>
            </a:r>
            <a:r>
              <a:rPr lang="en-US" altLang="zh-TW" sz="3800" b="1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ctors</a:t>
            </a:r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5112568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dedicated to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initialization of some or all data members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other necessary actions during initialization</a:t>
            </a:r>
          </a:p>
          <a:p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a special kind of member function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automatically called when an object is born</a:t>
            </a:r>
          </a:p>
          <a:p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declared just like any other member functions except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name MUST be SAME as class name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has NO return type; not even void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Yes, there are destructors(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dtors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too(Chapter 10)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Constructor Declaration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definition with </a:t>
            </a:r>
            <a:r>
              <a:rPr lang="en-US" altLang="zh-TW" sz="2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declaration</a:t>
            </a:r>
          </a:p>
          <a:p>
            <a:endParaRPr lang="zh-TW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6862876" cy="30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Calling Constructors (1/2)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f(){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date1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(7, 4),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date2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(3, 6);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implicit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call for 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date1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 (7, 4)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implicit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call for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date2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 (3, 6)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 soon as data1/date2 is born (created)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automatically called for each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Values in parentheses passed as arguments to the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Data members (month &amp; day) are then initialized by the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Calling Constructors (2/2)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 {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date1; 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Error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      date1.DayOfYear(7, 4);  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Error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date2(3, 6);  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ok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…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</a:t>
            </a:r>
          </a:p>
          <a:p>
            <a:pPr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– If there is any existing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compiler will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generate a default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for you</a:t>
            </a:r>
            <a:endParaRPr lang="en-US" altLang="zh-TW" sz="24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Error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– Object is 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allowed to 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 </a:t>
            </a:r>
            <a:r>
              <a:rPr lang="en-US" altLang="zh-TW" sz="2400" dirty="0" err="1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ctors</a:t>
            </a:r>
            <a:r>
              <a:rPr lang="en-US" altLang="zh-TW" sz="2400" dirty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directly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Constructor Definition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definition is like all other member functions 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– except it has no return type</a:t>
            </a:r>
          </a:p>
          <a:p>
            <a:r>
              <a:rPr lang="en-US" altLang="zh-TW" sz="2400" dirty="0" err="1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::</a:t>
            </a:r>
            <a:r>
              <a:rPr lang="en-US" altLang="zh-TW" sz="2400" dirty="0" err="1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month =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day =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Note that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name around ::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– Clearly identifies a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Note that </a:t>
            </a:r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return type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 – Just as in class definition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Complete Constructor Definition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::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dayValue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 month(</a:t>
            </a:r>
            <a:r>
              <a:rPr lang="en-US" altLang="zh-TW" sz="2400" dirty="0" err="1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), day(</a:t>
            </a:r>
            <a:r>
              <a:rPr lang="en-US" altLang="zh-TW" sz="2400" dirty="0" err="1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dayValue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{ // can be empty if nothing to do here } 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Prefer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this style for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definition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Overloaded Constructors</a:t>
            </a:r>
            <a:endParaRPr lang="zh-TW" altLang="en-US" sz="3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can be overloaded just like other functions</a:t>
            </a: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- that is, a class can have </a:t>
            </a:r>
            <a:r>
              <a:rPr lang="en-US" altLang="zh-TW" sz="24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multiple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ctors</a:t>
            </a:r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{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public: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int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dayValue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 //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ctor#1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monthValue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 //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ctor#2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DayOfYear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)  // </a:t>
            </a:r>
            <a:r>
              <a:rPr lang="en-US" altLang="zh-TW" sz="1800" dirty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ctor#3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(default constructor)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// …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pPr>
              <a:buNone/>
            </a:pP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void f() { </a:t>
            </a: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DateOfYear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d1(7, 4), d2(9), d3; … 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23813</TotalTime>
  <Words>2035</Words>
  <Application>Microsoft Office PowerPoint</Application>
  <PresentationFormat>如螢幕大小 (4:3)</PresentationFormat>
  <Paragraphs>268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 Unicode MS</vt:lpstr>
      <vt:lpstr>微軟正黑體</vt:lpstr>
      <vt:lpstr>新細明體</vt:lpstr>
      <vt:lpstr>Calibri</vt:lpstr>
      <vt:lpstr>Tw Cen MT</vt:lpstr>
      <vt:lpstr>Wingdings</vt:lpstr>
      <vt:lpstr>Wingdings 2</vt:lpstr>
      <vt:lpstr>中庸</vt:lpstr>
      <vt:lpstr>    Lab 6  Constructors and other Tools  &amp;  OPERator overloading, Friends, Reference</vt:lpstr>
      <vt:lpstr>Outline</vt:lpstr>
      <vt:lpstr>Constructors (ctors)</vt:lpstr>
      <vt:lpstr>Constructor Declaration</vt:lpstr>
      <vt:lpstr>Calling Constructors (1/2)</vt:lpstr>
      <vt:lpstr>Calling Constructors (2/2)</vt:lpstr>
      <vt:lpstr>Constructor Definition</vt:lpstr>
      <vt:lpstr>Complete Constructor Definition</vt:lpstr>
      <vt:lpstr>Overloaded Constructors</vt:lpstr>
      <vt:lpstr>Explicit Constructor Calls</vt:lpstr>
      <vt:lpstr>Constant Member Functions (1/2)</vt:lpstr>
      <vt:lpstr>Constant Member Functions (2/2)</vt:lpstr>
      <vt:lpstr>Why Operator Overloading? </vt:lpstr>
      <vt:lpstr>Another Way for Operator Overloading</vt:lpstr>
      <vt:lpstr>Returning Constant Value</vt:lpstr>
      <vt:lpstr>Member vs. Nonmember Operators </vt:lpstr>
      <vt:lpstr>Friend Functions (1/3)</vt:lpstr>
      <vt:lpstr>Friend Functions (2/3)</vt:lpstr>
      <vt:lpstr>Friend Functions (3/3)</vt:lpstr>
      <vt:lpstr>Overload &lt;&lt;</vt:lpstr>
      <vt:lpstr>Return Value of Operator &lt;&lt;</vt:lpstr>
      <vt:lpstr>Overload &gt;&gt;</vt:lpstr>
      <vt:lpstr>Exercise (1/4)</vt:lpstr>
      <vt:lpstr>Exercise (2/4)</vt:lpstr>
      <vt:lpstr>PowerPoint 簡報</vt:lpstr>
      <vt:lpstr>Exercise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VDA</dc:creator>
  <cp:lastModifiedBy>linweichen</cp:lastModifiedBy>
  <cp:revision>741</cp:revision>
  <dcterms:created xsi:type="dcterms:W3CDTF">2011-03-17T06:50:40Z</dcterms:created>
  <dcterms:modified xsi:type="dcterms:W3CDTF">2020-05-07T08:39:09Z</dcterms:modified>
</cp:coreProperties>
</file>