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C0315C-70E7-754A-B767-FDE861EE83A1}" v="6" dt="2022-02-10T02:08:40.659"/>
    <p1510:client id="{6469BA33-746D-E07D-9B26-74A5557C8FDB}" v="6" dt="2022-02-10T01:53:15.343"/>
    <p1510:client id="{E3167FF0-73E9-1448-B0E4-1D9C821867DC}" v="92" dt="2022-02-10T02:43:06.3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80A5A9-29D1-4DCC-BE9F-B1CE79522984}"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351BA065-2A48-4B0B-B57F-F6B87352A450}">
      <dgm:prSet/>
      <dgm:spPr/>
      <dgm:t>
        <a:bodyPr/>
        <a:lstStyle/>
        <a:p>
          <a:r>
            <a:rPr lang="en-US"/>
            <a:t>Can’t order from more than one location</a:t>
          </a:r>
        </a:p>
      </dgm:t>
    </dgm:pt>
    <dgm:pt modelId="{67267A72-B3D0-49C6-B79B-53BD16FF2BDA}" type="parTrans" cxnId="{0DD21711-F2BB-4745-94B9-536F61751156}">
      <dgm:prSet/>
      <dgm:spPr/>
      <dgm:t>
        <a:bodyPr/>
        <a:lstStyle/>
        <a:p>
          <a:endParaRPr lang="en-US"/>
        </a:p>
      </dgm:t>
    </dgm:pt>
    <dgm:pt modelId="{70FF9F02-F1DF-4AA1-B02E-310864DD28DC}" type="sibTrans" cxnId="{0DD21711-F2BB-4745-94B9-536F61751156}">
      <dgm:prSet/>
      <dgm:spPr/>
      <dgm:t>
        <a:bodyPr/>
        <a:lstStyle/>
        <a:p>
          <a:endParaRPr lang="en-US"/>
        </a:p>
      </dgm:t>
    </dgm:pt>
    <dgm:pt modelId="{5C033725-7203-463E-8495-E9873EF7C8FC}">
      <dgm:prSet/>
      <dgm:spPr/>
      <dgm:t>
        <a:bodyPr/>
        <a:lstStyle/>
        <a:p>
          <a:r>
            <a:rPr lang="en-US"/>
            <a:t>Doesn’t display the different menus between locations</a:t>
          </a:r>
        </a:p>
      </dgm:t>
    </dgm:pt>
    <dgm:pt modelId="{59385256-47DB-4502-8C61-289CD1A680B3}" type="parTrans" cxnId="{15F7731E-8491-43EE-A898-66B5A8BE1C73}">
      <dgm:prSet/>
      <dgm:spPr/>
      <dgm:t>
        <a:bodyPr/>
        <a:lstStyle/>
        <a:p>
          <a:endParaRPr lang="en-US"/>
        </a:p>
      </dgm:t>
    </dgm:pt>
    <dgm:pt modelId="{007E13C9-FA27-4CB2-861B-C782F6E48EAB}" type="sibTrans" cxnId="{15F7731E-8491-43EE-A898-66B5A8BE1C73}">
      <dgm:prSet/>
      <dgm:spPr/>
      <dgm:t>
        <a:bodyPr/>
        <a:lstStyle/>
        <a:p>
          <a:endParaRPr lang="en-US"/>
        </a:p>
      </dgm:t>
    </dgm:pt>
    <dgm:pt modelId="{EEA1991D-8FE9-4B39-B3CB-BC0CBC6188F1}">
      <dgm:prSet/>
      <dgm:spPr/>
      <dgm:t>
        <a:bodyPr/>
        <a:lstStyle/>
        <a:p>
          <a:r>
            <a:rPr lang="en-US"/>
            <a:t>Lack of customer account option </a:t>
          </a:r>
        </a:p>
      </dgm:t>
    </dgm:pt>
    <dgm:pt modelId="{6F16FACA-4CAE-49CE-87DB-8D8713A66F49}" type="parTrans" cxnId="{00A209E8-8A3A-4D04-835C-C7FBBBA95AF3}">
      <dgm:prSet/>
      <dgm:spPr/>
      <dgm:t>
        <a:bodyPr/>
        <a:lstStyle/>
        <a:p>
          <a:endParaRPr lang="en-US"/>
        </a:p>
      </dgm:t>
    </dgm:pt>
    <dgm:pt modelId="{F083F633-55F8-46E1-8C0A-9EBFF7461790}" type="sibTrans" cxnId="{00A209E8-8A3A-4D04-835C-C7FBBBA95AF3}">
      <dgm:prSet/>
      <dgm:spPr/>
      <dgm:t>
        <a:bodyPr/>
        <a:lstStyle/>
        <a:p>
          <a:endParaRPr lang="en-US"/>
        </a:p>
      </dgm:t>
    </dgm:pt>
    <dgm:pt modelId="{49FFC4F5-4EAE-4295-879E-02183D00D8D6}">
      <dgm:prSet/>
      <dgm:spPr/>
      <dgm:t>
        <a:bodyPr/>
        <a:lstStyle/>
        <a:p>
          <a:r>
            <a:rPr lang="en-US"/>
            <a:t>Confusion for customers and workers with two locations and only one place to order now</a:t>
          </a:r>
        </a:p>
      </dgm:t>
    </dgm:pt>
    <dgm:pt modelId="{456A8702-D1A9-4074-AC68-09E28AE321FD}" type="parTrans" cxnId="{A5B0F50C-9BCD-44F3-8B5D-569624126BDF}">
      <dgm:prSet/>
      <dgm:spPr/>
      <dgm:t>
        <a:bodyPr/>
        <a:lstStyle/>
        <a:p>
          <a:endParaRPr lang="en-US"/>
        </a:p>
      </dgm:t>
    </dgm:pt>
    <dgm:pt modelId="{10D77ED3-E0AD-4F59-8067-E84D07B6F760}" type="sibTrans" cxnId="{A5B0F50C-9BCD-44F3-8B5D-569624126BDF}">
      <dgm:prSet/>
      <dgm:spPr/>
      <dgm:t>
        <a:bodyPr/>
        <a:lstStyle/>
        <a:p>
          <a:endParaRPr lang="en-US"/>
        </a:p>
      </dgm:t>
    </dgm:pt>
    <dgm:pt modelId="{31227136-6253-1249-8D09-1BE8E71BDE04}" type="pres">
      <dgm:prSet presAssocID="{F580A5A9-29D1-4DCC-BE9F-B1CE79522984}" presName="matrix" presStyleCnt="0">
        <dgm:presLayoutVars>
          <dgm:chMax val="1"/>
          <dgm:dir/>
          <dgm:resizeHandles val="exact"/>
        </dgm:presLayoutVars>
      </dgm:prSet>
      <dgm:spPr/>
    </dgm:pt>
    <dgm:pt modelId="{F4603E46-B677-AA4E-B73C-03DB860C9FBE}" type="pres">
      <dgm:prSet presAssocID="{F580A5A9-29D1-4DCC-BE9F-B1CE79522984}" presName="diamond" presStyleLbl="bgShp" presStyleIdx="0" presStyleCnt="1"/>
      <dgm:spPr/>
    </dgm:pt>
    <dgm:pt modelId="{76BD2E81-45DC-3149-8C65-251FD70EA074}" type="pres">
      <dgm:prSet presAssocID="{F580A5A9-29D1-4DCC-BE9F-B1CE79522984}" presName="quad1" presStyleLbl="node1" presStyleIdx="0" presStyleCnt="4">
        <dgm:presLayoutVars>
          <dgm:chMax val="0"/>
          <dgm:chPref val="0"/>
          <dgm:bulletEnabled val="1"/>
        </dgm:presLayoutVars>
      </dgm:prSet>
      <dgm:spPr/>
    </dgm:pt>
    <dgm:pt modelId="{829FA8CB-2E9F-D84F-8DB1-BD41FB59079C}" type="pres">
      <dgm:prSet presAssocID="{F580A5A9-29D1-4DCC-BE9F-B1CE79522984}" presName="quad2" presStyleLbl="node1" presStyleIdx="1" presStyleCnt="4">
        <dgm:presLayoutVars>
          <dgm:chMax val="0"/>
          <dgm:chPref val="0"/>
          <dgm:bulletEnabled val="1"/>
        </dgm:presLayoutVars>
      </dgm:prSet>
      <dgm:spPr/>
    </dgm:pt>
    <dgm:pt modelId="{454AFF32-96D9-0C42-8BBE-A261810AEA2C}" type="pres">
      <dgm:prSet presAssocID="{F580A5A9-29D1-4DCC-BE9F-B1CE79522984}" presName="quad3" presStyleLbl="node1" presStyleIdx="2" presStyleCnt="4">
        <dgm:presLayoutVars>
          <dgm:chMax val="0"/>
          <dgm:chPref val="0"/>
          <dgm:bulletEnabled val="1"/>
        </dgm:presLayoutVars>
      </dgm:prSet>
      <dgm:spPr/>
    </dgm:pt>
    <dgm:pt modelId="{ED910D56-6297-5F4B-B692-7358A57A57E0}" type="pres">
      <dgm:prSet presAssocID="{F580A5A9-29D1-4DCC-BE9F-B1CE79522984}" presName="quad4" presStyleLbl="node1" presStyleIdx="3" presStyleCnt="4">
        <dgm:presLayoutVars>
          <dgm:chMax val="0"/>
          <dgm:chPref val="0"/>
          <dgm:bulletEnabled val="1"/>
        </dgm:presLayoutVars>
      </dgm:prSet>
      <dgm:spPr/>
    </dgm:pt>
  </dgm:ptLst>
  <dgm:cxnLst>
    <dgm:cxn modelId="{6572B201-6CB3-0847-9DD6-33905AD38017}" type="presOf" srcId="{49FFC4F5-4EAE-4295-879E-02183D00D8D6}" destId="{ED910D56-6297-5F4B-B692-7358A57A57E0}" srcOrd="0" destOrd="0" presId="urn:microsoft.com/office/officeart/2005/8/layout/matrix3"/>
    <dgm:cxn modelId="{A5B0F50C-9BCD-44F3-8B5D-569624126BDF}" srcId="{F580A5A9-29D1-4DCC-BE9F-B1CE79522984}" destId="{49FFC4F5-4EAE-4295-879E-02183D00D8D6}" srcOrd="3" destOrd="0" parTransId="{456A8702-D1A9-4074-AC68-09E28AE321FD}" sibTransId="{10D77ED3-E0AD-4F59-8067-E84D07B6F760}"/>
    <dgm:cxn modelId="{0DD21711-F2BB-4745-94B9-536F61751156}" srcId="{F580A5A9-29D1-4DCC-BE9F-B1CE79522984}" destId="{351BA065-2A48-4B0B-B57F-F6B87352A450}" srcOrd="0" destOrd="0" parTransId="{67267A72-B3D0-49C6-B79B-53BD16FF2BDA}" sibTransId="{70FF9F02-F1DF-4AA1-B02E-310864DD28DC}"/>
    <dgm:cxn modelId="{15F7731E-8491-43EE-A898-66B5A8BE1C73}" srcId="{F580A5A9-29D1-4DCC-BE9F-B1CE79522984}" destId="{5C033725-7203-463E-8495-E9873EF7C8FC}" srcOrd="1" destOrd="0" parTransId="{59385256-47DB-4502-8C61-289CD1A680B3}" sibTransId="{007E13C9-FA27-4CB2-861B-C782F6E48EAB}"/>
    <dgm:cxn modelId="{8839E761-8663-2B47-B34A-C492DA58534A}" type="presOf" srcId="{351BA065-2A48-4B0B-B57F-F6B87352A450}" destId="{76BD2E81-45DC-3149-8C65-251FD70EA074}" srcOrd="0" destOrd="0" presId="urn:microsoft.com/office/officeart/2005/8/layout/matrix3"/>
    <dgm:cxn modelId="{EAC14566-9F6D-CA47-9A77-3AF6E2A6919E}" type="presOf" srcId="{5C033725-7203-463E-8495-E9873EF7C8FC}" destId="{829FA8CB-2E9F-D84F-8DB1-BD41FB59079C}" srcOrd="0" destOrd="0" presId="urn:microsoft.com/office/officeart/2005/8/layout/matrix3"/>
    <dgm:cxn modelId="{906F7D78-CC43-BC43-9E65-10D91C216C49}" type="presOf" srcId="{F580A5A9-29D1-4DCC-BE9F-B1CE79522984}" destId="{31227136-6253-1249-8D09-1BE8E71BDE04}" srcOrd="0" destOrd="0" presId="urn:microsoft.com/office/officeart/2005/8/layout/matrix3"/>
    <dgm:cxn modelId="{EE2E9CBB-E976-4C48-87CA-EB59352D9E59}" type="presOf" srcId="{EEA1991D-8FE9-4B39-B3CB-BC0CBC6188F1}" destId="{454AFF32-96D9-0C42-8BBE-A261810AEA2C}" srcOrd="0" destOrd="0" presId="urn:microsoft.com/office/officeart/2005/8/layout/matrix3"/>
    <dgm:cxn modelId="{00A209E8-8A3A-4D04-835C-C7FBBBA95AF3}" srcId="{F580A5A9-29D1-4DCC-BE9F-B1CE79522984}" destId="{EEA1991D-8FE9-4B39-B3CB-BC0CBC6188F1}" srcOrd="2" destOrd="0" parTransId="{6F16FACA-4CAE-49CE-87DB-8D8713A66F49}" sibTransId="{F083F633-55F8-46E1-8C0A-9EBFF7461790}"/>
    <dgm:cxn modelId="{3D20CF9B-1334-894F-BE4A-7B280A30A91C}" type="presParOf" srcId="{31227136-6253-1249-8D09-1BE8E71BDE04}" destId="{F4603E46-B677-AA4E-B73C-03DB860C9FBE}" srcOrd="0" destOrd="0" presId="urn:microsoft.com/office/officeart/2005/8/layout/matrix3"/>
    <dgm:cxn modelId="{492B2957-48AD-B942-90C5-1279712F3254}" type="presParOf" srcId="{31227136-6253-1249-8D09-1BE8E71BDE04}" destId="{76BD2E81-45DC-3149-8C65-251FD70EA074}" srcOrd="1" destOrd="0" presId="urn:microsoft.com/office/officeart/2005/8/layout/matrix3"/>
    <dgm:cxn modelId="{38666118-CC7C-584A-AD88-6E33743727E1}" type="presParOf" srcId="{31227136-6253-1249-8D09-1BE8E71BDE04}" destId="{829FA8CB-2E9F-D84F-8DB1-BD41FB59079C}" srcOrd="2" destOrd="0" presId="urn:microsoft.com/office/officeart/2005/8/layout/matrix3"/>
    <dgm:cxn modelId="{C7718FFE-1A88-2944-85ED-A6730BEF7642}" type="presParOf" srcId="{31227136-6253-1249-8D09-1BE8E71BDE04}" destId="{454AFF32-96D9-0C42-8BBE-A261810AEA2C}" srcOrd="3" destOrd="0" presId="urn:microsoft.com/office/officeart/2005/8/layout/matrix3"/>
    <dgm:cxn modelId="{8FC22C99-AC2E-BB43-9721-D74449CCDC4D}" type="presParOf" srcId="{31227136-6253-1249-8D09-1BE8E71BDE04}" destId="{ED910D56-6297-5F4B-B692-7358A57A57E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03E46-B677-AA4E-B73C-03DB860C9FBE}">
      <dsp:nvSpPr>
        <dsp:cNvPr id="0" name=""/>
        <dsp:cNvSpPr/>
      </dsp:nvSpPr>
      <dsp:spPr>
        <a:xfrm>
          <a:off x="379476" y="0"/>
          <a:ext cx="5504687" cy="5504687"/>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BD2E81-45DC-3149-8C65-251FD70EA074}">
      <dsp:nvSpPr>
        <dsp:cNvPr id="0" name=""/>
        <dsp:cNvSpPr/>
      </dsp:nvSpPr>
      <dsp:spPr>
        <a:xfrm>
          <a:off x="902421" y="522945"/>
          <a:ext cx="2146828" cy="21468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Can’t order from more than one location</a:t>
          </a:r>
        </a:p>
      </dsp:txBody>
      <dsp:txXfrm>
        <a:off x="1007221" y="627745"/>
        <a:ext cx="1937228" cy="1937228"/>
      </dsp:txXfrm>
    </dsp:sp>
    <dsp:sp modelId="{829FA8CB-2E9F-D84F-8DB1-BD41FB59079C}">
      <dsp:nvSpPr>
        <dsp:cNvPr id="0" name=""/>
        <dsp:cNvSpPr/>
      </dsp:nvSpPr>
      <dsp:spPr>
        <a:xfrm>
          <a:off x="3214390" y="522945"/>
          <a:ext cx="2146828" cy="21468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Doesn’t display the different menus between locations</a:t>
          </a:r>
        </a:p>
      </dsp:txBody>
      <dsp:txXfrm>
        <a:off x="3319190" y="627745"/>
        <a:ext cx="1937228" cy="1937228"/>
      </dsp:txXfrm>
    </dsp:sp>
    <dsp:sp modelId="{454AFF32-96D9-0C42-8BBE-A261810AEA2C}">
      <dsp:nvSpPr>
        <dsp:cNvPr id="0" name=""/>
        <dsp:cNvSpPr/>
      </dsp:nvSpPr>
      <dsp:spPr>
        <a:xfrm>
          <a:off x="902421" y="2834914"/>
          <a:ext cx="2146828" cy="214682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Lack of customer account option </a:t>
          </a:r>
        </a:p>
      </dsp:txBody>
      <dsp:txXfrm>
        <a:off x="1007221" y="2939714"/>
        <a:ext cx="1937228" cy="1937228"/>
      </dsp:txXfrm>
    </dsp:sp>
    <dsp:sp modelId="{ED910D56-6297-5F4B-B692-7358A57A57E0}">
      <dsp:nvSpPr>
        <dsp:cNvPr id="0" name=""/>
        <dsp:cNvSpPr/>
      </dsp:nvSpPr>
      <dsp:spPr>
        <a:xfrm>
          <a:off x="3214390" y="2834914"/>
          <a:ext cx="2146828" cy="21468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Confusion for customers and workers with two locations and only one place to order now</a:t>
          </a:r>
        </a:p>
      </dsp:txBody>
      <dsp:txXfrm>
        <a:off x="3319190" y="2939714"/>
        <a:ext cx="1937228" cy="193722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3052E-8624-1140-9577-448122F47C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ED40BC-C114-3D41-B0A8-C4C3F3B598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D76428-93D5-4143-92AD-6F55D01104CA}"/>
              </a:ext>
            </a:extLst>
          </p:cNvPr>
          <p:cNvSpPr>
            <a:spLocks noGrp="1"/>
          </p:cNvSpPr>
          <p:nvPr>
            <p:ph type="dt" sz="half" idx="10"/>
          </p:nvPr>
        </p:nvSpPr>
        <p:spPr/>
        <p:txBody>
          <a:bodyPr/>
          <a:lstStyle/>
          <a:p>
            <a:fld id="{307174C8-EFF9-8140-9B33-5FE407A40062}" type="datetimeFigureOut">
              <a:rPr lang="en-US" smtClean="0"/>
              <a:t>2/9/22</a:t>
            </a:fld>
            <a:endParaRPr lang="en-US"/>
          </a:p>
        </p:txBody>
      </p:sp>
      <p:sp>
        <p:nvSpPr>
          <p:cNvPr id="5" name="Footer Placeholder 4">
            <a:extLst>
              <a:ext uri="{FF2B5EF4-FFF2-40B4-BE49-F238E27FC236}">
                <a16:creationId xmlns:a16="http://schemas.microsoft.com/office/drawing/2014/main" id="{A070C60E-8A09-5F43-8F58-3BEFC76BA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AC885-59B7-2740-AC78-9857C5F50FB4}"/>
              </a:ext>
            </a:extLst>
          </p:cNvPr>
          <p:cNvSpPr>
            <a:spLocks noGrp="1"/>
          </p:cNvSpPr>
          <p:nvPr>
            <p:ph type="sldNum" sz="quarter" idx="12"/>
          </p:nvPr>
        </p:nvSpPr>
        <p:spPr/>
        <p:txBody>
          <a:bodyPr/>
          <a:lstStyle/>
          <a:p>
            <a:fld id="{B45325E6-6AFE-C945-92A2-393BBED941B7}" type="slidenum">
              <a:rPr lang="en-US" smtClean="0"/>
              <a:t>‹#›</a:t>
            </a:fld>
            <a:endParaRPr lang="en-US"/>
          </a:p>
        </p:txBody>
      </p:sp>
    </p:spTree>
    <p:extLst>
      <p:ext uri="{BB962C8B-B14F-4D97-AF65-F5344CB8AC3E}">
        <p14:creationId xmlns:p14="http://schemas.microsoft.com/office/powerpoint/2010/main" val="296734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C520-BE09-9647-8662-69F8E0944E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0BB7E6-470C-FE4C-B945-D28948355E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ED314-1480-CF40-A95B-16101092F5F1}"/>
              </a:ext>
            </a:extLst>
          </p:cNvPr>
          <p:cNvSpPr>
            <a:spLocks noGrp="1"/>
          </p:cNvSpPr>
          <p:nvPr>
            <p:ph type="dt" sz="half" idx="10"/>
          </p:nvPr>
        </p:nvSpPr>
        <p:spPr/>
        <p:txBody>
          <a:bodyPr/>
          <a:lstStyle/>
          <a:p>
            <a:fld id="{307174C8-EFF9-8140-9B33-5FE407A40062}" type="datetimeFigureOut">
              <a:rPr lang="en-US" smtClean="0"/>
              <a:t>2/9/22</a:t>
            </a:fld>
            <a:endParaRPr lang="en-US"/>
          </a:p>
        </p:txBody>
      </p:sp>
      <p:sp>
        <p:nvSpPr>
          <p:cNvPr id="5" name="Footer Placeholder 4">
            <a:extLst>
              <a:ext uri="{FF2B5EF4-FFF2-40B4-BE49-F238E27FC236}">
                <a16:creationId xmlns:a16="http://schemas.microsoft.com/office/drawing/2014/main" id="{CF64B68B-6288-BA42-A690-E71343BC0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F7EEC-90CD-EA4A-BCC6-3A6881724E9B}"/>
              </a:ext>
            </a:extLst>
          </p:cNvPr>
          <p:cNvSpPr>
            <a:spLocks noGrp="1"/>
          </p:cNvSpPr>
          <p:nvPr>
            <p:ph type="sldNum" sz="quarter" idx="12"/>
          </p:nvPr>
        </p:nvSpPr>
        <p:spPr/>
        <p:txBody>
          <a:bodyPr/>
          <a:lstStyle/>
          <a:p>
            <a:fld id="{B45325E6-6AFE-C945-92A2-393BBED941B7}" type="slidenum">
              <a:rPr lang="en-US" smtClean="0"/>
              <a:t>‹#›</a:t>
            </a:fld>
            <a:endParaRPr lang="en-US"/>
          </a:p>
        </p:txBody>
      </p:sp>
    </p:spTree>
    <p:extLst>
      <p:ext uri="{BB962C8B-B14F-4D97-AF65-F5344CB8AC3E}">
        <p14:creationId xmlns:p14="http://schemas.microsoft.com/office/powerpoint/2010/main" val="108032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47BE75-C881-0F4F-B4A8-6521E3C054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821AD0-8E6D-B449-BE81-E4D35589E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7975E-07B0-314A-B746-F9118D3A2121}"/>
              </a:ext>
            </a:extLst>
          </p:cNvPr>
          <p:cNvSpPr>
            <a:spLocks noGrp="1"/>
          </p:cNvSpPr>
          <p:nvPr>
            <p:ph type="dt" sz="half" idx="10"/>
          </p:nvPr>
        </p:nvSpPr>
        <p:spPr/>
        <p:txBody>
          <a:bodyPr/>
          <a:lstStyle/>
          <a:p>
            <a:fld id="{307174C8-EFF9-8140-9B33-5FE407A40062}" type="datetimeFigureOut">
              <a:rPr lang="en-US" smtClean="0"/>
              <a:t>2/9/22</a:t>
            </a:fld>
            <a:endParaRPr lang="en-US"/>
          </a:p>
        </p:txBody>
      </p:sp>
      <p:sp>
        <p:nvSpPr>
          <p:cNvPr id="5" name="Footer Placeholder 4">
            <a:extLst>
              <a:ext uri="{FF2B5EF4-FFF2-40B4-BE49-F238E27FC236}">
                <a16:creationId xmlns:a16="http://schemas.microsoft.com/office/drawing/2014/main" id="{41E15116-890B-EE4D-BB67-A075A2D72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FF8B74-543B-1F40-82C0-DCCA98E47282}"/>
              </a:ext>
            </a:extLst>
          </p:cNvPr>
          <p:cNvSpPr>
            <a:spLocks noGrp="1"/>
          </p:cNvSpPr>
          <p:nvPr>
            <p:ph type="sldNum" sz="quarter" idx="12"/>
          </p:nvPr>
        </p:nvSpPr>
        <p:spPr/>
        <p:txBody>
          <a:bodyPr/>
          <a:lstStyle/>
          <a:p>
            <a:fld id="{B45325E6-6AFE-C945-92A2-393BBED941B7}" type="slidenum">
              <a:rPr lang="en-US" smtClean="0"/>
              <a:t>‹#›</a:t>
            </a:fld>
            <a:endParaRPr lang="en-US"/>
          </a:p>
        </p:txBody>
      </p:sp>
    </p:spTree>
    <p:extLst>
      <p:ext uri="{BB962C8B-B14F-4D97-AF65-F5344CB8AC3E}">
        <p14:creationId xmlns:p14="http://schemas.microsoft.com/office/powerpoint/2010/main" val="404726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2237-605A-A248-87BF-72F0F048EB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AA3ED8-8F2D-4144-B646-436B6C3C5A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EDD44-2004-AC4A-9842-035D18474838}"/>
              </a:ext>
            </a:extLst>
          </p:cNvPr>
          <p:cNvSpPr>
            <a:spLocks noGrp="1"/>
          </p:cNvSpPr>
          <p:nvPr>
            <p:ph type="dt" sz="half" idx="10"/>
          </p:nvPr>
        </p:nvSpPr>
        <p:spPr/>
        <p:txBody>
          <a:bodyPr/>
          <a:lstStyle/>
          <a:p>
            <a:fld id="{307174C8-EFF9-8140-9B33-5FE407A40062}" type="datetimeFigureOut">
              <a:rPr lang="en-US" smtClean="0"/>
              <a:t>2/9/22</a:t>
            </a:fld>
            <a:endParaRPr lang="en-US"/>
          </a:p>
        </p:txBody>
      </p:sp>
      <p:sp>
        <p:nvSpPr>
          <p:cNvPr id="5" name="Footer Placeholder 4">
            <a:extLst>
              <a:ext uri="{FF2B5EF4-FFF2-40B4-BE49-F238E27FC236}">
                <a16:creationId xmlns:a16="http://schemas.microsoft.com/office/drawing/2014/main" id="{D8E22865-6953-D349-9E28-0F7246BFFB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DC496-DA7B-3344-969F-3012A66BFC1A}"/>
              </a:ext>
            </a:extLst>
          </p:cNvPr>
          <p:cNvSpPr>
            <a:spLocks noGrp="1"/>
          </p:cNvSpPr>
          <p:nvPr>
            <p:ph type="sldNum" sz="quarter" idx="12"/>
          </p:nvPr>
        </p:nvSpPr>
        <p:spPr/>
        <p:txBody>
          <a:bodyPr/>
          <a:lstStyle/>
          <a:p>
            <a:fld id="{B45325E6-6AFE-C945-92A2-393BBED941B7}" type="slidenum">
              <a:rPr lang="en-US" smtClean="0"/>
              <a:t>‹#›</a:t>
            </a:fld>
            <a:endParaRPr lang="en-US"/>
          </a:p>
        </p:txBody>
      </p:sp>
    </p:spTree>
    <p:extLst>
      <p:ext uri="{BB962C8B-B14F-4D97-AF65-F5344CB8AC3E}">
        <p14:creationId xmlns:p14="http://schemas.microsoft.com/office/powerpoint/2010/main" val="159422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7F03-F479-594D-AFB1-81015D2D5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381D75-9DDE-1841-8E7D-45E9756093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6AB3EA-44A4-CD4A-917C-1E0ACAD293C7}"/>
              </a:ext>
            </a:extLst>
          </p:cNvPr>
          <p:cNvSpPr>
            <a:spLocks noGrp="1"/>
          </p:cNvSpPr>
          <p:nvPr>
            <p:ph type="dt" sz="half" idx="10"/>
          </p:nvPr>
        </p:nvSpPr>
        <p:spPr/>
        <p:txBody>
          <a:bodyPr/>
          <a:lstStyle/>
          <a:p>
            <a:fld id="{307174C8-EFF9-8140-9B33-5FE407A40062}" type="datetimeFigureOut">
              <a:rPr lang="en-US" smtClean="0"/>
              <a:t>2/9/22</a:t>
            </a:fld>
            <a:endParaRPr lang="en-US"/>
          </a:p>
        </p:txBody>
      </p:sp>
      <p:sp>
        <p:nvSpPr>
          <p:cNvPr id="5" name="Footer Placeholder 4">
            <a:extLst>
              <a:ext uri="{FF2B5EF4-FFF2-40B4-BE49-F238E27FC236}">
                <a16:creationId xmlns:a16="http://schemas.microsoft.com/office/drawing/2014/main" id="{C8AF201B-8B0E-694E-BDFC-2BE2EFC8E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9B4B8-6903-644D-9C2A-3C9DF1ACE949}"/>
              </a:ext>
            </a:extLst>
          </p:cNvPr>
          <p:cNvSpPr>
            <a:spLocks noGrp="1"/>
          </p:cNvSpPr>
          <p:nvPr>
            <p:ph type="sldNum" sz="quarter" idx="12"/>
          </p:nvPr>
        </p:nvSpPr>
        <p:spPr/>
        <p:txBody>
          <a:bodyPr/>
          <a:lstStyle/>
          <a:p>
            <a:fld id="{B45325E6-6AFE-C945-92A2-393BBED941B7}" type="slidenum">
              <a:rPr lang="en-US" smtClean="0"/>
              <a:t>‹#›</a:t>
            </a:fld>
            <a:endParaRPr lang="en-US"/>
          </a:p>
        </p:txBody>
      </p:sp>
    </p:spTree>
    <p:extLst>
      <p:ext uri="{BB962C8B-B14F-4D97-AF65-F5344CB8AC3E}">
        <p14:creationId xmlns:p14="http://schemas.microsoft.com/office/powerpoint/2010/main" val="518420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6D75-B8E7-9647-B199-8B6DB3379F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E23D9B-835F-614B-BDFD-D0093EBAED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96CC57-65E5-4E47-9BB5-03F188E75F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3364F9-1994-A141-87DA-F432C232AAD7}"/>
              </a:ext>
            </a:extLst>
          </p:cNvPr>
          <p:cNvSpPr>
            <a:spLocks noGrp="1"/>
          </p:cNvSpPr>
          <p:nvPr>
            <p:ph type="dt" sz="half" idx="10"/>
          </p:nvPr>
        </p:nvSpPr>
        <p:spPr/>
        <p:txBody>
          <a:bodyPr/>
          <a:lstStyle/>
          <a:p>
            <a:fld id="{307174C8-EFF9-8140-9B33-5FE407A40062}" type="datetimeFigureOut">
              <a:rPr lang="en-US" smtClean="0"/>
              <a:t>2/9/22</a:t>
            </a:fld>
            <a:endParaRPr lang="en-US"/>
          </a:p>
        </p:txBody>
      </p:sp>
      <p:sp>
        <p:nvSpPr>
          <p:cNvPr id="6" name="Footer Placeholder 5">
            <a:extLst>
              <a:ext uri="{FF2B5EF4-FFF2-40B4-BE49-F238E27FC236}">
                <a16:creationId xmlns:a16="http://schemas.microsoft.com/office/drawing/2014/main" id="{CAB9F260-2245-3B43-93EF-3C13FB9011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E20F5-BCD6-204E-9D9D-298D756454C2}"/>
              </a:ext>
            </a:extLst>
          </p:cNvPr>
          <p:cNvSpPr>
            <a:spLocks noGrp="1"/>
          </p:cNvSpPr>
          <p:nvPr>
            <p:ph type="sldNum" sz="quarter" idx="12"/>
          </p:nvPr>
        </p:nvSpPr>
        <p:spPr/>
        <p:txBody>
          <a:bodyPr/>
          <a:lstStyle/>
          <a:p>
            <a:fld id="{B45325E6-6AFE-C945-92A2-393BBED941B7}" type="slidenum">
              <a:rPr lang="en-US" smtClean="0"/>
              <a:t>‹#›</a:t>
            </a:fld>
            <a:endParaRPr lang="en-US"/>
          </a:p>
        </p:txBody>
      </p:sp>
    </p:spTree>
    <p:extLst>
      <p:ext uri="{BB962C8B-B14F-4D97-AF65-F5344CB8AC3E}">
        <p14:creationId xmlns:p14="http://schemas.microsoft.com/office/powerpoint/2010/main" val="2399706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F908-F49F-BC4D-A64C-0090DE9ACC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D22D7B-43EF-6E4A-BF88-8D6B6B5CD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9695FF-9C3D-7240-B79B-12DACA57C8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BAFC54-892D-BF4B-9363-27D74E5FBD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7EDDE4-606F-7B4F-B31A-3147CC3C5D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B259B8-B7A8-F047-83D3-B9B6CE648709}"/>
              </a:ext>
            </a:extLst>
          </p:cNvPr>
          <p:cNvSpPr>
            <a:spLocks noGrp="1"/>
          </p:cNvSpPr>
          <p:nvPr>
            <p:ph type="dt" sz="half" idx="10"/>
          </p:nvPr>
        </p:nvSpPr>
        <p:spPr/>
        <p:txBody>
          <a:bodyPr/>
          <a:lstStyle/>
          <a:p>
            <a:fld id="{307174C8-EFF9-8140-9B33-5FE407A40062}" type="datetimeFigureOut">
              <a:rPr lang="en-US" smtClean="0"/>
              <a:t>2/9/22</a:t>
            </a:fld>
            <a:endParaRPr lang="en-US"/>
          </a:p>
        </p:txBody>
      </p:sp>
      <p:sp>
        <p:nvSpPr>
          <p:cNvPr id="8" name="Footer Placeholder 7">
            <a:extLst>
              <a:ext uri="{FF2B5EF4-FFF2-40B4-BE49-F238E27FC236}">
                <a16:creationId xmlns:a16="http://schemas.microsoft.com/office/drawing/2014/main" id="{9B00F7E5-5CDA-4B49-B585-4F39DADD1C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51EE4B-00F9-BB42-A80B-B95AC38E09B2}"/>
              </a:ext>
            </a:extLst>
          </p:cNvPr>
          <p:cNvSpPr>
            <a:spLocks noGrp="1"/>
          </p:cNvSpPr>
          <p:nvPr>
            <p:ph type="sldNum" sz="quarter" idx="12"/>
          </p:nvPr>
        </p:nvSpPr>
        <p:spPr/>
        <p:txBody>
          <a:bodyPr/>
          <a:lstStyle/>
          <a:p>
            <a:fld id="{B45325E6-6AFE-C945-92A2-393BBED941B7}" type="slidenum">
              <a:rPr lang="en-US" smtClean="0"/>
              <a:t>‹#›</a:t>
            </a:fld>
            <a:endParaRPr lang="en-US"/>
          </a:p>
        </p:txBody>
      </p:sp>
    </p:spTree>
    <p:extLst>
      <p:ext uri="{BB962C8B-B14F-4D97-AF65-F5344CB8AC3E}">
        <p14:creationId xmlns:p14="http://schemas.microsoft.com/office/powerpoint/2010/main" val="2453529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91A9-C7D7-C740-B117-B2B36B8E24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CD9D21-7A7B-C345-A998-DADD6A49381F}"/>
              </a:ext>
            </a:extLst>
          </p:cNvPr>
          <p:cNvSpPr>
            <a:spLocks noGrp="1"/>
          </p:cNvSpPr>
          <p:nvPr>
            <p:ph type="dt" sz="half" idx="10"/>
          </p:nvPr>
        </p:nvSpPr>
        <p:spPr/>
        <p:txBody>
          <a:bodyPr/>
          <a:lstStyle/>
          <a:p>
            <a:fld id="{307174C8-EFF9-8140-9B33-5FE407A40062}" type="datetimeFigureOut">
              <a:rPr lang="en-US" smtClean="0"/>
              <a:t>2/9/22</a:t>
            </a:fld>
            <a:endParaRPr lang="en-US"/>
          </a:p>
        </p:txBody>
      </p:sp>
      <p:sp>
        <p:nvSpPr>
          <p:cNvPr id="4" name="Footer Placeholder 3">
            <a:extLst>
              <a:ext uri="{FF2B5EF4-FFF2-40B4-BE49-F238E27FC236}">
                <a16:creationId xmlns:a16="http://schemas.microsoft.com/office/drawing/2014/main" id="{206B4F2C-7ACB-B84C-9E9E-7D26368BBF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677CAF-DA4C-D64C-AA2C-4B70D84FBCED}"/>
              </a:ext>
            </a:extLst>
          </p:cNvPr>
          <p:cNvSpPr>
            <a:spLocks noGrp="1"/>
          </p:cNvSpPr>
          <p:nvPr>
            <p:ph type="sldNum" sz="quarter" idx="12"/>
          </p:nvPr>
        </p:nvSpPr>
        <p:spPr/>
        <p:txBody>
          <a:bodyPr/>
          <a:lstStyle/>
          <a:p>
            <a:fld id="{B45325E6-6AFE-C945-92A2-393BBED941B7}" type="slidenum">
              <a:rPr lang="en-US" smtClean="0"/>
              <a:t>‹#›</a:t>
            </a:fld>
            <a:endParaRPr lang="en-US"/>
          </a:p>
        </p:txBody>
      </p:sp>
    </p:spTree>
    <p:extLst>
      <p:ext uri="{BB962C8B-B14F-4D97-AF65-F5344CB8AC3E}">
        <p14:creationId xmlns:p14="http://schemas.microsoft.com/office/powerpoint/2010/main" val="2150140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9766FA-14FC-E44F-BD1C-9A2596B60FA6}"/>
              </a:ext>
            </a:extLst>
          </p:cNvPr>
          <p:cNvSpPr>
            <a:spLocks noGrp="1"/>
          </p:cNvSpPr>
          <p:nvPr>
            <p:ph type="dt" sz="half" idx="10"/>
          </p:nvPr>
        </p:nvSpPr>
        <p:spPr/>
        <p:txBody>
          <a:bodyPr/>
          <a:lstStyle/>
          <a:p>
            <a:fld id="{307174C8-EFF9-8140-9B33-5FE407A40062}" type="datetimeFigureOut">
              <a:rPr lang="en-US" smtClean="0"/>
              <a:t>2/9/22</a:t>
            </a:fld>
            <a:endParaRPr lang="en-US"/>
          </a:p>
        </p:txBody>
      </p:sp>
      <p:sp>
        <p:nvSpPr>
          <p:cNvPr id="3" name="Footer Placeholder 2">
            <a:extLst>
              <a:ext uri="{FF2B5EF4-FFF2-40B4-BE49-F238E27FC236}">
                <a16:creationId xmlns:a16="http://schemas.microsoft.com/office/drawing/2014/main" id="{60D9BB6F-C18A-5D41-905E-3527F20EDE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F5967B-EFEC-9241-A976-5C8E5FA48AC9}"/>
              </a:ext>
            </a:extLst>
          </p:cNvPr>
          <p:cNvSpPr>
            <a:spLocks noGrp="1"/>
          </p:cNvSpPr>
          <p:nvPr>
            <p:ph type="sldNum" sz="quarter" idx="12"/>
          </p:nvPr>
        </p:nvSpPr>
        <p:spPr/>
        <p:txBody>
          <a:bodyPr/>
          <a:lstStyle/>
          <a:p>
            <a:fld id="{B45325E6-6AFE-C945-92A2-393BBED941B7}" type="slidenum">
              <a:rPr lang="en-US" smtClean="0"/>
              <a:t>‹#›</a:t>
            </a:fld>
            <a:endParaRPr lang="en-US"/>
          </a:p>
        </p:txBody>
      </p:sp>
    </p:spTree>
    <p:extLst>
      <p:ext uri="{BB962C8B-B14F-4D97-AF65-F5344CB8AC3E}">
        <p14:creationId xmlns:p14="http://schemas.microsoft.com/office/powerpoint/2010/main" val="920092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5B550-3D54-704F-8A99-B8B52B8F28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BF6D75-4EB6-0A45-A6B2-9D7B95D5DD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877B2B-DB97-9C4D-8FCF-4E10C61BE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B518C-3D62-0B4B-A2DA-AF025F1E06C1}"/>
              </a:ext>
            </a:extLst>
          </p:cNvPr>
          <p:cNvSpPr>
            <a:spLocks noGrp="1"/>
          </p:cNvSpPr>
          <p:nvPr>
            <p:ph type="dt" sz="half" idx="10"/>
          </p:nvPr>
        </p:nvSpPr>
        <p:spPr/>
        <p:txBody>
          <a:bodyPr/>
          <a:lstStyle/>
          <a:p>
            <a:fld id="{307174C8-EFF9-8140-9B33-5FE407A40062}" type="datetimeFigureOut">
              <a:rPr lang="en-US" smtClean="0"/>
              <a:t>2/9/22</a:t>
            </a:fld>
            <a:endParaRPr lang="en-US"/>
          </a:p>
        </p:txBody>
      </p:sp>
      <p:sp>
        <p:nvSpPr>
          <p:cNvPr id="6" name="Footer Placeholder 5">
            <a:extLst>
              <a:ext uri="{FF2B5EF4-FFF2-40B4-BE49-F238E27FC236}">
                <a16:creationId xmlns:a16="http://schemas.microsoft.com/office/drawing/2014/main" id="{2E076A97-AD61-434F-9707-B821355D97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88EBAE-806F-D546-B4EF-2A45E0CD5385}"/>
              </a:ext>
            </a:extLst>
          </p:cNvPr>
          <p:cNvSpPr>
            <a:spLocks noGrp="1"/>
          </p:cNvSpPr>
          <p:nvPr>
            <p:ph type="sldNum" sz="quarter" idx="12"/>
          </p:nvPr>
        </p:nvSpPr>
        <p:spPr/>
        <p:txBody>
          <a:bodyPr/>
          <a:lstStyle/>
          <a:p>
            <a:fld id="{B45325E6-6AFE-C945-92A2-393BBED941B7}" type="slidenum">
              <a:rPr lang="en-US" smtClean="0"/>
              <a:t>‹#›</a:t>
            </a:fld>
            <a:endParaRPr lang="en-US"/>
          </a:p>
        </p:txBody>
      </p:sp>
    </p:spTree>
    <p:extLst>
      <p:ext uri="{BB962C8B-B14F-4D97-AF65-F5344CB8AC3E}">
        <p14:creationId xmlns:p14="http://schemas.microsoft.com/office/powerpoint/2010/main" val="2653881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0806-FF8A-4846-A935-2972C3134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56BC2B-E7D9-014E-839E-F75E2A9B4F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972F84-4991-6747-A193-838B5067B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3A7A0-999E-1F4E-9299-F34C81D03959}"/>
              </a:ext>
            </a:extLst>
          </p:cNvPr>
          <p:cNvSpPr>
            <a:spLocks noGrp="1"/>
          </p:cNvSpPr>
          <p:nvPr>
            <p:ph type="dt" sz="half" idx="10"/>
          </p:nvPr>
        </p:nvSpPr>
        <p:spPr/>
        <p:txBody>
          <a:bodyPr/>
          <a:lstStyle/>
          <a:p>
            <a:fld id="{307174C8-EFF9-8140-9B33-5FE407A40062}" type="datetimeFigureOut">
              <a:rPr lang="en-US" smtClean="0"/>
              <a:t>2/9/22</a:t>
            </a:fld>
            <a:endParaRPr lang="en-US"/>
          </a:p>
        </p:txBody>
      </p:sp>
      <p:sp>
        <p:nvSpPr>
          <p:cNvPr id="6" name="Footer Placeholder 5">
            <a:extLst>
              <a:ext uri="{FF2B5EF4-FFF2-40B4-BE49-F238E27FC236}">
                <a16:creationId xmlns:a16="http://schemas.microsoft.com/office/drawing/2014/main" id="{924F518A-4275-4F44-8D14-3A23C575C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D77247-75D0-DE43-B442-E77A398C3763}"/>
              </a:ext>
            </a:extLst>
          </p:cNvPr>
          <p:cNvSpPr>
            <a:spLocks noGrp="1"/>
          </p:cNvSpPr>
          <p:nvPr>
            <p:ph type="sldNum" sz="quarter" idx="12"/>
          </p:nvPr>
        </p:nvSpPr>
        <p:spPr/>
        <p:txBody>
          <a:bodyPr/>
          <a:lstStyle/>
          <a:p>
            <a:fld id="{B45325E6-6AFE-C945-92A2-393BBED941B7}" type="slidenum">
              <a:rPr lang="en-US" smtClean="0"/>
              <a:t>‹#›</a:t>
            </a:fld>
            <a:endParaRPr lang="en-US"/>
          </a:p>
        </p:txBody>
      </p:sp>
    </p:spTree>
    <p:extLst>
      <p:ext uri="{BB962C8B-B14F-4D97-AF65-F5344CB8AC3E}">
        <p14:creationId xmlns:p14="http://schemas.microsoft.com/office/powerpoint/2010/main" val="3562203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D0D755-EA32-9946-BD34-95EDDDFF83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3245B8-2F2B-6B49-9D7C-D00B11CDAE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B3F86-85E6-A841-B9CB-9E6BE2226A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174C8-EFF9-8140-9B33-5FE407A40062}" type="datetimeFigureOut">
              <a:rPr lang="en-US" smtClean="0"/>
              <a:t>2/9/22</a:t>
            </a:fld>
            <a:endParaRPr lang="en-US"/>
          </a:p>
        </p:txBody>
      </p:sp>
      <p:sp>
        <p:nvSpPr>
          <p:cNvPr id="5" name="Footer Placeholder 4">
            <a:extLst>
              <a:ext uri="{FF2B5EF4-FFF2-40B4-BE49-F238E27FC236}">
                <a16:creationId xmlns:a16="http://schemas.microsoft.com/office/drawing/2014/main" id="{0D32F866-E806-5847-8605-CFF6DB6C73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6F7AD4-2BA2-B946-8190-CAA09BAA05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325E6-6AFE-C945-92A2-393BBED941B7}" type="slidenum">
              <a:rPr lang="en-US" smtClean="0"/>
              <a:t>‹#›</a:t>
            </a:fld>
            <a:endParaRPr lang="en-US"/>
          </a:p>
        </p:txBody>
      </p:sp>
    </p:spTree>
    <p:extLst>
      <p:ext uri="{BB962C8B-B14F-4D97-AF65-F5344CB8AC3E}">
        <p14:creationId xmlns:p14="http://schemas.microsoft.com/office/powerpoint/2010/main" val="236031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F5419D-DB94-7E44-8FD4-2B43E8BE52FA}"/>
              </a:ext>
            </a:extLst>
          </p:cNvPr>
          <p:cNvSpPr>
            <a:spLocks noGrp="1"/>
          </p:cNvSpPr>
          <p:nvPr>
            <p:ph type="ctrTitle"/>
          </p:nvPr>
        </p:nvSpPr>
        <p:spPr>
          <a:xfrm>
            <a:off x="890338" y="640080"/>
            <a:ext cx="3734014" cy="3566160"/>
          </a:xfrm>
        </p:spPr>
        <p:txBody>
          <a:bodyPr anchor="b">
            <a:normAutofit/>
          </a:bodyPr>
          <a:lstStyle/>
          <a:p>
            <a:pPr algn="l"/>
            <a:r>
              <a:rPr lang="en-US" sz="4600"/>
              <a:t>Yaba Mediterranean Grill</a:t>
            </a:r>
          </a:p>
        </p:txBody>
      </p:sp>
      <p:sp>
        <p:nvSpPr>
          <p:cNvPr id="3" name="Subtitle 2">
            <a:extLst>
              <a:ext uri="{FF2B5EF4-FFF2-40B4-BE49-F238E27FC236}">
                <a16:creationId xmlns:a16="http://schemas.microsoft.com/office/drawing/2014/main" id="{E713A208-B8B7-4D4C-B337-DEC98C97B4F4}"/>
              </a:ext>
            </a:extLst>
          </p:cNvPr>
          <p:cNvSpPr>
            <a:spLocks noGrp="1"/>
          </p:cNvSpPr>
          <p:nvPr>
            <p:ph type="subTitle" idx="1"/>
          </p:nvPr>
        </p:nvSpPr>
        <p:spPr>
          <a:xfrm>
            <a:off x="890339" y="4636008"/>
            <a:ext cx="3734014" cy="1572768"/>
          </a:xfrm>
        </p:spPr>
        <p:txBody>
          <a:bodyPr>
            <a:normAutofit/>
          </a:bodyPr>
          <a:lstStyle/>
          <a:p>
            <a:pPr algn="l"/>
            <a:r>
              <a:rPr lang="en-US" sz="2000"/>
              <a:t>Sprint 1</a:t>
            </a:r>
          </a:p>
          <a:p>
            <a:pPr algn="l"/>
            <a:r>
              <a:rPr lang="en-US" sz="2000"/>
              <a:t>Team 3</a:t>
            </a:r>
          </a:p>
          <a:p>
            <a:pPr algn="l"/>
            <a:r>
              <a:rPr lang="en-US" sz="2000"/>
              <a:t>By: Liam Alexander, Sabrina Knott, Alex Waller, and </a:t>
            </a:r>
            <a:r>
              <a:rPr lang="en-US" sz="2000" err="1"/>
              <a:t>Karrington</a:t>
            </a:r>
            <a:r>
              <a:rPr lang="en-US" sz="2000"/>
              <a:t> Evans</a:t>
            </a:r>
          </a:p>
          <a:p>
            <a:pPr algn="l"/>
            <a:endParaRPr lang="en-US" sz="2000"/>
          </a:p>
        </p:txBody>
      </p:sp>
      <p:sp>
        <p:nvSpPr>
          <p:cNvPr id="7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950DFB07-8BEC-5842-874C-870FCB517A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525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70D522-DE05-8B48-9AF4-55C308B111D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Use case </a:t>
            </a:r>
            <a:r>
              <a:rPr lang="en-US" sz="4000">
                <a:solidFill>
                  <a:srgbClr val="FFFFFF"/>
                </a:solidFill>
              </a:rPr>
              <a:t>Diagram</a:t>
            </a:r>
            <a:endParaRPr lang="en-US" sz="4000" kern="1200">
              <a:solidFill>
                <a:srgbClr val="FFFFFF"/>
              </a:solidFill>
              <a:latin typeface="+mj-lt"/>
              <a:ea typeface="+mj-ea"/>
              <a:cs typeface="+mj-cs"/>
            </a:endParaRPr>
          </a:p>
        </p:txBody>
      </p:sp>
      <p:pic>
        <p:nvPicPr>
          <p:cNvPr id="3074" name="Picture 2">
            <a:extLst>
              <a:ext uri="{FF2B5EF4-FFF2-40B4-BE49-F238E27FC236}">
                <a16:creationId xmlns:a16="http://schemas.microsoft.com/office/drawing/2014/main" id="{8A7921D6-33DA-934C-B2AF-6E9209BA06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05470" y="467208"/>
            <a:ext cx="3819663" cy="592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720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D3448F-922C-394A-B30E-315D1ADB2EF7}"/>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Sprint 1 Backlog</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able&#10;&#10;Description automatically generated">
            <a:extLst>
              <a:ext uri="{FF2B5EF4-FFF2-40B4-BE49-F238E27FC236}">
                <a16:creationId xmlns:a16="http://schemas.microsoft.com/office/drawing/2014/main" id="{62EBB9ED-12D8-E54B-BA21-8DD0F70352F7}"/>
              </a:ext>
            </a:extLst>
          </p:cNvPr>
          <p:cNvPicPr>
            <a:picLocks noGrp="1" noChangeAspect="1"/>
          </p:cNvPicPr>
          <p:nvPr>
            <p:ph idx="1"/>
          </p:nvPr>
        </p:nvPicPr>
        <p:blipFill>
          <a:blip r:embed="rId2"/>
          <a:stretch>
            <a:fillRect/>
          </a:stretch>
        </p:blipFill>
        <p:spPr>
          <a:xfrm>
            <a:off x="910209" y="2427541"/>
            <a:ext cx="10316482" cy="3997637"/>
          </a:xfrm>
          <a:prstGeom prst="rect">
            <a:avLst/>
          </a:prstGeom>
        </p:spPr>
      </p:pic>
    </p:spTree>
    <p:extLst>
      <p:ext uri="{BB962C8B-B14F-4D97-AF65-F5344CB8AC3E}">
        <p14:creationId xmlns:p14="http://schemas.microsoft.com/office/powerpoint/2010/main" val="3763529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8CC14-405F-6045-A777-A0794BA763A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Sprint 1 Product Backlog</a:t>
            </a:r>
          </a:p>
        </p:txBody>
      </p:sp>
      <p:pic>
        <p:nvPicPr>
          <p:cNvPr id="5" name="Content Placeholder 4" descr="Graphical user interface, table&#10;&#10;Description automatically generated">
            <a:extLst>
              <a:ext uri="{FF2B5EF4-FFF2-40B4-BE49-F238E27FC236}">
                <a16:creationId xmlns:a16="http://schemas.microsoft.com/office/drawing/2014/main" id="{20ACE535-9CD1-CC48-9D12-6DE7DA94BDAE}"/>
              </a:ext>
            </a:extLst>
          </p:cNvPr>
          <p:cNvPicPr>
            <a:picLocks noGrp="1" noChangeAspect="1"/>
          </p:cNvPicPr>
          <p:nvPr>
            <p:ph idx="1"/>
          </p:nvPr>
        </p:nvPicPr>
        <p:blipFill>
          <a:blip r:embed="rId2"/>
          <a:stretch>
            <a:fillRect/>
          </a:stretch>
        </p:blipFill>
        <p:spPr>
          <a:xfrm>
            <a:off x="4254478" y="408354"/>
            <a:ext cx="7496335" cy="5383398"/>
          </a:xfrm>
          <a:prstGeom prst="rect">
            <a:avLst/>
          </a:prstGeom>
        </p:spPr>
      </p:pic>
    </p:spTree>
    <p:extLst>
      <p:ext uri="{BB962C8B-B14F-4D97-AF65-F5344CB8AC3E}">
        <p14:creationId xmlns:p14="http://schemas.microsoft.com/office/powerpoint/2010/main" val="4108280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8A29B-A312-8648-B6BF-17D22BF0B55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Sprint 1 Burndown Chart</a:t>
            </a:r>
          </a:p>
        </p:txBody>
      </p:sp>
      <p:pic>
        <p:nvPicPr>
          <p:cNvPr id="6" name="Content Placeholder 5" descr="Chart, line chart&#10;&#10;Description automatically generated">
            <a:extLst>
              <a:ext uri="{FF2B5EF4-FFF2-40B4-BE49-F238E27FC236}">
                <a16:creationId xmlns:a16="http://schemas.microsoft.com/office/drawing/2014/main" id="{1E01521E-2537-3F46-93AB-C448C53F2970}"/>
              </a:ext>
            </a:extLst>
          </p:cNvPr>
          <p:cNvPicPr>
            <a:picLocks noGrp="1" noChangeAspect="1"/>
          </p:cNvPicPr>
          <p:nvPr>
            <p:ph idx="1"/>
          </p:nvPr>
        </p:nvPicPr>
        <p:blipFill>
          <a:blip r:embed="rId2"/>
          <a:stretch>
            <a:fillRect/>
          </a:stretch>
        </p:blipFill>
        <p:spPr>
          <a:xfrm>
            <a:off x="1498600" y="1675227"/>
            <a:ext cx="9118600" cy="4852573"/>
          </a:xfrm>
          <a:prstGeom prst="rect">
            <a:avLst/>
          </a:prstGeom>
        </p:spPr>
      </p:pic>
    </p:spTree>
    <p:extLst>
      <p:ext uri="{BB962C8B-B14F-4D97-AF65-F5344CB8AC3E}">
        <p14:creationId xmlns:p14="http://schemas.microsoft.com/office/powerpoint/2010/main" val="91584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50F80B-E2D8-ED4B-8FA3-DA0CB4A6FBA8}"/>
              </a:ext>
            </a:extLst>
          </p:cNvPr>
          <p:cNvSpPr/>
          <p:nvPr/>
        </p:nvSpPr>
        <p:spPr>
          <a:xfrm>
            <a:off x="-3176" y="2848303"/>
            <a:ext cx="12192000" cy="26065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24C5CF-4EF4-6742-9728-10A9600272A4}"/>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Potential Shippable Product Increment </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10;&#10;Description automatically generated with medium confidence">
            <a:extLst>
              <a:ext uri="{FF2B5EF4-FFF2-40B4-BE49-F238E27FC236}">
                <a16:creationId xmlns:a16="http://schemas.microsoft.com/office/drawing/2014/main" id="{6BB2C959-A614-7D48-A045-C02ABE6F640F}"/>
              </a:ext>
            </a:extLst>
          </p:cNvPr>
          <p:cNvPicPr>
            <a:picLocks noGrp="1" noChangeAspect="1"/>
          </p:cNvPicPr>
          <p:nvPr>
            <p:ph idx="1"/>
          </p:nvPr>
        </p:nvPicPr>
        <p:blipFill>
          <a:blip r:embed="rId2"/>
          <a:stretch>
            <a:fillRect/>
          </a:stretch>
        </p:blipFill>
        <p:spPr>
          <a:xfrm>
            <a:off x="526073" y="3283812"/>
            <a:ext cx="11196989" cy="1735533"/>
          </a:xfrm>
          <a:prstGeom prst="rect">
            <a:avLst/>
          </a:prstGeom>
        </p:spPr>
      </p:pic>
    </p:spTree>
    <p:extLst>
      <p:ext uri="{BB962C8B-B14F-4D97-AF65-F5344CB8AC3E}">
        <p14:creationId xmlns:p14="http://schemas.microsoft.com/office/powerpoint/2010/main" val="167816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Rectangle 5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8B43179-7EE9-A04B-805C-3703226EE36D}"/>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Business description and brief history</a:t>
            </a:r>
          </a:p>
        </p:txBody>
      </p:sp>
      <p:sp>
        <p:nvSpPr>
          <p:cNvPr id="3" name="Content Placeholder 2">
            <a:extLst>
              <a:ext uri="{FF2B5EF4-FFF2-40B4-BE49-F238E27FC236}">
                <a16:creationId xmlns:a16="http://schemas.microsoft.com/office/drawing/2014/main" id="{D78CF187-1A00-4A45-94E3-73D456AB3E7D}"/>
              </a:ext>
            </a:extLst>
          </p:cNvPr>
          <p:cNvSpPr>
            <a:spLocks noGrp="1"/>
          </p:cNvSpPr>
          <p:nvPr>
            <p:ph idx="1"/>
          </p:nvPr>
        </p:nvSpPr>
        <p:spPr>
          <a:xfrm>
            <a:off x="1367624" y="2490436"/>
            <a:ext cx="9708995" cy="3567173"/>
          </a:xfrm>
        </p:spPr>
        <p:txBody>
          <a:bodyPr anchor="ctr">
            <a:normAutofit/>
          </a:bodyPr>
          <a:lstStyle/>
          <a:p>
            <a:r>
              <a:rPr lang="en-US" sz="1900"/>
              <a:t>Yaba is a family-owned restaurant that serves Mediterranean food at an affordable price in Greenville, North Carolina. </a:t>
            </a:r>
          </a:p>
          <a:p>
            <a:r>
              <a:rPr lang="en-US" sz="1900"/>
              <a:t>It was established in 2020 and is located at 1201 Charles Blvd, Greenville, NC 27858. </a:t>
            </a:r>
          </a:p>
          <a:p>
            <a:r>
              <a:rPr lang="en-US" sz="1900"/>
              <a:t>Majd Thaher is the owner in Greenville, North Carolina and is a current student studying public health. </a:t>
            </a:r>
          </a:p>
          <a:p>
            <a:r>
              <a:rPr lang="en-US" sz="1900"/>
              <a:t>The success of Yaba in Greenville has allowed for the family to quickly open another location in Raleigh this past year. </a:t>
            </a:r>
          </a:p>
          <a:p>
            <a:r>
              <a:rPr lang="en-US" sz="1900"/>
              <a:t>Yaba’s mission statement is to bring authentic shawarma and Mediterranean cuisine, from their homeland Palestine, to North Carolina as a healthier restaurant option. They have a promise to prepare healthy and delicious food, all while maintaining the bold flavors of Middle Eastern cuisine in an atmosphere that is clean and welcoming to all. </a:t>
            </a:r>
          </a:p>
        </p:txBody>
      </p:sp>
    </p:spTree>
    <p:extLst>
      <p:ext uri="{BB962C8B-B14F-4D97-AF65-F5344CB8AC3E}">
        <p14:creationId xmlns:p14="http://schemas.microsoft.com/office/powerpoint/2010/main" val="2836799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B336D8-A043-4844-8ACD-BC1ACEA7E70A}"/>
              </a:ext>
            </a:extLst>
          </p:cNvPr>
          <p:cNvSpPr>
            <a:spLocks noGrp="1"/>
          </p:cNvSpPr>
          <p:nvPr>
            <p:ph type="title"/>
          </p:nvPr>
        </p:nvSpPr>
        <p:spPr>
          <a:xfrm>
            <a:off x="838200" y="365125"/>
            <a:ext cx="10515600" cy="1325563"/>
          </a:xfrm>
        </p:spPr>
        <p:txBody>
          <a:bodyPr>
            <a:normAutofit/>
          </a:bodyPr>
          <a:lstStyle/>
          <a:p>
            <a:r>
              <a:rPr lang="en-US" sz="5400"/>
              <a:t>Current Environment</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a16="http://schemas.microsoft.com/office/drawing/2014/main" id="{7DEE58E0-18AB-3B4E-AD8F-72BC4C1DB0AC}"/>
              </a:ext>
            </a:extLst>
          </p:cNvPr>
          <p:cNvSpPr>
            <a:spLocks noGrp="1"/>
          </p:cNvSpPr>
          <p:nvPr>
            <p:ph idx="1"/>
          </p:nvPr>
        </p:nvSpPr>
        <p:spPr>
          <a:xfrm>
            <a:off x="838200" y="1929384"/>
            <a:ext cx="10515600" cy="4251960"/>
          </a:xfrm>
        </p:spPr>
        <p:txBody>
          <a:bodyPr>
            <a:normAutofit/>
          </a:bodyPr>
          <a:lstStyle/>
          <a:p>
            <a:r>
              <a:rPr lang="en-US" sz="2000"/>
              <a:t>Yaba’s current environment involves two restaurants in different locations with menus differing mainly in price.</a:t>
            </a:r>
          </a:p>
          <a:p>
            <a:r>
              <a:rPr lang="en-US" sz="2000"/>
              <a:t> Customers currently order on Yaba’s website, choose what they want, and the location selection is only for Greenville currently. </a:t>
            </a:r>
          </a:p>
          <a:p>
            <a:r>
              <a:rPr lang="en-US" sz="2000"/>
              <a:t>Orders come through on an app called square restaurants and then are automatically sent to their Wireless Bluetooth printer. </a:t>
            </a:r>
          </a:p>
          <a:p>
            <a:r>
              <a:rPr lang="en-US" sz="2000"/>
              <a:t>There’s recently been a lot of confusion on the Yaba website due to the new location. Customers in Raleigh will place an order on the website but don’t realize they’re sending orders to Greenville. Furthermore, that order in Greenville goes to waste. This has made customers unhappy, caused unnecessary stress for current workers, and is hurting the Yaba’s potential revenue.</a:t>
            </a:r>
          </a:p>
          <a:p>
            <a:r>
              <a:rPr lang="en-US" sz="2000"/>
              <a:t> Majd has emphasized that customer feedback has asked for an account option on Yaba’s website to be made instead of the newsletter! </a:t>
            </a:r>
          </a:p>
        </p:txBody>
      </p:sp>
    </p:spTree>
    <p:extLst>
      <p:ext uri="{BB962C8B-B14F-4D97-AF65-F5344CB8AC3E}">
        <p14:creationId xmlns:p14="http://schemas.microsoft.com/office/powerpoint/2010/main" val="142625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A20B09-A8CE-C041-86D9-D3AB6750C209}"/>
              </a:ext>
            </a:extLst>
          </p:cNvPr>
          <p:cNvSpPr>
            <a:spLocks noGrp="1"/>
          </p:cNvSpPr>
          <p:nvPr>
            <p:ph type="title"/>
          </p:nvPr>
        </p:nvSpPr>
        <p:spPr>
          <a:xfrm>
            <a:off x="841248" y="548640"/>
            <a:ext cx="3600860" cy="5431536"/>
          </a:xfrm>
        </p:spPr>
        <p:txBody>
          <a:bodyPr>
            <a:normAutofit/>
          </a:bodyPr>
          <a:lstStyle/>
          <a:p>
            <a:r>
              <a:rPr lang="en-US" sz="5400"/>
              <a:t>Why did we choose this project?</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4C6C96-F900-4248-B71D-D126BAAEDE6F}"/>
              </a:ext>
            </a:extLst>
          </p:cNvPr>
          <p:cNvSpPr>
            <a:spLocks noGrp="1"/>
          </p:cNvSpPr>
          <p:nvPr>
            <p:ph idx="1"/>
          </p:nvPr>
        </p:nvSpPr>
        <p:spPr>
          <a:xfrm>
            <a:off x="5126418" y="552091"/>
            <a:ext cx="6224335" cy="5431536"/>
          </a:xfrm>
        </p:spPr>
        <p:txBody>
          <a:bodyPr anchor="ctr">
            <a:normAutofit/>
          </a:bodyPr>
          <a:lstStyle/>
          <a:p>
            <a:r>
              <a:rPr lang="en-US" sz="2200"/>
              <a:t>Our team decided on this project because we’re under the impression Yaba will implement our system. They’re a small family-owned business, and they’re not the most technically sound. We all felt like our efforts over the coming weeks should be put to work for a business that will use it. The current owner allows for an open line of communication throughout the day which makes it very easy for us to access whatever we need. The last incentive comes in the form of free food from Yaba for our help!</a:t>
            </a:r>
          </a:p>
        </p:txBody>
      </p:sp>
    </p:spTree>
    <p:extLst>
      <p:ext uri="{BB962C8B-B14F-4D97-AF65-F5344CB8AC3E}">
        <p14:creationId xmlns:p14="http://schemas.microsoft.com/office/powerpoint/2010/main" val="1622711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2A3E37-9713-BB49-998A-B1D9AF17D05A}"/>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Problems observed with the current system</a:t>
            </a:r>
          </a:p>
        </p:txBody>
      </p:sp>
      <p:graphicFrame>
        <p:nvGraphicFramePr>
          <p:cNvPr id="5" name="Content Placeholder 2">
            <a:extLst>
              <a:ext uri="{FF2B5EF4-FFF2-40B4-BE49-F238E27FC236}">
                <a16:creationId xmlns:a16="http://schemas.microsoft.com/office/drawing/2014/main" id="{4057A321-3C89-4121-9FB8-B57430317701}"/>
              </a:ext>
            </a:extLst>
          </p:cNvPr>
          <p:cNvGraphicFramePr>
            <a:graphicFrameLocks noGrp="1"/>
          </p:cNvGraphicFramePr>
          <p:nvPr>
            <p:ph idx="1"/>
            <p:extLst>
              <p:ext uri="{D42A27DB-BD31-4B8C-83A1-F6EECF244321}">
                <p14:modId xmlns:p14="http://schemas.microsoft.com/office/powerpoint/2010/main" val="60195068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8161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6FBED7-2A7F-B640-AB7E-9F05BF36F6D5}"/>
              </a:ext>
            </a:extLst>
          </p:cNvPr>
          <p:cNvSpPr>
            <a:spLocks noGrp="1"/>
          </p:cNvSpPr>
          <p:nvPr>
            <p:ph type="title"/>
          </p:nvPr>
        </p:nvSpPr>
        <p:spPr>
          <a:xfrm>
            <a:off x="1137036" y="548640"/>
            <a:ext cx="9916632" cy="1188720"/>
          </a:xfrm>
        </p:spPr>
        <p:txBody>
          <a:bodyPr>
            <a:normAutofit/>
          </a:bodyPr>
          <a:lstStyle/>
          <a:p>
            <a:r>
              <a:rPr lang="en-US" sz="4100">
                <a:solidFill>
                  <a:schemeClr val="tx1">
                    <a:lumMod val="85000"/>
                    <a:lumOff val="15000"/>
                  </a:schemeClr>
                </a:solidFill>
              </a:rPr>
              <a:t>Proposed system objectives and constraints</a:t>
            </a:r>
          </a:p>
        </p:txBody>
      </p:sp>
      <p:sp>
        <p:nvSpPr>
          <p:cNvPr id="3" name="Content Placeholder 2">
            <a:extLst>
              <a:ext uri="{FF2B5EF4-FFF2-40B4-BE49-F238E27FC236}">
                <a16:creationId xmlns:a16="http://schemas.microsoft.com/office/drawing/2014/main" id="{53627640-E601-D241-A8F0-CEDF7688DA97}"/>
              </a:ext>
            </a:extLst>
          </p:cNvPr>
          <p:cNvSpPr>
            <a:spLocks noGrp="1"/>
          </p:cNvSpPr>
          <p:nvPr>
            <p:ph idx="1"/>
          </p:nvPr>
        </p:nvSpPr>
        <p:spPr>
          <a:xfrm>
            <a:off x="1957987" y="2431767"/>
            <a:ext cx="8276026" cy="3685156"/>
          </a:xfrm>
        </p:spPr>
        <p:txBody>
          <a:bodyPr anchor="ctr">
            <a:normAutofit/>
          </a:bodyPr>
          <a:lstStyle/>
          <a:p>
            <a:r>
              <a:rPr lang="en-US" sz="1700">
                <a:solidFill>
                  <a:srgbClr val="0070C0"/>
                </a:solidFill>
              </a:rPr>
              <a:t>The system our team is proposing for Yaba is an additional location option with a menu that has the corresponding prices for the Raleigh location on their website. This will allow the customers of Raleigh to be able to order online and eliminate any customer confusion in the future for this location. </a:t>
            </a:r>
          </a:p>
          <a:p>
            <a:r>
              <a:rPr lang="en-US" sz="1700">
                <a:solidFill>
                  <a:srgbClr val="0070C0"/>
                </a:solidFill>
              </a:rPr>
              <a:t>This system will also provide a customer login on the website. Having this feature on the website will allow every customer who creates a login on the website to have their information saved to make ordering online more efficient. Business will also run more smoothly by already having recurrent customer information in the database.</a:t>
            </a:r>
          </a:p>
          <a:p>
            <a:r>
              <a:rPr lang="en-US" sz="1700">
                <a:solidFill>
                  <a:srgbClr val="FF0000"/>
                </a:solidFill>
              </a:rPr>
              <a:t>The most crucial constraint for this project is time. The owner of Yaba, </a:t>
            </a:r>
            <a:r>
              <a:rPr lang="en-US" sz="1700" err="1">
                <a:solidFill>
                  <a:srgbClr val="FF0000"/>
                </a:solidFill>
              </a:rPr>
              <a:t>Majd</a:t>
            </a:r>
            <a:r>
              <a:rPr lang="en-US" sz="1700">
                <a:solidFill>
                  <a:srgbClr val="FF0000"/>
                </a:solidFill>
              </a:rPr>
              <a:t>, has requested for this system to be ready as soon as possible. The website will be down temporarily as we implement the new system. The timing limits the scope of the project because the scope also must be rational for the system to be done as soon as possible. </a:t>
            </a:r>
            <a:br>
              <a:rPr lang="en-US" sz="1700">
                <a:solidFill>
                  <a:srgbClr val="FF0000"/>
                </a:solidFill>
              </a:rPr>
            </a:br>
            <a:endParaRPr lang="en-US" sz="1700" b="0">
              <a:solidFill>
                <a:srgbClr val="FF0000"/>
              </a:solidFill>
              <a:effectLst/>
            </a:endParaRPr>
          </a:p>
          <a:p>
            <a:endParaRPr lang="en-US" sz="1700">
              <a:solidFill>
                <a:schemeClr val="tx1">
                  <a:lumMod val="85000"/>
                  <a:lumOff val="15000"/>
                </a:schemeClr>
              </a:solidFill>
            </a:endParaRPr>
          </a:p>
        </p:txBody>
      </p:sp>
      <p:sp>
        <p:nvSpPr>
          <p:cNvPr id="4" name="TextBox 3">
            <a:extLst>
              <a:ext uri="{FF2B5EF4-FFF2-40B4-BE49-F238E27FC236}">
                <a16:creationId xmlns:a16="http://schemas.microsoft.com/office/drawing/2014/main" id="{D4345138-413D-A54A-B8C3-67A09DDE0383}"/>
              </a:ext>
            </a:extLst>
          </p:cNvPr>
          <p:cNvSpPr txBox="1"/>
          <p:nvPr/>
        </p:nvSpPr>
        <p:spPr>
          <a:xfrm>
            <a:off x="5074074" y="6025465"/>
            <a:ext cx="2042556" cy="646331"/>
          </a:xfrm>
          <a:prstGeom prst="rect">
            <a:avLst/>
          </a:prstGeom>
          <a:noFill/>
        </p:spPr>
        <p:txBody>
          <a:bodyPr wrap="square" rtlCol="0">
            <a:spAutoFit/>
          </a:bodyPr>
          <a:lstStyle/>
          <a:p>
            <a:r>
              <a:rPr lang="en-US">
                <a:solidFill>
                  <a:srgbClr val="0070C0"/>
                </a:solidFill>
              </a:rPr>
              <a:t>System objective</a:t>
            </a:r>
          </a:p>
          <a:p>
            <a:r>
              <a:rPr lang="en-US">
                <a:solidFill>
                  <a:srgbClr val="FF0000"/>
                </a:solidFill>
              </a:rPr>
              <a:t>System constraint</a:t>
            </a:r>
          </a:p>
        </p:txBody>
      </p:sp>
    </p:spTree>
    <p:extLst>
      <p:ext uri="{BB962C8B-B14F-4D97-AF65-F5344CB8AC3E}">
        <p14:creationId xmlns:p14="http://schemas.microsoft.com/office/powerpoint/2010/main" val="81464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ner restaurant">
            <a:extLst>
              <a:ext uri="{FF2B5EF4-FFF2-40B4-BE49-F238E27FC236}">
                <a16:creationId xmlns:a16="http://schemas.microsoft.com/office/drawing/2014/main" id="{F2993471-1F2A-492C-8B0A-DFB2312A2EA1}"/>
              </a:ext>
            </a:extLst>
          </p:cNvPr>
          <p:cNvPicPr>
            <a:picLocks noChangeAspect="1"/>
          </p:cNvPicPr>
          <p:nvPr/>
        </p:nvPicPr>
        <p:blipFill rotWithShape="1">
          <a:blip r:embed="rId2"/>
          <a:srcRect l="5071" r="811"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815E6-842E-8945-BC93-9F7E9C6BDFBC}"/>
              </a:ext>
            </a:extLst>
          </p:cNvPr>
          <p:cNvSpPr>
            <a:spLocks noGrp="1"/>
          </p:cNvSpPr>
          <p:nvPr>
            <p:ph type="title"/>
          </p:nvPr>
        </p:nvSpPr>
        <p:spPr>
          <a:xfrm>
            <a:off x="8462080" y="365125"/>
            <a:ext cx="3822189" cy="1899912"/>
          </a:xfrm>
        </p:spPr>
        <p:txBody>
          <a:bodyPr>
            <a:normAutofit/>
          </a:bodyPr>
          <a:lstStyle/>
          <a:p>
            <a:r>
              <a:rPr lang="en-US" sz="4000"/>
              <a:t>Expected Benefits</a:t>
            </a:r>
          </a:p>
        </p:txBody>
      </p:sp>
      <p:sp>
        <p:nvSpPr>
          <p:cNvPr id="3" name="Content Placeholder 2">
            <a:extLst>
              <a:ext uri="{FF2B5EF4-FFF2-40B4-BE49-F238E27FC236}">
                <a16:creationId xmlns:a16="http://schemas.microsoft.com/office/drawing/2014/main" id="{88BC1B58-D86F-8B4D-95B8-B2737B8844F4}"/>
              </a:ext>
            </a:extLst>
          </p:cNvPr>
          <p:cNvSpPr>
            <a:spLocks noGrp="1"/>
          </p:cNvSpPr>
          <p:nvPr>
            <p:ph idx="1"/>
          </p:nvPr>
        </p:nvSpPr>
        <p:spPr>
          <a:xfrm>
            <a:off x="8176125" y="2265037"/>
            <a:ext cx="3822189" cy="3742762"/>
          </a:xfrm>
        </p:spPr>
        <p:txBody>
          <a:bodyPr>
            <a:normAutofit/>
          </a:bodyPr>
          <a:lstStyle/>
          <a:p>
            <a:r>
              <a:rPr lang="en-US" sz="2000" b="1" i="1"/>
              <a:t>Minimize calls to restaurant</a:t>
            </a:r>
          </a:p>
          <a:p>
            <a:r>
              <a:rPr lang="en-US" sz="2000" b="1" i="1"/>
              <a:t>More customer traffic and awareness (improving sales during COVID)</a:t>
            </a:r>
          </a:p>
          <a:p>
            <a:r>
              <a:rPr lang="en-US" sz="2000" b="1" i="1"/>
              <a:t>Accurate menu prices for both locations</a:t>
            </a:r>
          </a:p>
          <a:p>
            <a:r>
              <a:rPr lang="en-US" sz="2000" b="1" i="1"/>
              <a:t>Increased Revenue</a:t>
            </a:r>
            <a:endParaRPr lang="en-US" sz="2000" b="0">
              <a:effectLst/>
            </a:endParaRPr>
          </a:p>
          <a:p>
            <a:pPr marL="0" indent="0">
              <a:buNone/>
            </a:pPr>
            <a:endParaRPr lang="en-US" sz="2000"/>
          </a:p>
        </p:txBody>
      </p:sp>
    </p:spTree>
    <p:extLst>
      <p:ext uri="{BB962C8B-B14F-4D97-AF65-F5344CB8AC3E}">
        <p14:creationId xmlns:p14="http://schemas.microsoft.com/office/powerpoint/2010/main" val="208216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B20F63-7BAB-7C41-8F5B-C16B4A2DF62B}"/>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Problems Analysis</a:t>
            </a:r>
          </a:p>
        </p:txBody>
      </p:sp>
      <p:sp>
        <p:nvSpPr>
          <p:cNvPr id="3" name="Content Placeholder 2">
            <a:extLst>
              <a:ext uri="{FF2B5EF4-FFF2-40B4-BE49-F238E27FC236}">
                <a16:creationId xmlns:a16="http://schemas.microsoft.com/office/drawing/2014/main" id="{83B7557C-05E1-6A49-BBC4-7B7FD49A382E}"/>
              </a:ext>
            </a:extLst>
          </p:cNvPr>
          <p:cNvSpPr>
            <a:spLocks noGrp="1"/>
          </p:cNvSpPr>
          <p:nvPr>
            <p:ph idx="1"/>
          </p:nvPr>
        </p:nvSpPr>
        <p:spPr>
          <a:xfrm>
            <a:off x="1957987" y="2431765"/>
            <a:ext cx="8276026" cy="3320031"/>
          </a:xfrm>
        </p:spPr>
        <p:txBody>
          <a:bodyPr anchor="ctr">
            <a:normAutofit/>
          </a:bodyPr>
          <a:lstStyle/>
          <a:p>
            <a:pPr marL="0" indent="0">
              <a:buNone/>
            </a:pPr>
            <a:r>
              <a:rPr lang="en-US" sz="2000">
                <a:solidFill>
                  <a:schemeClr val="tx1">
                    <a:lumMod val="85000"/>
                    <a:lumOff val="15000"/>
                  </a:schemeClr>
                </a:solidFill>
              </a:rPr>
              <a:t>Our team will be improving the business processes at Yaba for a BPI project. We believe we’re improving effectiveness and optimizing their performance with the improved ordering system. </a:t>
            </a:r>
            <a:endParaRPr lang="en-US" sz="2000" b="0">
              <a:solidFill>
                <a:schemeClr val="tx1">
                  <a:lumMod val="85000"/>
                  <a:lumOff val="15000"/>
                </a:schemeClr>
              </a:solidFill>
              <a:effectLst/>
            </a:endParaRPr>
          </a:p>
          <a:p>
            <a:endParaRPr lang="en-US" sz="20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531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2DA05-55FD-8049-A81B-BE2D6ABDD7F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Context Diagram</a:t>
            </a:r>
          </a:p>
        </p:txBody>
      </p:sp>
      <p:pic>
        <p:nvPicPr>
          <p:cNvPr id="2050" name="Picture 2">
            <a:extLst>
              <a:ext uri="{FF2B5EF4-FFF2-40B4-BE49-F238E27FC236}">
                <a16:creationId xmlns:a16="http://schemas.microsoft.com/office/drawing/2014/main" id="{71667582-E2A8-5940-B9B6-600104DB73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01783" y="1675227"/>
            <a:ext cx="10588433"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624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724</Words>
  <Application>Microsoft Macintosh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Yaba Mediterranean Grill</vt:lpstr>
      <vt:lpstr>Business description and brief history</vt:lpstr>
      <vt:lpstr>Current Environment</vt:lpstr>
      <vt:lpstr>Why did we choose this project?</vt:lpstr>
      <vt:lpstr>Problems observed with the current system</vt:lpstr>
      <vt:lpstr>Proposed system objectives and constraints</vt:lpstr>
      <vt:lpstr>Expected Benefits</vt:lpstr>
      <vt:lpstr>Problems Analysis</vt:lpstr>
      <vt:lpstr>Context Diagram</vt:lpstr>
      <vt:lpstr>Use case Diagram</vt:lpstr>
      <vt:lpstr>Sprint 1 Backlog</vt:lpstr>
      <vt:lpstr>Sprint 1 Product Backlog</vt:lpstr>
      <vt:lpstr>Sprint 1 Burndown Chart</vt:lpstr>
      <vt:lpstr>Potential Shippable Product Increment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Yaba Mediterranean Grill</dc:title>
  <dc:creator>Alexander, Liam</dc:creator>
  <cp:lastModifiedBy>Waller, Alexander</cp:lastModifiedBy>
  <cp:revision>2</cp:revision>
  <dcterms:created xsi:type="dcterms:W3CDTF">2022-02-10T00:16:13Z</dcterms:created>
  <dcterms:modified xsi:type="dcterms:W3CDTF">2022-02-10T02:43:06Z</dcterms:modified>
</cp:coreProperties>
</file>