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8" r:id="rId14"/>
    <p:sldId id="267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7502D-868E-49B6-A74C-7713D16BCB2F}" v="1" dt="2023-01-30T16:09:51.279"/>
    <p1510:client id="{2A8475E8-EA3F-44F1-AADA-E982DF43D4FE}" v="7" dt="2023-01-30T16:10:16.778"/>
    <p1510:client id="{552FDBAF-5C16-4F14-9970-B2579FA9899D}" v="126" dt="2023-02-07T20:18:53.699"/>
    <p1510:client id="{655448D4-F4A0-40A2-96EC-34FF0C997F24}" v="8" dt="2023-02-08T16:24:38.804"/>
    <p1510:client id="{76094E57-5388-4E2E-97F1-16684E0BB0C3}" v="8" dt="2023-02-01T22:24:27.725"/>
    <p1510:client id="{78DCE491-EB73-45BB-918A-A15CCDD61161}" v="1" dt="2023-01-30T16:09:54.510"/>
    <p1510:client id="{7AEC789A-0957-411C-8E9D-38D73542C650}" v="12" dt="2023-02-08T03:06:22.664"/>
    <p1510:client id="{8ABAA6BA-D938-432B-9964-82FA198D1107}" v="649" dt="2023-02-06T23:00:00.998"/>
    <p1510:client id="{8B3FBE85-0633-4BDD-8192-EC2670863609}" v="4" dt="2023-02-06T15:32:08.820"/>
    <p1510:client id="{93A20337-6EC9-B4AF-5C33-C0E32EB02B77}" v="109" dt="2023-02-08T22:46:13.353"/>
    <p1510:client id="{94357E8B-3AAE-4EDE-9D42-32B1AC100E6F}" v="22" dt="2023-02-02T18:17:59.888"/>
    <p1510:client id="{CCDF530F-55C3-47E1-8866-8AB1B8C25A61}" v="59" dt="2023-02-08T22:41:42.528"/>
    <p1510:client id="{CFFE5C88-CD4A-4D43-9F7E-79DFB46DDB49}" v="128" dt="2023-02-07T20:31:03.355"/>
    <p1510:client id="{D8039211-DC23-49A0-B1A8-0890DB4B908F}" v="17" dt="2023-02-08T16:44:30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23C55-B89E-42AB-A99D-52DC737CA5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089E4-AE72-40CB-8D23-50ED5359AF1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/>
            <a:t>System to </a:t>
          </a:r>
          <a:r>
            <a:rPr lang="en-US" b="0" i="0">
              <a:latin typeface="Century Gothic" panose="020B0502020202020204"/>
            </a:rPr>
            <a:t>track their</a:t>
          </a:r>
          <a:r>
            <a:rPr lang="en-US" b="0" i="0"/>
            <a:t> inventory and easily see which products they do and don't have</a:t>
          </a:r>
          <a:endParaRPr lang="en-US"/>
        </a:p>
      </dgm:t>
    </dgm:pt>
    <dgm:pt modelId="{B1E5CE46-3EB2-4125-B21B-B71DE6F544E5}" type="parTrans" cxnId="{F6F8DDC5-4065-4A3A-9A61-51A2728C1B6D}">
      <dgm:prSet/>
      <dgm:spPr/>
      <dgm:t>
        <a:bodyPr/>
        <a:lstStyle/>
        <a:p>
          <a:endParaRPr lang="en-US"/>
        </a:p>
      </dgm:t>
    </dgm:pt>
    <dgm:pt modelId="{4ECE0192-F360-4F2E-84A8-BB134C8664D4}" type="sibTrans" cxnId="{F6F8DDC5-4065-4A3A-9A61-51A2728C1B6D}">
      <dgm:prSet/>
      <dgm:spPr/>
      <dgm:t>
        <a:bodyPr/>
        <a:lstStyle/>
        <a:p>
          <a:endParaRPr lang="en-US"/>
        </a:p>
      </dgm:t>
    </dgm:pt>
    <dgm:pt modelId="{45A0D42B-7BB2-42CC-85B3-EC2E0AAB6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Have a scheduling process that could be used to have volunteers sign up and know when their shift is</a:t>
          </a:r>
          <a:endParaRPr lang="en-US"/>
        </a:p>
      </dgm:t>
    </dgm:pt>
    <dgm:pt modelId="{03FB6B37-CF18-4DF6-8E0C-44264125EA1D}" type="parTrans" cxnId="{AC41BE31-1680-4F42-86E2-DFD46859CEA7}">
      <dgm:prSet/>
      <dgm:spPr/>
      <dgm:t>
        <a:bodyPr/>
        <a:lstStyle/>
        <a:p>
          <a:endParaRPr lang="en-US"/>
        </a:p>
      </dgm:t>
    </dgm:pt>
    <dgm:pt modelId="{AC41B4B6-AAAB-4303-945C-4FA8A5D2DBA4}" type="sibTrans" cxnId="{AC41BE31-1680-4F42-86E2-DFD46859CEA7}">
      <dgm:prSet/>
      <dgm:spPr/>
      <dgm:t>
        <a:bodyPr/>
        <a:lstStyle/>
        <a:p>
          <a:endParaRPr lang="en-US"/>
        </a:p>
      </dgm:t>
    </dgm:pt>
    <dgm:pt modelId="{F535F190-BADE-4077-B2B7-626C7BC80EE9}" type="pres">
      <dgm:prSet presAssocID="{82723C55-B89E-42AB-A99D-52DC737CA545}" presName="root" presStyleCnt="0">
        <dgm:presLayoutVars>
          <dgm:dir/>
          <dgm:resizeHandles val="exact"/>
        </dgm:presLayoutVars>
      </dgm:prSet>
      <dgm:spPr/>
    </dgm:pt>
    <dgm:pt modelId="{3760EB49-FAF2-45E9-AF55-39CAB79DA0A4}" type="pres">
      <dgm:prSet presAssocID="{06A089E4-AE72-40CB-8D23-50ED5359AF1C}" presName="compNode" presStyleCnt="0"/>
      <dgm:spPr/>
    </dgm:pt>
    <dgm:pt modelId="{AA4450EE-0DF0-40CD-97E9-43B5D2A8DE7D}" type="pres">
      <dgm:prSet presAssocID="{06A089E4-AE72-40CB-8D23-50ED5359AF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C6167E2-02AE-4873-AEDE-BC1FBCE53D74}" type="pres">
      <dgm:prSet presAssocID="{06A089E4-AE72-40CB-8D23-50ED5359AF1C}" presName="spaceRect" presStyleCnt="0"/>
      <dgm:spPr/>
    </dgm:pt>
    <dgm:pt modelId="{5798A1D5-1626-4E36-BB0B-E5633905BE9A}" type="pres">
      <dgm:prSet presAssocID="{06A089E4-AE72-40CB-8D23-50ED5359AF1C}" presName="textRect" presStyleLbl="revTx" presStyleIdx="0" presStyleCnt="2">
        <dgm:presLayoutVars>
          <dgm:chMax val="1"/>
          <dgm:chPref val="1"/>
        </dgm:presLayoutVars>
      </dgm:prSet>
      <dgm:spPr/>
    </dgm:pt>
    <dgm:pt modelId="{292F3BD1-80F5-4C6E-8808-B65BBE9542EF}" type="pres">
      <dgm:prSet presAssocID="{4ECE0192-F360-4F2E-84A8-BB134C8664D4}" presName="sibTrans" presStyleCnt="0"/>
      <dgm:spPr/>
    </dgm:pt>
    <dgm:pt modelId="{B8BF6DF4-19F7-4DA7-993C-4E2F4ADB57FF}" type="pres">
      <dgm:prSet presAssocID="{45A0D42B-7BB2-42CC-85B3-EC2E0AAB6833}" presName="compNode" presStyleCnt="0"/>
      <dgm:spPr/>
    </dgm:pt>
    <dgm:pt modelId="{6FC54338-7911-4F0B-AB65-98A7182197A0}" type="pres">
      <dgm:prSet presAssocID="{45A0D42B-7BB2-42CC-85B3-EC2E0AAB68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B5DA6E66-FFA5-47CC-AE00-7EC58A997758}" type="pres">
      <dgm:prSet presAssocID="{45A0D42B-7BB2-42CC-85B3-EC2E0AAB6833}" presName="spaceRect" presStyleCnt="0"/>
      <dgm:spPr/>
    </dgm:pt>
    <dgm:pt modelId="{5C0FFE84-6AC2-4BC1-B4B5-92CF53F0995C}" type="pres">
      <dgm:prSet presAssocID="{45A0D42B-7BB2-42CC-85B3-EC2E0AAB68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542511-9E0E-47B7-8E3B-3ADFA670CDAA}" type="presOf" srcId="{82723C55-B89E-42AB-A99D-52DC737CA545}" destId="{F535F190-BADE-4077-B2B7-626C7BC80EE9}" srcOrd="0" destOrd="0" presId="urn:microsoft.com/office/officeart/2018/2/layout/IconLabelList"/>
    <dgm:cxn modelId="{AC41BE31-1680-4F42-86E2-DFD46859CEA7}" srcId="{82723C55-B89E-42AB-A99D-52DC737CA545}" destId="{45A0D42B-7BB2-42CC-85B3-EC2E0AAB6833}" srcOrd="1" destOrd="0" parTransId="{03FB6B37-CF18-4DF6-8E0C-44264125EA1D}" sibTransId="{AC41B4B6-AAAB-4303-945C-4FA8A5D2DBA4}"/>
    <dgm:cxn modelId="{5E0EFF37-EE18-4F38-AD74-D11A09BA2E54}" type="presOf" srcId="{45A0D42B-7BB2-42CC-85B3-EC2E0AAB6833}" destId="{5C0FFE84-6AC2-4BC1-B4B5-92CF53F0995C}" srcOrd="0" destOrd="0" presId="urn:microsoft.com/office/officeart/2018/2/layout/IconLabelList"/>
    <dgm:cxn modelId="{F6F8DDC5-4065-4A3A-9A61-51A2728C1B6D}" srcId="{82723C55-B89E-42AB-A99D-52DC737CA545}" destId="{06A089E4-AE72-40CB-8D23-50ED5359AF1C}" srcOrd="0" destOrd="0" parTransId="{B1E5CE46-3EB2-4125-B21B-B71DE6F544E5}" sibTransId="{4ECE0192-F360-4F2E-84A8-BB134C8664D4}"/>
    <dgm:cxn modelId="{B47384CD-93B4-49E1-BEEC-2A50A9FA2569}" type="presOf" srcId="{06A089E4-AE72-40CB-8D23-50ED5359AF1C}" destId="{5798A1D5-1626-4E36-BB0B-E5633905BE9A}" srcOrd="0" destOrd="0" presId="urn:microsoft.com/office/officeart/2018/2/layout/IconLabelList"/>
    <dgm:cxn modelId="{F7F95EAA-6F43-4240-A3BC-BB74D56C69C0}" type="presParOf" srcId="{F535F190-BADE-4077-B2B7-626C7BC80EE9}" destId="{3760EB49-FAF2-45E9-AF55-39CAB79DA0A4}" srcOrd="0" destOrd="0" presId="urn:microsoft.com/office/officeart/2018/2/layout/IconLabelList"/>
    <dgm:cxn modelId="{40822601-00A0-4FB7-B3A1-DD750EFE353F}" type="presParOf" srcId="{3760EB49-FAF2-45E9-AF55-39CAB79DA0A4}" destId="{AA4450EE-0DF0-40CD-97E9-43B5D2A8DE7D}" srcOrd="0" destOrd="0" presId="urn:microsoft.com/office/officeart/2018/2/layout/IconLabelList"/>
    <dgm:cxn modelId="{E2F33A40-1661-472F-9FCA-698C5A8C6381}" type="presParOf" srcId="{3760EB49-FAF2-45E9-AF55-39CAB79DA0A4}" destId="{1C6167E2-02AE-4873-AEDE-BC1FBCE53D74}" srcOrd="1" destOrd="0" presId="urn:microsoft.com/office/officeart/2018/2/layout/IconLabelList"/>
    <dgm:cxn modelId="{5E8F0C7B-2337-4A1D-96AB-58E18B4035F3}" type="presParOf" srcId="{3760EB49-FAF2-45E9-AF55-39CAB79DA0A4}" destId="{5798A1D5-1626-4E36-BB0B-E5633905BE9A}" srcOrd="2" destOrd="0" presId="urn:microsoft.com/office/officeart/2018/2/layout/IconLabelList"/>
    <dgm:cxn modelId="{2487B3FA-18CB-4B46-9E77-0A8AE5AF7DF0}" type="presParOf" srcId="{F535F190-BADE-4077-B2B7-626C7BC80EE9}" destId="{292F3BD1-80F5-4C6E-8808-B65BBE9542EF}" srcOrd="1" destOrd="0" presId="urn:microsoft.com/office/officeart/2018/2/layout/IconLabelList"/>
    <dgm:cxn modelId="{BE4A58DD-683E-46EF-8532-5AC3C07113D7}" type="presParOf" srcId="{F535F190-BADE-4077-B2B7-626C7BC80EE9}" destId="{B8BF6DF4-19F7-4DA7-993C-4E2F4ADB57FF}" srcOrd="2" destOrd="0" presId="urn:microsoft.com/office/officeart/2018/2/layout/IconLabelList"/>
    <dgm:cxn modelId="{84485CF4-B573-4EBC-8942-BD1298B4BC8E}" type="presParOf" srcId="{B8BF6DF4-19F7-4DA7-993C-4E2F4ADB57FF}" destId="{6FC54338-7911-4F0B-AB65-98A7182197A0}" srcOrd="0" destOrd="0" presId="urn:microsoft.com/office/officeart/2018/2/layout/IconLabelList"/>
    <dgm:cxn modelId="{13B1F549-3A0D-413B-BAF4-2ECFD73B412F}" type="presParOf" srcId="{B8BF6DF4-19F7-4DA7-993C-4E2F4ADB57FF}" destId="{B5DA6E66-FFA5-47CC-AE00-7EC58A997758}" srcOrd="1" destOrd="0" presId="urn:microsoft.com/office/officeart/2018/2/layout/IconLabelList"/>
    <dgm:cxn modelId="{F49BB26B-3D7B-4F39-A64A-09BD3B35E007}" type="presParOf" srcId="{B8BF6DF4-19F7-4DA7-993C-4E2F4ADB57FF}" destId="{5C0FFE84-6AC2-4BC1-B4B5-92CF53F099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450EE-0DF0-40CD-97E9-43B5D2A8DE7D}">
      <dsp:nvSpPr>
        <dsp:cNvPr id="0" name=""/>
        <dsp:cNvSpPr/>
      </dsp:nvSpPr>
      <dsp:spPr>
        <a:xfrm>
          <a:off x="1155223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8A1D5-1626-4E36-BB0B-E5633905BE9A}">
      <dsp:nvSpPr>
        <dsp:cNvPr id="0" name=""/>
        <dsp:cNvSpPr/>
      </dsp:nvSpPr>
      <dsp:spPr>
        <a:xfrm>
          <a:off x="32192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System to </a:t>
          </a:r>
          <a:r>
            <a:rPr lang="en-US" sz="1500" b="0" i="0" kern="1200">
              <a:latin typeface="Century Gothic" panose="020B0502020202020204"/>
            </a:rPr>
            <a:t>track their</a:t>
          </a:r>
          <a:r>
            <a:rPr lang="en-US" sz="1500" b="0" i="0" kern="1200"/>
            <a:t> inventory and easily see which products they do and don't have</a:t>
          </a:r>
          <a:endParaRPr lang="en-US" sz="1500" kern="1200"/>
        </a:p>
      </dsp:txBody>
      <dsp:txXfrm>
        <a:off x="32192" y="2882378"/>
        <a:ext cx="4083750" cy="720000"/>
      </dsp:txXfrm>
    </dsp:sp>
    <dsp:sp modelId="{6FC54338-7911-4F0B-AB65-98A7182197A0}">
      <dsp:nvSpPr>
        <dsp:cNvPr id="0" name=""/>
        <dsp:cNvSpPr/>
      </dsp:nvSpPr>
      <dsp:spPr>
        <a:xfrm>
          <a:off x="5953629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FFE84-6AC2-4BC1-B4B5-92CF53F0995C}">
      <dsp:nvSpPr>
        <dsp:cNvPr id="0" name=""/>
        <dsp:cNvSpPr/>
      </dsp:nvSpPr>
      <dsp:spPr>
        <a:xfrm>
          <a:off x="4830598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Have a scheduling process that could be used to have volunteers sign up and know when their shift is</a:t>
          </a:r>
          <a:endParaRPr lang="en-US" sz="1500" kern="1200"/>
        </a:p>
      </dsp:txBody>
      <dsp:txXfrm>
        <a:off x="4830598" y="2882378"/>
        <a:ext cx="408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982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5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4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5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2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5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1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70DDF-BF20-3915-EC09-BDD9FAD3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rgbClr val="EBEBEB"/>
                </a:solidFill>
                <a:cs typeface="Calibri Light"/>
              </a:rPr>
              <a:t>Sprint 1 Presentation</a:t>
            </a:r>
            <a:endParaRPr lang="en-US" sz="61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B60D5-C22F-502E-5847-2AC9F4A7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Trey Mullis, Anthony DeFazio, Ty Hicks, Aayush Sapkota</a:t>
            </a:r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4852-F21F-98A0-000A-02595BBED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8" r="26168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0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799A-411A-21FC-ABC4-ACCF35FB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Product Backlog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09379B9-B1C9-C34D-1A69-1038F165F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6" y="1717606"/>
            <a:ext cx="10918236" cy="250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AB45-7CD6-6BC1-8056-719CDA4D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1 Project Backlog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5FB8339-47A3-07BC-8C71-7DA595E0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74" y="1442722"/>
            <a:ext cx="9017940" cy="48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4CAB-74FF-437C-936D-D360B9C4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1 Burndown Chart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95D15AF-576C-447E-449B-5662C05C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29" y="1283047"/>
            <a:ext cx="6562607" cy="47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8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E813-471E-5DA3-9C19-409E4D61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PSPI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EB96DE-0F2E-AF6E-25F2-CFC4FEB0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42" y="1716125"/>
            <a:ext cx="6005183" cy="37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B5653A-46C0-A5F7-C594-E994DE82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Company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A64A-4D1F-A4EE-EA1C-43002117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Community of Hope was founded in 2004</a:t>
            </a:r>
          </a:p>
          <a:p>
            <a:pPr>
              <a:buClr>
                <a:srgbClr val="8AD0D6"/>
              </a:buClr>
            </a:pPr>
            <a:r>
              <a:rPr lang="en-US">
                <a:cs typeface="Calibri"/>
              </a:rPr>
              <a:t>In 2006 they opened their food pantry for the first time</a:t>
            </a:r>
          </a:p>
          <a:p>
            <a:endParaRPr lang="en-US">
              <a:cs typeface="Calibri"/>
            </a:endParaRP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2ADC3153-36EA-CB84-76F3-0164CAF2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801028"/>
            <a:ext cx="5451627" cy="269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8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C6DC-DC3E-FBB7-16F1-AE59C5EA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B813-976B-4AC2-DFAF-BB534A4F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Currently, Community of Hope provides food for approximately 200 people per month</a:t>
            </a:r>
          </a:p>
          <a:p>
            <a:pPr>
              <a:buClr>
                <a:srgbClr val="8AD0D6"/>
              </a:buClr>
            </a:pPr>
            <a:r>
              <a:rPr lang="en-US"/>
              <a:t>Scheduling is determined by which volunteers show up first </a:t>
            </a:r>
          </a:p>
          <a:p>
            <a:pPr>
              <a:buClr>
                <a:srgbClr val="8AD0D6"/>
              </a:buClr>
            </a:pPr>
            <a:r>
              <a:rPr lang="en-US"/>
              <a:t>Inventory is determined by eyeballing items and seeing what they are low or full on</a:t>
            </a:r>
          </a:p>
        </p:txBody>
      </p:sp>
    </p:spTree>
    <p:extLst>
      <p:ext uri="{BB962C8B-B14F-4D97-AF65-F5344CB8AC3E}">
        <p14:creationId xmlns:p14="http://schemas.microsoft.com/office/powerpoint/2010/main" val="107971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5013-4FFF-66FD-DD68-2A53EF8D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have we chosen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9DC4-110D-46A3-800D-DE5950A2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 us a challenge with developing a system for a non-profit organization</a:t>
            </a:r>
          </a:p>
          <a:p>
            <a:pPr>
              <a:buClr>
                <a:srgbClr val="8AD0D6"/>
              </a:buClr>
            </a:pPr>
            <a:r>
              <a:rPr lang="en-US"/>
              <a:t>Explore all the possibilities with creation and hopefully implementing into something they could use in their day-to-day work</a:t>
            </a:r>
          </a:p>
          <a:p>
            <a:pPr>
              <a:buClr>
                <a:srgbClr val="8AD0D6"/>
              </a:buClr>
            </a:pPr>
            <a:r>
              <a:rPr lang="en-US"/>
              <a:t>Real life experience and project teamwork with a client </a:t>
            </a:r>
          </a:p>
        </p:txBody>
      </p:sp>
    </p:spTree>
    <p:extLst>
      <p:ext uri="{BB962C8B-B14F-4D97-AF65-F5344CB8AC3E}">
        <p14:creationId xmlns:p14="http://schemas.microsoft.com/office/powerpoint/2010/main" val="378145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B050B-369C-1413-49F4-D771293D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Problems Observed with current system?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picture containing store&#10;&#10;Description automatically generated">
            <a:extLst>
              <a:ext uri="{FF2B5EF4-FFF2-40B4-BE49-F238E27FC236}">
                <a16:creationId xmlns:a16="http://schemas.microsoft.com/office/drawing/2014/main" id="{27AF0D58-563C-B20B-CE9F-D4EB2910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855343"/>
            <a:ext cx="5449889" cy="314731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843C-A3B0-8AE9-6C64-42EA3055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Currently BPA, they have no system currently being used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EBEBEB"/>
                </a:solidFill>
              </a:rPr>
              <a:t>We plan to be the first to implement them a system that could be very beneficial to them</a:t>
            </a:r>
          </a:p>
          <a:p>
            <a:pPr>
              <a:buClr>
                <a:srgbClr val="8AD0D6"/>
              </a:buClr>
            </a:pPr>
            <a:endParaRPr lang="en-US">
              <a:solidFill>
                <a:srgbClr val="EBEBEB"/>
              </a:solidFill>
            </a:endParaRPr>
          </a:p>
          <a:p>
            <a:pPr>
              <a:buClr>
                <a:srgbClr val="8AD0D6"/>
              </a:buClr>
            </a:pPr>
            <a:endParaRPr lang="en-US">
              <a:solidFill>
                <a:srgbClr val="EBEBEB"/>
              </a:solidFill>
            </a:endParaRPr>
          </a:p>
          <a:p>
            <a:pPr>
              <a:buClr>
                <a:srgbClr val="8AD0D6"/>
              </a:buClr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03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7177-6CF6-61A3-F041-760F8E90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Systems Objectives/ Constraints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DE5DC8-7276-5B7D-7477-CBFE12BDB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601014"/>
              </p:ext>
            </p:extLst>
          </p:nvPr>
        </p:nvGraphicFramePr>
        <p:xfrm>
          <a:off x="1103313" y="2052638"/>
          <a:ext cx="8947150" cy="44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452342985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619308638"/>
                    </a:ext>
                  </a:extLst>
                </a:gridCol>
              </a:tblGrid>
              <a:tr h="848616">
                <a:tc>
                  <a:txBody>
                    <a:bodyPr/>
                    <a:lstStyle/>
                    <a:p>
                      <a:r>
                        <a:rPr lang="en-US"/>
                        <a:t>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47851"/>
                  </a:ext>
                </a:extLst>
              </a:tr>
              <a:tr h="848616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Automate the scheduling process for inventory management to increase efficiency and reduce manual errors.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Adherence to industry regulations and standards for inventory management.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95851"/>
                  </a:ext>
                </a:extLst>
              </a:tr>
              <a:tr h="84861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/>
                        <a:t>Provide real-time inventory visibility and location tracking for improved supply chain management.</a:t>
                      </a:r>
                      <a:br>
                        <a:rPr lang="en-US"/>
                      </a:b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Data privacy and security of sensitive inventory information.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87442"/>
                  </a:ext>
                </a:extLst>
              </a:tr>
              <a:tr h="84861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Enhance collaboration between different departments and stakeholders involved in inventory management.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Financial and resource constraints such as budget and manpower availability.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9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5C3F-4ECA-804A-420B-1BF5F960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Benefits...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943A0F-1EF2-B399-DE1E-10973DF1CB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1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D07D-511E-72B8-FAF3-2EE77AD6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53" y="151929"/>
            <a:ext cx="9404723" cy="140053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 diagram</a:t>
            </a:r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D1D7A4C7-536B-CF92-A659-9F348C12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14" y="849761"/>
            <a:ext cx="8242151" cy="5970137"/>
          </a:xfrm>
        </p:spPr>
      </p:pic>
    </p:spTree>
    <p:extLst>
      <p:ext uri="{BB962C8B-B14F-4D97-AF65-F5344CB8AC3E}">
        <p14:creationId xmlns:p14="http://schemas.microsoft.com/office/powerpoint/2010/main" val="402709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412B-5CE8-9675-9B9A-7F491354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Context diagram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CA3092-5DDE-12CE-C335-DD54DE49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64" y="1596414"/>
            <a:ext cx="10897830" cy="4595739"/>
          </a:xfrm>
        </p:spPr>
      </p:pic>
    </p:spTree>
    <p:extLst>
      <p:ext uri="{BB962C8B-B14F-4D97-AF65-F5344CB8AC3E}">
        <p14:creationId xmlns:p14="http://schemas.microsoft.com/office/powerpoint/2010/main" val="1321513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FE09B6E487F4B96BE1AB88B6F2CB2" ma:contentTypeVersion="2" ma:contentTypeDescription="Create a new document." ma:contentTypeScope="" ma:versionID="af093a0695b1d561ec51afcf98c891fa">
  <xsd:schema xmlns:xsd="http://www.w3.org/2001/XMLSchema" xmlns:xs="http://www.w3.org/2001/XMLSchema" xmlns:p="http://schemas.microsoft.com/office/2006/metadata/properties" xmlns:ns2="ef6b475e-7856-4653-9750-6894c8ba6eec" targetNamespace="http://schemas.microsoft.com/office/2006/metadata/properties" ma:root="true" ma:fieldsID="df7ed3559a272e4388951d4fc3551244" ns2:_="">
    <xsd:import namespace="ef6b475e-7856-4653-9750-6894c8ba6e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b475e-7856-4653-9750-6894c8ba6e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8D1EDD-1280-4E4B-9580-0551BAC2DB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87F6A5-2C26-4CF8-BE8E-C9C76973C158}">
  <ds:schemaRefs>
    <ds:schemaRef ds:uri="ef6b475e-7856-4653-9750-6894c8ba6e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EB02687-106F-4AC5-843B-69C5D86FC5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Sprint 1 Presentation</vt:lpstr>
      <vt:lpstr>Company Background</vt:lpstr>
      <vt:lpstr>Current Environment</vt:lpstr>
      <vt:lpstr>Why have we chosen this project?</vt:lpstr>
      <vt:lpstr>Problems Observed with current system?</vt:lpstr>
      <vt:lpstr>Proposed Systems Objectives/ Constraints</vt:lpstr>
      <vt:lpstr>Expected Benefits...</vt:lpstr>
      <vt:lpstr>Use case diagram</vt:lpstr>
      <vt:lpstr>Context diagram</vt:lpstr>
      <vt:lpstr>Initial Product Backlog</vt:lpstr>
      <vt:lpstr>Sprint 1 Project Backlog</vt:lpstr>
      <vt:lpstr>Sprint 1 Burndown Chart</vt:lpstr>
      <vt:lpstr>PSPI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2023-02-09T17:29:46Z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0x01010056CFE09B6E487F4B96BE1AB88B6F2CB2</vt:lpwstr>
  </property>
</Properties>
</file>