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8" r:id="rId3"/>
    <p:sldId id="259" r:id="rId4"/>
    <p:sldId id="270" r:id="rId5"/>
    <p:sldId id="264" r:id="rId6"/>
    <p:sldId id="271" r:id="rId7"/>
    <p:sldId id="265" r:id="rId8"/>
    <p:sldId id="272" r:id="rId9"/>
    <p:sldId id="274" r:id="rId10"/>
    <p:sldId id="266" r:id="rId11"/>
    <p:sldId id="276" r:id="rId12"/>
    <p:sldId id="277" r:id="rId13"/>
    <p:sldId id="278" r:id="rId14"/>
    <p:sldId id="267" r:id="rId15"/>
    <p:sldId id="279" r:id="rId16"/>
    <p:sldId id="280" r:id="rId17"/>
    <p:sldId id="281" r:id="rId18"/>
    <p:sldId id="282" r:id="rId19"/>
    <p:sldId id="268" r:id="rId20"/>
    <p:sldId id="283" r:id="rId21"/>
    <p:sldId id="284" r:id="rId22"/>
    <p:sldId id="285" r:id="rId23"/>
    <p:sldId id="286" r:id="rId24"/>
    <p:sldId id="269" r:id="rId25"/>
    <p:sldId id="287" r:id="rId26"/>
    <p:sldId id="25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4">
          <p15:clr>
            <a:srgbClr val="A4A3A4"/>
          </p15:clr>
        </p15:guide>
        <p15:guide id="2" pos="38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B7B9"/>
    <a:srgbClr val="FFBD5B"/>
    <a:srgbClr val="556B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showGuides="1">
      <p:cViewPr varScale="1">
        <p:scale>
          <a:sx n="85" d="100"/>
          <a:sy n="85" d="100"/>
        </p:scale>
        <p:origin x="590" y="62"/>
      </p:cViewPr>
      <p:guideLst>
        <p:guide orient="horz" pos="2074"/>
        <p:guide pos="38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E0C143-1C92-47A0-B040-625EBBCDBDD5}" type="datetimeFigureOut">
              <a:rPr lang="zh-CN" altLang="en-US" smtClean="0"/>
              <a:t>2021/12/21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A0213-4D02-442D-A5D9-B0D11889F47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4FBDFAF-819C-49E4-96D6-DBAE808FAD2D}"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6B9FD8-3AB9-4F72-85A3-B18749F63FE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4FBDFAF-819C-49E4-96D6-DBAE808FAD2D}"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6B9FD8-3AB9-4F72-85A3-B18749F63FE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4FBDFAF-819C-49E4-96D6-DBAE808FAD2D}"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6B9FD8-3AB9-4F72-85A3-B18749F63FE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4FBDFAF-819C-49E4-96D6-DBAE808FAD2D}"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6B9FD8-3AB9-4F72-85A3-B18749F63FE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4FBDFAF-819C-49E4-96D6-DBAE808FAD2D}"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6B9FD8-3AB9-4F72-85A3-B18749F63FE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4FBDFAF-819C-49E4-96D6-DBAE808FAD2D}" type="datetimeFigureOut">
              <a:rPr lang="zh-CN" altLang="en-US" smtClean="0"/>
              <a:t>2021/12/21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6B9FD8-3AB9-4F72-85A3-B18749F63FE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4FBDFAF-819C-49E4-96D6-DBAE808FAD2D}" type="datetimeFigureOut">
              <a:rPr lang="zh-CN" altLang="en-US" smtClean="0"/>
              <a:t>2021/12/21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26B9FD8-3AB9-4F72-85A3-B18749F63FE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4FBDFAF-819C-49E4-96D6-DBAE808FAD2D}" type="datetimeFigureOut">
              <a:rPr lang="zh-CN" altLang="en-US" smtClean="0"/>
              <a:t>2021/12/21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26B9FD8-3AB9-4F72-85A3-B18749F63FE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FBDFAF-819C-49E4-96D6-DBAE808FAD2D}" type="datetimeFigureOut">
              <a:rPr lang="zh-CN" altLang="en-US" smtClean="0"/>
              <a:t>2021/12/21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26B9FD8-3AB9-4F72-85A3-B18749F63FE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4FBDFAF-819C-49E4-96D6-DBAE808FAD2D}" type="datetimeFigureOut">
              <a:rPr lang="zh-CN" altLang="en-US" smtClean="0"/>
              <a:t>2021/12/21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6B9FD8-3AB9-4F72-85A3-B18749F63FE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4FBDFAF-819C-49E4-96D6-DBAE808FAD2D}" type="datetimeFigureOut">
              <a:rPr lang="zh-CN" altLang="en-US" smtClean="0"/>
              <a:t>2021/12/21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6B9FD8-3AB9-4F72-85A3-B18749F63FE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BDFAF-819C-49E4-96D6-DBAE808FAD2D}" type="datetimeFigureOut">
              <a:rPr lang="zh-CN" altLang="en-US" smtClean="0"/>
              <a:t>2021/12/21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B9FD8-3AB9-4F72-85A3-B18749F63FE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file:///E:\ebrss\ebrss.png" TargetMode="Externa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file:///E:\ebrss\README.md" TargetMode="Externa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file:///E:\ebrss\README.md" TargetMode="Externa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7.jpeg"/><Relationship Id="rId5" Type="http://schemas.openxmlformats.org/officeDocument/2006/relationships/hyperlink" Target="../ebrss" TargetMode="Externa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3380" t="15802" r="16672" b="17521"/>
          <a:stretch>
            <a:fillRect/>
          </a:stretch>
        </p:blipFill>
        <p:spPr>
          <a:xfrm>
            <a:off x="-61679" y="0"/>
            <a:ext cx="12192000" cy="6858000"/>
          </a:xfrm>
          <a:prstGeom prst="rect">
            <a:avLst/>
          </a:prstGeom>
        </p:spPr>
      </p:pic>
      <p:sp>
        <p:nvSpPr>
          <p:cNvPr id="8" name="椭圆 7"/>
          <p:cNvSpPr/>
          <p:nvPr/>
        </p:nvSpPr>
        <p:spPr>
          <a:xfrm>
            <a:off x="3199002" y="527334"/>
            <a:ext cx="5670638" cy="5670638"/>
          </a:xfrm>
          <a:prstGeom prst="ellipse">
            <a:avLst/>
          </a:prstGeom>
          <a:blipFill dpi="0" rotWithShape="1">
            <a:blip r:embed="rId3">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4772559" y="2531656"/>
            <a:ext cx="2646878" cy="830997"/>
          </a:xfrm>
          <a:prstGeom prst="rect">
            <a:avLst/>
          </a:prstGeom>
        </p:spPr>
        <p:txBody>
          <a:bodyPr wrap="none">
            <a:spAutoFit/>
          </a:bodyPr>
          <a:lstStyle/>
          <a:p>
            <a:pPr algn="ctr"/>
            <a:r>
              <a:rPr lang="zh-CN" altLang="en-US" sz="4800" dirty="0">
                <a:latin typeface="微软雅黑" panose="020B0503020204020204" pitchFamily="34" charset="-122"/>
                <a:ea typeface="微软雅黑" panose="020B0503020204020204" pitchFamily="34" charset="-122"/>
              </a:rPr>
              <a:t>答辩展示</a:t>
            </a:r>
            <a:endParaRPr lang="en-US" altLang="zh-CN" sz="4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38051" y="3495347"/>
            <a:ext cx="4515897" cy="484363"/>
          </a:xfrm>
          <a:prstGeom prst="rect">
            <a:avLst/>
          </a:prstGeom>
          <a:noFill/>
        </p:spPr>
        <p:txBody>
          <a:bodyPr wrap="square" rtlCol="0">
            <a:spAutoFit/>
          </a:bodyPr>
          <a:lstStyle/>
          <a:p>
            <a:pPr algn="ctr">
              <a:lnSpc>
                <a:spcPct val="200000"/>
              </a:lnSpc>
            </a:pPr>
            <a:r>
              <a:rPr lang="en-US" altLang="zh-CN" sz="1500" dirty="0">
                <a:latin typeface="微软雅黑" panose="020B0503020204020204" pitchFamily="34" charset="-122"/>
                <a:ea typeface="微软雅黑" panose="020B0503020204020204" pitchFamily="34" charset="-122"/>
              </a:rPr>
              <a:t>2021 </a:t>
            </a:r>
            <a:r>
              <a:rPr lang="zh-CN" altLang="en-US" sz="1500" dirty="0">
                <a:latin typeface="微软雅黑" panose="020B0503020204020204" pitchFamily="34" charset="-122"/>
                <a:ea typeface="微软雅黑" panose="020B0503020204020204" pitchFamily="34" charset="-122"/>
              </a:rPr>
              <a:t>年 </a:t>
            </a:r>
            <a:r>
              <a:rPr lang="en-US" altLang="zh-CN" sz="1500" dirty="0">
                <a:latin typeface="微软雅黑" panose="020B0503020204020204" pitchFamily="34" charset="-122"/>
                <a:ea typeface="微软雅黑" panose="020B0503020204020204" pitchFamily="34" charset="-122"/>
              </a:rPr>
              <a:t>12 </a:t>
            </a:r>
            <a:r>
              <a:rPr lang="zh-CN" altLang="en-US" sz="1500" dirty="0">
                <a:latin typeface="微软雅黑" panose="020B0503020204020204" pitchFamily="34" charset="-122"/>
                <a:ea typeface="微软雅黑" panose="020B0503020204020204" pitchFamily="34" charset="-122"/>
              </a:rPr>
              <a:t>月 </a:t>
            </a:r>
            <a:r>
              <a:rPr lang="en-US" altLang="zh-CN" sz="1500" dirty="0">
                <a:latin typeface="微软雅黑" panose="020B0503020204020204" pitchFamily="34" charset="-122"/>
                <a:ea typeface="微软雅黑" panose="020B0503020204020204" pitchFamily="34" charset="-122"/>
              </a:rPr>
              <a:t>21 </a:t>
            </a:r>
            <a:r>
              <a:rPr lang="zh-CN" altLang="en-US" sz="1500" dirty="0">
                <a:latin typeface="微软雅黑" panose="020B0503020204020204" pitchFamily="34" charset="-122"/>
                <a:ea typeface="微软雅黑" panose="020B0503020204020204" pitchFamily="34" charset="-122"/>
              </a:rPr>
              <a:t>日</a:t>
            </a:r>
            <a:endParaRPr lang="en-US" altLang="zh-CN" sz="1500" dirty="0">
              <a:latin typeface="微软雅黑" panose="020B0503020204020204" pitchFamily="34" charset="-122"/>
              <a:ea typeface="微软雅黑" panose="020B0503020204020204" pitchFamily="34" charset="-122"/>
            </a:endParaRPr>
          </a:p>
        </p:txBody>
      </p:sp>
      <p:sp>
        <p:nvSpPr>
          <p:cNvPr id="6" name="矩形: 圆角 5"/>
          <p:cNvSpPr/>
          <p:nvPr/>
        </p:nvSpPr>
        <p:spPr>
          <a:xfrm>
            <a:off x="5177272" y="4410088"/>
            <a:ext cx="1837455" cy="326863"/>
          </a:xfrm>
          <a:prstGeom prst="roundRect">
            <a:avLst>
              <a:gd name="adj" fmla="val 50000"/>
            </a:avLst>
          </a:prstGeom>
          <a:noFill/>
          <a:ln w="28575">
            <a:solidFill>
              <a:srgbClr val="FFBD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小组：蛇皮窝</a:t>
            </a:r>
          </a:p>
        </p:txBody>
      </p:sp>
      <p:sp>
        <p:nvSpPr>
          <p:cNvPr id="7" name="TextBox 6">
            <a:extLst>
              <a:ext uri="{FF2B5EF4-FFF2-40B4-BE49-F238E27FC236}">
                <a16:creationId xmlns:a16="http://schemas.microsoft.com/office/drawing/2014/main" id="{ED71EC54-E907-404F-AB3B-55078960D3E5}"/>
              </a:ext>
            </a:extLst>
          </p:cNvPr>
          <p:cNvSpPr txBox="1"/>
          <p:nvPr/>
        </p:nvSpPr>
        <p:spPr>
          <a:xfrm>
            <a:off x="3811074" y="6330666"/>
            <a:ext cx="4446494" cy="369332"/>
          </a:xfrm>
          <a:prstGeom prst="rect">
            <a:avLst/>
          </a:prstGeom>
          <a:noFill/>
        </p:spPr>
        <p:txBody>
          <a:bodyPr wrap="square" rtlCol="0">
            <a:spAutoFit/>
          </a:bodyPr>
          <a:lstStyle/>
          <a:p>
            <a:r>
              <a:rPr lang="zh-CN" altLang="en-US" dirty="0"/>
              <a:t>黄江 李春雄 刘元昊 林锴威 火兴涛 黄玉隆</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3380" t="15802" r="16672" b="17521"/>
          <a:stretch>
            <a:fillRect/>
          </a:stretch>
        </p:blipFill>
        <p:spPr>
          <a:xfrm>
            <a:off x="3160" y="0"/>
            <a:ext cx="12192000" cy="6858000"/>
          </a:xfrm>
          <a:prstGeom prst="rect">
            <a:avLst/>
          </a:prstGeom>
        </p:spPr>
      </p:pic>
      <p:sp>
        <p:nvSpPr>
          <p:cNvPr id="30" name="文本框 29"/>
          <p:cNvSpPr txBox="1"/>
          <p:nvPr/>
        </p:nvSpPr>
        <p:spPr>
          <a:xfrm>
            <a:off x="4157006" y="3392929"/>
            <a:ext cx="3877985" cy="584775"/>
          </a:xfrm>
          <a:prstGeom prst="rect">
            <a:avLst/>
          </a:prstGeom>
          <a:noFill/>
        </p:spPr>
        <p:txBody>
          <a:bodyPr wrap="none" rtlCol="0">
            <a:spAutoFit/>
            <a:scene3d>
              <a:camera prst="orthographicFront"/>
              <a:lightRig rig="threePt" dir="t"/>
            </a:scene3d>
            <a:sp3d contourW="12700"/>
          </a:bodyPr>
          <a:lstStyle/>
          <a:p>
            <a:r>
              <a:rPr lang="zh-CN" altLang="en-US" sz="3200" dirty="0">
                <a:solidFill>
                  <a:srgbClr val="262E3E"/>
                </a:solidFill>
                <a:latin typeface="微软雅黑" panose="020B0503020204020204" pitchFamily="34" charset="-122"/>
                <a:ea typeface="微软雅黑" panose="020B0503020204020204" pitchFamily="34" charset="-122"/>
              </a:rPr>
              <a:t>数据库概念结构设计</a:t>
            </a:r>
          </a:p>
        </p:txBody>
      </p:sp>
      <p:sp>
        <p:nvSpPr>
          <p:cNvPr id="31" name="文本框 30"/>
          <p:cNvSpPr txBox="1"/>
          <p:nvPr/>
        </p:nvSpPr>
        <p:spPr>
          <a:xfrm>
            <a:off x="4587106" y="2438984"/>
            <a:ext cx="3017788" cy="830997"/>
          </a:xfrm>
          <a:prstGeom prst="rect">
            <a:avLst/>
          </a:prstGeom>
          <a:noFill/>
        </p:spPr>
        <p:txBody>
          <a:bodyPr wrap="square" rtlCol="0">
            <a:spAutoFit/>
          </a:bodyPr>
          <a:lstStyle/>
          <a:p>
            <a:pPr algn="ctr"/>
            <a:r>
              <a:rPr lang="en-US" altLang="zh-CN" sz="4800" dirty="0">
                <a:solidFill>
                  <a:srgbClr val="556B76"/>
                </a:solidFill>
                <a:latin typeface="Agency FB" panose="020B0503020202020204" pitchFamily="34" charset="0"/>
                <a:ea typeface="宋体" panose="02010600030101010101" pitchFamily="2" charset="-122"/>
              </a:rPr>
              <a:t>Part 04</a:t>
            </a:r>
            <a:endParaRPr lang="zh-CN" altLang="en-US" sz="4800" dirty="0">
              <a:solidFill>
                <a:srgbClr val="556B76"/>
              </a:solidFill>
              <a:latin typeface="Agency FB" panose="020B0503020202020204" pitchFamily="34" charset="0"/>
              <a:ea typeface="宋体" panose="02010600030101010101" pitchFamily="2"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5062" y="1054693"/>
            <a:ext cx="1261875" cy="1263703"/>
          </a:xfrm>
          <a:prstGeom prst="rect">
            <a:avLst/>
          </a:prstGeom>
        </p:spPr>
      </p:pic>
    </p:spTree>
    <p:extLst>
      <p:ext uri="{BB962C8B-B14F-4D97-AF65-F5344CB8AC3E}">
        <p14:creationId xmlns:p14="http://schemas.microsoft.com/office/powerpoint/2010/main" val="3646995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74065" y="260350"/>
            <a:ext cx="646331" cy="369332"/>
          </a:xfrm>
          <a:prstGeom prst="rect">
            <a:avLst/>
          </a:prstGeom>
          <a:noFill/>
        </p:spPr>
        <p:txBody>
          <a:bodyPr wrap="none" rtlCol="0">
            <a:spAutoFit/>
          </a:bodyPr>
          <a:lstStyle/>
          <a:p>
            <a:r>
              <a:rPr lang="zh-CN" altLang="en-US" dirty="0">
                <a:solidFill>
                  <a:srgbClr val="262E3E"/>
                </a:solidFill>
                <a:latin typeface="微软雅黑" panose="020B0503020204020204" pitchFamily="34" charset="-122"/>
                <a:ea typeface="微软雅黑" panose="020B0503020204020204" pitchFamily="34" charset="-122"/>
              </a:rPr>
              <a:t>实体</a:t>
            </a:r>
            <a:endParaRPr lang="zh-CN" altLang="en-US" sz="1800" dirty="0">
              <a:solidFill>
                <a:srgbClr val="262E3E"/>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172720" y="213995"/>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25" name="组合 24"/>
          <p:cNvGrpSpPr/>
          <p:nvPr/>
        </p:nvGrpSpPr>
        <p:grpSpPr>
          <a:xfrm>
            <a:off x="8720087" y="240703"/>
            <a:ext cx="3178316" cy="744282"/>
            <a:chOff x="7665221" y="259876"/>
            <a:chExt cx="3702968" cy="867143"/>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997" y="286568"/>
              <a:ext cx="3674192" cy="808322"/>
            </a:xfrm>
            <a:prstGeom prst="rect">
              <a:avLst/>
            </a:prstGeom>
          </p:spPr>
        </p:pic>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5221" y="259876"/>
              <a:ext cx="865889" cy="867143"/>
            </a:xfrm>
            <a:prstGeom prst="rect">
              <a:avLst/>
            </a:prstGeom>
          </p:spPr>
        </p:pic>
      </p:grpSp>
      <p:pic>
        <p:nvPicPr>
          <p:cNvPr id="5" name="Picture 4">
            <a:extLst>
              <a:ext uri="{FF2B5EF4-FFF2-40B4-BE49-F238E27FC236}">
                <a16:creationId xmlns:a16="http://schemas.microsoft.com/office/drawing/2014/main" id="{73595A93-8D7B-4272-AEE9-5FB765C301E9}"/>
              </a:ext>
            </a:extLst>
          </p:cNvPr>
          <p:cNvPicPr>
            <a:picLocks noChangeAspect="1"/>
          </p:cNvPicPr>
          <p:nvPr/>
        </p:nvPicPr>
        <p:blipFill>
          <a:blip r:embed="rId4"/>
          <a:stretch>
            <a:fillRect/>
          </a:stretch>
        </p:blipFill>
        <p:spPr>
          <a:xfrm>
            <a:off x="1097230" y="1144354"/>
            <a:ext cx="8024555" cy="4945809"/>
          </a:xfrm>
          <a:prstGeom prst="rect">
            <a:avLst/>
          </a:prstGeom>
        </p:spPr>
      </p:pic>
    </p:spTree>
    <p:extLst>
      <p:ext uri="{BB962C8B-B14F-4D97-AF65-F5344CB8AC3E}">
        <p14:creationId xmlns:p14="http://schemas.microsoft.com/office/powerpoint/2010/main" val="6156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74065" y="260350"/>
            <a:ext cx="1800493" cy="369332"/>
          </a:xfrm>
          <a:prstGeom prst="rect">
            <a:avLst/>
          </a:prstGeom>
          <a:noFill/>
        </p:spPr>
        <p:txBody>
          <a:bodyPr wrap="none" rtlCol="0">
            <a:spAutoFit/>
          </a:bodyPr>
          <a:lstStyle/>
          <a:p>
            <a:r>
              <a:rPr lang="zh-CN" altLang="en-US" dirty="0">
                <a:solidFill>
                  <a:srgbClr val="262E3E"/>
                </a:solidFill>
                <a:latin typeface="微软雅黑" panose="020B0503020204020204" pitchFamily="34" charset="-122"/>
                <a:ea typeface="微软雅黑" panose="020B0503020204020204" pitchFamily="34" charset="-122"/>
              </a:rPr>
              <a:t>实体之间的关系</a:t>
            </a:r>
            <a:endParaRPr lang="zh-CN" altLang="en-US" sz="1800" dirty="0">
              <a:solidFill>
                <a:srgbClr val="262E3E"/>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172720" y="213995"/>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25" name="组合 24"/>
          <p:cNvGrpSpPr/>
          <p:nvPr/>
        </p:nvGrpSpPr>
        <p:grpSpPr>
          <a:xfrm>
            <a:off x="8720087" y="240703"/>
            <a:ext cx="3178316" cy="744282"/>
            <a:chOff x="7665221" y="259876"/>
            <a:chExt cx="3702968" cy="867143"/>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997" y="286568"/>
              <a:ext cx="3674192" cy="808322"/>
            </a:xfrm>
            <a:prstGeom prst="rect">
              <a:avLst/>
            </a:prstGeom>
          </p:spPr>
        </p:pic>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5221" y="259876"/>
              <a:ext cx="865889" cy="867143"/>
            </a:xfrm>
            <a:prstGeom prst="rect">
              <a:avLst/>
            </a:prstGeom>
          </p:spPr>
        </p:pic>
      </p:grpSp>
      <p:pic>
        <p:nvPicPr>
          <p:cNvPr id="5" name="Picture 4">
            <a:extLst>
              <a:ext uri="{FF2B5EF4-FFF2-40B4-BE49-F238E27FC236}">
                <a16:creationId xmlns:a16="http://schemas.microsoft.com/office/drawing/2014/main" id="{398AEB9B-233F-4C89-B6B1-08FC6668BF6A}"/>
              </a:ext>
            </a:extLst>
          </p:cNvPr>
          <p:cNvPicPr>
            <a:picLocks noChangeAspect="1"/>
          </p:cNvPicPr>
          <p:nvPr/>
        </p:nvPicPr>
        <p:blipFill>
          <a:blip r:embed="rId4"/>
          <a:stretch>
            <a:fillRect/>
          </a:stretch>
        </p:blipFill>
        <p:spPr>
          <a:xfrm>
            <a:off x="1277228" y="1423410"/>
            <a:ext cx="8900931" cy="4298052"/>
          </a:xfrm>
          <a:prstGeom prst="rect">
            <a:avLst/>
          </a:prstGeom>
        </p:spPr>
      </p:pic>
    </p:spTree>
    <p:extLst>
      <p:ext uri="{BB962C8B-B14F-4D97-AF65-F5344CB8AC3E}">
        <p14:creationId xmlns:p14="http://schemas.microsoft.com/office/powerpoint/2010/main" val="285713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74065" y="260350"/>
            <a:ext cx="691215" cy="369332"/>
          </a:xfrm>
          <a:prstGeom prst="rect">
            <a:avLst/>
          </a:prstGeom>
          <a:noFill/>
        </p:spPr>
        <p:txBody>
          <a:bodyPr wrap="none" rtlCol="0">
            <a:spAutoFit/>
          </a:bodyPr>
          <a:lstStyle/>
          <a:p>
            <a:r>
              <a:rPr lang="en-US" altLang="zh-CN" dirty="0">
                <a:solidFill>
                  <a:srgbClr val="262E3E"/>
                </a:solidFill>
                <a:latin typeface="微软雅黑" panose="020B0503020204020204" pitchFamily="34" charset="-122"/>
                <a:ea typeface="微软雅黑" panose="020B0503020204020204" pitchFamily="34" charset="-122"/>
              </a:rPr>
              <a:t>ER</a:t>
            </a:r>
            <a:r>
              <a:rPr lang="zh-CN" altLang="en-US" dirty="0">
                <a:solidFill>
                  <a:srgbClr val="262E3E"/>
                </a:solidFill>
                <a:latin typeface="微软雅黑" panose="020B0503020204020204" pitchFamily="34" charset="-122"/>
                <a:ea typeface="微软雅黑" panose="020B0503020204020204" pitchFamily="34" charset="-122"/>
              </a:rPr>
              <a:t>图</a:t>
            </a:r>
            <a:endParaRPr lang="zh-CN" altLang="en-US" sz="1800" dirty="0">
              <a:solidFill>
                <a:srgbClr val="262E3E"/>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172720" y="213995"/>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25" name="组合 24"/>
          <p:cNvGrpSpPr/>
          <p:nvPr/>
        </p:nvGrpSpPr>
        <p:grpSpPr>
          <a:xfrm>
            <a:off x="8720087" y="240703"/>
            <a:ext cx="3178316" cy="744282"/>
            <a:chOff x="7665221" y="259876"/>
            <a:chExt cx="3702968" cy="867143"/>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997" y="286568"/>
              <a:ext cx="3674192" cy="808322"/>
            </a:xfrm>
            <a:prstGeom prst="rect">
              <a:avLst/>
            </a:prstGeom>
          </p:spPr>
        </p:pic>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5221" y="259876"/>
              <a:ext cx="865889" cy="867143"/>
            </a:xfrm>
            <a:prstGeom prst="rect">
              <a:avLst/>
            </a:prstGeom>
          </p:spPr>
        </p:pic>
      </p:grpSp>
      <p:pic>
        <p:nvPicPr>
          <p:cNvPr id="5" name="Picture 4">
            <a:extLst>
              <a:ext uri="{FF2B5EF4-FFF2-40B4-BE49-F238E27FC236}">
                <a16:creationId xmlns:a16="http://schemas.microsoft.com/office/drawing/2014/main" id="{5DB2C5B9-1F8F-416B-9E94-9D2EFFC9DF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5742" y="689928"/>
            <a:ext cx="5898776" cy="5957862"/>
          </a:xfrm>
          <a:prstGeom prst="rect">
            <a:avLst/>
          </a:prstGeom>
        </p:spPr>
      </p:pic>
      <p:pic>
        <p:nvPicPr>
          <p:cNvPr id="8" name="Picture 7">
            <a:hlinkClick r:id="rId5" action="ppaction://hlinkfile"/>
            <a:extLst>
              <a:ext uri="{FF2B5EF4-FFF2-40B4-BE49-F238E27FC236}">
                <a16:creationId xmlns:a16="http://schemas.microsoft.com/office/drawing/2014/main" id="{982D8020-565E-41D2-AF64-D7FB27E28C27}"/>
              </a:ext>
            </a:extLst>
          </p:cNvPr>
          <p:cNvPicPr>
            <a:picLocks noChangeAspect="1"/>
          </p:cNvPicPr>
          <p:nvPr/>
        </p:nvPicPr>
        <p:blipFill>
          <a:blip r:embed="rId6"/>
          <a:stretch>
            <a:fillRect/>
          </a:stretch>
        </p:blipFill>
        <p:spPr>
          <a:xfrm>
            <a:off x="7977264" y="2441932"/>
            <a:ext cx="2972058" cy="2453853"/>
          </a:xfrm>
          <a:prstGeom prst="rect">
            <a:avLst/>
          </a:prstGeom>
        </p:spPr>
      </p:pic>
    </p:spTree>
    <p:extLst>
      <p:ext uri="{BB962C8B-B14F-4D97-AF65-F5344CB8AC3E}">
        <p14:creationId xmlns:p14="http://schemas.microsoft.com/office/powerpoint/2010/main" val="281502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3380" t="15802" r="16672" b="17521"/>
          <a:stretch>
            <a:fillRect/>
          </a:stretch>
        </p:blipFill>
        <p:spPr>
          <a:xfrm>
            <a:off x="3160" y="0"/>
            <a:ext cx="12192000" cy="6858000"/>
          </a:xfrm>
          <a:prstGeom prst="rect">
            <a:avLst/>
          </a:prstGeom>
        </p:spPr>
      </p:pic>
      <p:sp>
        <p:nvSpPr>
          <p:cNvPr id="30" name="文本框 29"/>
          <p:cNvSpPr txBox="1"/>
          <p:nvPr/>
        </p:nvSpPr>
        <p:spPr>
          <a:xfrm>
            <a:off x="4157006" y="3429000"/>
            <a:ext cx="3973139" cy="584775"/>
          </a:xfrm>
          <a:prstGeom prst="rect">
            <a:avLst/>
          </a:prstGeom>
          <a:noFill/>
        </p:spPr>
        <p:txBody>
          <a:bodyPr wrap="none" rtlCol="0">
            <a:spAutoFit/>
            <a:scene3d>
              <a:camera prst="orthographicFront"/>
              <a:lightRig rig="threePt" dir="t"/>
            </a:scene3d>
            <a:sp3d contourW="12700"/>
          </a:bodyPr>
          <a:lstStyle/>
          <a:p>
            <a:r>
              <a:rPr lang="zh-CN" altLang="en-US" sz="3200" dirty="0">
                <a:solidFill>
                  <a:srgbClr val="262E3E"/>
                </a:solidFill>
                <a:latin typeface="微软雅黑" panose="020B0503020204020204" pitchFamily="34" charset="-122"/>
                <a:ea typeface="微软雅黑" panose="020B0503020204020204" pitchFamily="34" charset="-122"/>
              </a:rPr>
              <a:t>数据库逻辑结构设计</a:t>
            </a:r>
          </a:p>
        </p:txBody>
      </p:sp>
      <p:sp>
        <p:nvSpPr>
          <p:cNvPr id="31" name="文本框 30"/>
          <p:cNvSpPr txBox="1"/>
          <p:nvPr/>
        </p:nvSpPr>
        <p:spPr>
          <a:xfrm>
            <a:off x="4587106" y="2438984"/>
            <a:ext cx="3017788" cy="830997"/>
          </a:xfrm>
          <a:prstGeom prst="rect">
            <a:avLst/>
          </a:prstGeom>
          <a:noFill/>
        </p:spPr>
        <p:txBody>
          <a:bodyPr wrap="square" rtlCol="0">
            <a:spAutoFit/>
          </a:bodyPr>
          <a:lstStyle/>
          <a:p>
            <a:pPr algn="ctr"/>
            <a:r>
              <a:rPr lang="en-US" altLang="zh-CN" sz="4800" dirty="0">
                <a:solidFill>
                  <a:srgbClr val="556B76"/>
                </a:solidFill>
                <a:latin typeface="Agency FB" panose="020B0503020202020204" pitchFamily="34" charset="0"/>
                <a:ea typeface="宋体" panose="02010600030101010101" pitchFamily="2" charset="-122"/>
              </a:rPr>
              <a:t>Part 05</a:t>
            </a:r>
            <a:endParaRPr lang="zh-CN" altLang="en-US" sz="4800" dirty="0">
              <a:solidFill>
                <a:srgbClr val="556B76"/>
              </a:solidFill>
              <a:latin typeface="Agency FB" panose="020B0503020202020204" pitchFamily="34" charset="0"/>
              <a:ea typeface="宋体" panose="02010600030101010101" pitchFamily="2"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5062" y="1054693"/>
            <a:ext cx="1261875" cy="1263703"/>
          </a:xfrm>
          <a:prstGeom prst="rect">
            <a:avLst/>
          </a:prstGeom>
        </p:spPr>
      </p:pic>
    </p:spTree>
    <p:extLst>
      <p:ext uri="{BB962C8B-B14F-4D97-AF65-F5344CB8AC3E}">
        <p14:creationId xmlns:p14="http://schemas.microsoft.com/office/powerpoint/2010/main" val="3911623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74065" y="260350"/>
            <a:ext cx="2262158" cy="369332"/>
          </a:xfrm>
          <a:prstGeom prst="rect">
            <a:avLst/>
          </a:prstGeom>
          <a:noFill/>
        </p:spPr>
        <p:txBody>
          <a:bodyPr wrap="none" rtlCol="0">
            <a:spAutoFit/>
          </a:bodyPr>
          <a:lstStyle/>
          <a:p>
            <a:r>
              <a:rPr lang="zh-CN" altLang="en-US" sz="1800" dirty="0">
                <a:solidFill>
                  <a:srgbClr val="262E3E"/>
                </a:solidFill>
                <a:latin typeface="微软雅黑" panose="020B0503020204020204" pitchFamily="34" charset="-122"/>
                <a:ea typeface="微软雅黑" panose="020B0503020204020204" pitchFamily="34" charset="-122"/>
              </a:rPr>
              <a:t>数据库逻辑结构设计</a:t>
            </a:r>
          </a:p>
        </p:txBody>
      </p:sp>
      <p:sp>
        <p:nvSpPr>
          <p:cNvPr id="9" name="等腰三角形 8"/>
          <p:cNvSpPr/>
          <p:nvPr/>
        </p:nvSpPr>
        <p:spPr>
          <a:xfrm rot="5400000">
            <a:off x="172720" y="213995"/>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25" name="组合 24"/>
          <p:cNvGrpSpPr/>
          <p:nvPr/>
        </p:nvGrpSpPr>
        <p:grpSpPr>
          <a:xfrm>
            <a:off x="8720087" y="240703"/>
            <a:ext cx="3178316" cy="744282"/>
            <a:chOff x="7665221" y="259876"/>
            <a:chExt cx="3702968" cy="867143"/>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997" y="286568"/>
              <a:ext cx="3674192" cy="808322"/>
            </a:xfrm>
            <a:prstGeom prst="rect">
              <a:avLst/>
            </a:prstGeom>
          </p:spPr>
        </p:pic>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5221" y="259876"/>
              <a:ext cx="865889" cy="867143"/>
            </a:xfrm>
            <a:prstGeom prst="rect">
              <a:avLst/>
            </a:prstGeom>
          </p:spPr>
        </p:pic>
      </p:grpSp>
      <p:pic>
        <p:nvPicPr>
          <p:cNvPr id="3" name="Picture 2">
            <a:extLst>
              <a:ext uri="{FF2B5EF4-FFF2-40B4-BE49-F238E27FC236}">
                <a16:creationId xmlns:a16="http://schemas.microsoft.com/office/drawing/2014/main" id="{43B77701-96F2-4F96-9D02-7FCFAACB703D}"/>
              </a:ext>
            </a:extLst>
          </p:cNvPr>
          <p:cNvPicPr>
            <a:picLocks noChangeAspect="1"/>
          </p:cNvPicPr>
          <p:nvPr/>
        </p:nvPicPr>
        <p:blipFill>
          <a:blip r:embed="rId4"/>
          <a:stretch>
            <a:fillRect/>
          </a:stretch>
        </p:blipFill>
        <p:spPr>
          <a:xfrm>
            <a:off x="944030" y="980318"/>
            <a:ext cx="9281964" cy="2072820"/>
          </a:xfrm>
          <a:prstGeom prst="rect">
            <a:avLst/>
          </a:prstGeom>
        </p:spPr>
      </p:pic>
      <p:pic>
        <p:nvPicPr>
          <p:cNvPr id="6" name="Picture 5">
            <a:extLst>
              <a:ext uri="{FF2B5EF4-FFF2-40B4-BE49-F238E27FC236}">
                <a16:creationId xmlns:a16="http://schemas.microsoft.com/office/drawing/2014/main" id="{BA344629-C24C-4F27-BD6D-CCFDCEF25AA0}"/>
              </a:ext>
            </a:extLst>
          </p:cNvPr>
          <p:cNvPicPr>
            <a:picLocks noChangeAspect="1"/>
          </p:cNvPicPr>
          <p:nvPr/>
        </p:nvPicPr>
        <p:blipFill>
          <a:blip r:embed="rId5"/>
          <a:stretch>
            <a:fillRect/>
          </a:stretch>
        </p:blipFill>
        <p:spPr>
          <a:xfrm>
            <a:off x="818889" y="3804863"/>
            <a:ext cx="9320068" cy="1699407"/>
          </a:xfrm>
          <a:prstGeom prst="rect">
            <a:avLst/>
          </a:prstGeom>
        </p:spPr>
      </p:pic>
    </p:spTree>
    <p:extLst>
      <p:ext uri="{BB962C8B-B14F-4D97-AF65-F5344CB8AC3E}">
        <p14:creationId xmlns:p14="http://schemas.microsoft.com/office/powerpoint/2010/main" val="422510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74065" y="260350"/>
            <a:ext cx="2262158" cy="369332"/>
          </a:xfrm>
          <a:prstGeom prst="rect">
            <a:avLst/>
          </a:prstGeom>
          <a:noFill/>
        </p:spPr>
        <p:txBody>
          <a:bodyPr wrap="none" rtlCol="0">
            <a:spAutoFit/>
          </a:bodyPr>
          <a:lstStyle/>
          <a:p>
            <a:r>
              <a:rPr lang="zh-CN" altLang="en-US" sz="1800" dirty="0">
                <a:solidFill>
                  <a:srgbClr val="262E3E"/>
                </a:solidFill>
                <a:latin typeface="微软雅黑" panose="020B0503020204020204" pitchFamily="34" charset="-122"/>
                <a:ea typeface="微软雅黑" panose="020B0503020204020204" pitchFamily="34" charset="-122"/>
              </a:rPr>
              <a:t>数据库逻辑结构设计</a:t>
            </a:r>
          </a:p>
        </p:txBody>
      </p:sp>
      <p:sp>
        <p:nvSpPr>
          <p:cNvPr id="9" name="等腰三角形 8"/>
          <p:cNvSpPr/>
          <p:nvPr/>
        </p:nvSpPr>
        <p:spPr>
          <a:xfrm rot="5400000">
            <a:off x="172720" y="213995"/>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25" name="组合 24"/>
          <p:cNvGrpSpPr/>
          <p:nvPr/>
        </p:nvGrpSpPr>
        <p:grpSpPr>
          <a:xfrm>
            <a:off x="8720087" y="240703"/>
            <a:ext cx="3178316" cy="744282"/>
            <a:chOff x="7665221" y="259876"/>
            <a:chExt cx="3702968" cy="867143"/>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997" y="286568"/>
              <a:ext cx="3674192" cy="808322"/>
            </a:xfrm>
            <a:prstGeom prst="rect">
              <a:avLst/>
            </a:prstGeom>
          </p:spPr>
        </p:pic>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5221" y="259876"/>
              <a:ext cx="865889" cy="867143"/>
            </a:xfrm>
            <a:prstGeom prst="rect">
              <a:avLst/>
            </a:prstGeom>
          </p:spPr>
        </p:pic>
      </p:grpSp>
      <p:pic>
        <p:nvPicPr>
          <p:cNvPr id="10" name="Picture 9">
            <a:extLst>
              <a:ext uri="{FF2B5EF4-FFF2-40B4-BE49-F238E27FC236}">
                <a16:creationId xmlns:a16="http://schemas.microsoft.com/office/drawing/2014/main" id="{A639608C-1C18-4955-8B14-DA42D1AB611E}"/>
              </a:ext>
            </a:extLst>
          </p:cNvPr>
          <p:cNvPicPr>
            <a:picLocks noChangeAspect="1"/>
          </p:cNvPicPr>
          <p:nvPr/>
        </p:nvPicPr>
        <p:blipFill>
          <a:blip r:embed="rId4"/>
          <a:stretch>
            <a:fillRect/>
          </a:stretch>
        </p:blipFill>
        <p:spPr>
          <a:xfrm>
            <a:off x="1054871" y="1078026"/>
            <a:ext cx="9266723" cy="4701947"/>
          </a:xfrm>
          <a:prstGeom prst="rect">
            <a:avLst/>
          </a:prstGeom>
        </p:spPr>
      </p:pic>
    </p:spTree>
    <p:extLst>
      <p:ext uri="{BB962C8B-B14F-4D97-AF65-F5344CB8AC3E}">
        <p14:creationId xmlns:p14="http://schemas.microsoft.com/office/powerpoint/2010/main" val="130413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74065" y="260350"/>
            <a:ext cx="2262158" cy="369332"/>
          </a:xfrm>
          <a:prstGeom prst="rect">
            <a:avLst/>
          </a:prstGeom>
          <a:noFill/>
        </p:spPr>
        <p:txBody>
          <a:bodyPr wrap="none" rtlCol="0">
            <a:spAutoFit/>
          </a:bodyPr>
          <a:lstStyle/>
          <a:p>
            <a:r>
              <a:rPr lang="zh-CN" altLang="en-US" sz="1800" dirty="0">
                <a:solidFill>
                  <a:srgbClr val="262E3E"/>
                </a:solidFill>
                <a:latin typeface="微软雅黑" panose="020B0503020204020204" pitchFamily="34" charset="-122"/>
                <a:ea typeface="微软雅黑" panose="020B0503020204020204" pitchFamily="34" charset="-122"/>
              </a:rPr>
              <a:t>数据库逻辑结构设计</a:t>
            </a:r>
          </a:p>
        </p:txBody>
      </p:sp>
      <p:sp>
        <p:nvSpPr>
          <p:cNvPr id="9" name="等腰三角形 8"/>
          <p:cNvSpPr/>
          <p:nvPr/>
        </p:nvSpPr>
        <p:spPr>
          <a:xfrm rot="5400000">
            <a:off x="172720" y="213995"/>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25" name="组合 24"/>
          <p:cNvGrpSpPr/>
          <p:nvPr/>
        </p:nvGrpSpPr>
        <p:grpSpPr>
          <a:xfrm>
            <a:off x="8720087" y="240703"/>
            <a:ext cx="3178316" cy="744282"/>
            <a:chOff x="7665221" y="259876"/>
            <a:chExt cx="3702968" cy="867143"/>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997" y="286568"/>
              <a:ext cx="3674192" cy="808322"/>
            </a:xfrm>
            <a:prstGeom prst="rect">
              <a:avLst/>
            </a:prstGeom>
          </p:spPr>
        </p:pic>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5221" y="259876"/>
              <a:ext cx="865889" cy="867143"/>
            </a:xfrm>
            <a:prstGeom prst="rect">
              <a:avLst/>
            </a:prstGeom>
          </p:spPr>
        </p:pic>
      </p:grpSp>
      <p:pic>
        <p:nvPicPr>
          <p:cNvPr id="3" name="Picture 2">
            <a:extLst>
              <a:ext uri="{FF2B5EF4-FFF2-40B4-BE49-F238E27FC236}">
                <a16:creationId xmlns:a16="http://schemas.microsoft.com/office/drawing/2014/main" id="{E59E1ECE-235B-44B7-BE63-89D27110BC9E}"/>
              </a:ext>
            </a:extLst>
          </p:cNvPr>
          <p:cNvPicPr>
            <a:picLocks noChangeAspect="1"/>
          </p:cNvPicPr>
          <p:nvPr/>
        </p:nvPicPr>
        <p:blipFill>
          <a:blip r:embed="rId4"/>
          <a:stretch>
            <a:fillRect/>
          </a:stretch>
        </p:blipFill>
        <p:spPr>
          <a:xfrm>
            <a:off x="774065" y="1048236"/>
            <a:ext cx="9312447" cy="1775614"/>
          </a:xfrm>
          <a:prstGeom prst="rect">
            <a:avLst/>
          </a:prstGeom>
        </p:spPr>
      </p:pic>
      <p:pic>
        <p:nvPicPr>
          <p:cNvPr id="5" name="Picture 4">
            <a:extLst>
              <a:ext uri="{FF2B5EF4-FFF2-40B4-BE49-F238E27FC236}">
                <a16:creationId xmlns:a16="http://schemas.microsoft.com/office/drawing/2014/main" id="{88868FE8-BC51-4C96-867C-58E2C0058ECC}"/>
              </a:ext>
            </a:extLst>
          </p:cNvPr>
          <p:cNvPicPr>
            <a:picLocks noChangeAspect="1"/>
          </p:cNvPicPr>
          <p:nvPr/>
        </p:nvPicPr>
        <p:blipFill>
          <a:blip r:embed="rId5"/>
          <a:stretch>
            <a:fillRect/>
          </a:stretch>
        </p:blipFill>
        <p:spPr>
          <a:xfrm>
            <a:off x="774065" y="3429000"/>
            <a:ext cx="9350550" cy="2133785"/>
          </a:xfrm>
          <a:prstGeom prst="rect">
            <a:avLst/>
          </a:prstGeom>
        </p:spPr>
      </p:pic>
    </p:spTree>
    <p:extLst>
      <p:ext uri="{BB962C8B-B14F-4D97-AF65-F5344CB8AC3E}">
        <p14:creationId xmlns:p14="http://schemas.microsoft.com/office/powerpoint/2010/main" val="2057336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74065" y="260350"/>
            <a:ext cx="2262158" cy="369332"/>
          </a:xfrm>
          <a:prstGeom prst="rect">
            <a:avLst/>
          </a:prstGeom>
          <a:noFill/>
        </p:spPr>
        <p:txBody>
          <a:bodyPr wrap="none" rtlCol="0">
            <a:spAutoFit/>
          </a:bodyPr>
          <a:lstStyle/>
          <a:p>
            <a:r>
              <a:rPr lang="zh-CN" altLang="en-US" sz="1800" dirty="0">
                <a:solidFill>
                  <a:srgbClr val="262E3E"/>
                </a:solidFill>
                <a:latin typeface="微软雅黑" panose="020B0503020204020204" pitchFamily="34" charset="-122"/>
                <a:ea typeface="微软雅黑" panose="020B0503020204020204" pitchFamily="34" charset="-122"/>
              </a:rPr>
              <a:t>数据库逻辑结构设计</a:t>
            </a:r>
          </a:p>
        </p:txBody>
      </p:sp>
      <p:sp>
        <p:nvSpPr>
          <p:cNvPr id="9" name="等腰三角形 8"/>
          <p:cNvSpPr/>
          <p:nvPr/>
        </p:nvSpPr>
        <p:spPr>
          <a:xfrm rot="5400000">
            <a:off x="172720" y="213995"/>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25" name="组合 24"/>
          <p:cNvGrpSpPr/>
          <p:nvPr/>
        </p:nvGrpSpPr>
        <p:grpSpPr>
          <a:xfrm>
            <a:off x="8720087" y="240703"/>
            <a:ext cx="3178316" cy="744282"/>
            <a:chOff x="7665221" y="259876"/>
            <a:chExt cx="3702968" cy="867143"/>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997" y="286568"/>
              <a:ext cx="3674192" cy="808322"/>
            </a:xfrm>
            <a:prstGeom prst="rect">
              <a:avLst/>
            </a:prstGeom>
          </p:spPr>
        </p:pic>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5221" y="259876"/>
              <a:ext cx="865889" cy="867143"/>
            </a:xfrm>
            <a:prstGeom prst="rect">
              <a:avLst/>
            </a:prstGeom>
          </p:spPr>
        </p:pic>
      </p:grpSp>
      <p:pic>
        <p:nvPicPr>
          <p:cNvPr id="4" name="Picture 3">
            <a:extLst>
              <a:ext uri="{FF2B5EF4-FFF2-40B4-BE49-F238E27FC236}">
                <a16:creationId xmlns:a16="http://schemas.microsoft.com/office/drawing/2014/main" id="{3296F671-C7D1-4290-8634-C315E3D14500}"/>
              </a:ext>
            </a:extLst>
          </p:cNvPr>
          <p:cNvPicPr>
            <a:picLocks noChangeAspect="1"/>
          </p:cNvPicPr>
          <p:nvPr/>
        </p:nvPicPr>
        <p:blipFill>
          <a:blip r:embed="rId4"/>
          <a:stretch>
            <a:fillRect/>
          </a:stretch>
        </p:blipFill>
        <p:spPr>
          <a:xfrm>
            <a:off x="853260" y="902751"/>
            <a:ext cx="9320068" cy="5052498"/>
          </a:xfrm>
          <a:prstGeom prst="rect">
            <a:avLst/>
          </a:prstGeom>
        </p:spPr>
      </p:pic>
      <p:pic>
        <p:nvPicPr>
          <p:cNvPr id="11" name="Picture 10">
            <a:hlinkClick r:id="rId5" action="ppaction://hlinkfile"/>
            <a:extLst>
              <a:ext uri="{FF2B5EF4-FFF2-40B4-BE49-F238E27FC236}">
                <a16:creationId xmlns:a16="http://schemas.microsoft.com/office/drawing/2014/main" id="{5D8E09D9-7F00-498F-A509-552A1D8F2F86}"/>
              </a:ext>
            </a:extLst>
          </p:cNvPr>
          <p:cNvPicPr>
            <a:picLocks noChangeAspect="1"/>
          </p:cNvPicPr>
          <p:nvPr/>
        </p:nvPicPr>
        <p:blipFill>
          <a:blip r:embed="rId6"/>
          <a:stretch>
            <a:fillRect/>
          </a:stretch>
        </p:blipFill>
        <p:spPr>
          <a:xfrm>
            <a:off x="10790054" y="5620871"/>
            <a:ext cx="1401945" cy="1157503"/>
          </a:xfrm>
          <a:prstGeom prst="rect">
            <a:avLst/>
          </a:prstGeom>
        </p:spPr>
      </p:pic>
    </p:spTree>
    <p:extLst>
      <p:ext uri="{BB962C8B-B14F-4D97-AF65-F5344CB8AC3E}">
        <p14:creationId xmlns:p14="http://schemas.microsoft.com/office/powerpoint/2010/main" val="362965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3380" t="15802" r="16672" b="17521"/>
          <a:stretch>
            <a:fillRect/>
          </a:stretch>
        </p:blipFill>
        <p:spPr>
          <a:xfrm>
            <a:off x="3160" y="0"/>
            <a:ext cx="12192000" cy="6858000"/>
          </a:xfrm>
          <a:prstGeom prst="rect">
            <a:avLst/>
          </a:prstGeom>
        </p:spPr>
      </p:pic>
      <p:sp>
        <p:nvSpPr>
          <p:cNvPr id="30" name="文本框 29"/>
          <p:cNvSpPr txBox="1"/>
          <p:nvPr/>
        </p:nvSpPr>
        <p:spPr>
          <a:xfrm>
            <a:off x="4109429" y="3442447"/>
            <a:ext cx="3973139" cy="584775"/>
          </a:xfrm>
          <a:prstGeom prst="rect">
            <a:avLst/>
          </a:prstGeom>
          <a:noFill/>
        </p:spPr>
        <p:txBody>
          <a:bodyPr wrap="none" rtlCol="0">
            <a:spAutoFit/>
            <a:scene3d>
              <a:camera prst="orthographicFront"/>
              <a:lightRig rig="threePt" dir="t"/>
            </a:scene3d>
            <a:sp3d contourW="12700"/>
          </a:bodyPr>
          <a:lstStyle/>
          <a:p>
            <a:r>
              <a:rPr lang="zh-CN" altLang="en-US" sz="3200" dirty="0">
                <a:solidFill>
                  <a:srgbClr val="262E3E"/>
                </a:solidFill>
                <a:latin typeface="微软雅黑" panose="020B0503020204020204" pitchFamily="34" charset="-122"/>
                <a:ea typeface="微软雅黑" panose="020B0503020204020204" pitchFamily="34" charset="-122"/>
              </a:rPr>
              <a:t>数据库生成 </a:t>
            </a:r>
            <a:r>
              <a:rPr lang="en-US" altLang="zh-CN" sz="3200" dirty="0" err="1">
                <a:solidFill>
                  <a:srgbClr val="262E3E"/>
                </a:solidFill>
                <a:latin typeface="微软雅黑" panose="020B0503020204020204" pitchFamily="34" charset="-122"/>
                <a:ea typeface="微软雅黑" panose="020B0503020204020204" pitchFamily="34" charset="-122"/>
              </a:rPr>
              <a:t>sql</a:t>
            </a:r>
            <a:r>
              <a:rPr lang="en-US" altLang="zh-CN" sz="3200" dirty="0">
                <a:solidFill>
                  <a:srgbClr val="262E3E"/>
                </a:solidFill>
                <a:latin typeface="微软雅黑" panose="020B0503020204020204" pitchFamily="34" charset="-122"/>
                <a:ea typeface="微软雅黑" panose="020B0503020204020204" pitchFamily="34" charset="-122"/>
              </a:rPr>
              <a:t> </a:t>
            </a:r>
            <a:r>
              <a:rPr lang="zh-CN" altLang="en-US" sz="3200" dirty="0">
                <a:solidFill>
                  <a:srgbClr val="262E3E"/>
                </a:solidFill>
                <a:latin typeface="微软雅黑" panose="020B0503020204020204" pitchFamily="34" charset="-122"/>
                <a:ea typeface="微软雅黑" panose="020B0503020204020204" pitchFamily="34" charset="-122"/>
              </a:rPr>
              <a:t>语句</a:t>
            </a:r>
          </a:p>
        </p:txBody>
      </p:sp>
      <p:sp>
        <p:nvSpPr>
          <p:cNvPr id="31" name="文本框 30"/>
          <p:cNvSpPr txBox="1"/>
          <p:nvPr/>
        </p:nvSpPr>
        <p:spPr>
          <a:xfrm>
            <a:off x="4587106" y="2438984"/>
            <a:ext cx="3017788" cy="830997"/>
          </a:xfrm>
          <a:prstGeom prst="rect">
            <a:avLst/>
          </a:prstGeom>
          <a:noFill/>
        </p:spPr>
        <p:txBody>
          <a:bodyPr wrap="square" rtlCol="0">
            <a:spAutoFit/>
          </a:bodyPr>
          <a:lstStyle/>
          <a:p>
            <a:pPr algn="ctr"/>
            <a:r>
              <a:rPr lang="en-US" altLang="zh-CN" sz="4800" dirty="0">
                <a:solidFill>
                  <a:srgbClr val="556B76"/>
                </a:solidFill>
                <a:latin typeface="Agency FB" panose="020B0503020202020204" pitchFamily="34" charset="0"/>
                <a:ea typeface="宋体" panose="02010600030101010101" pitchFamily="2" charset="-122"/>
              </a:rPr>
              <a:t>Part 06</a:t>
            </a:r>
            <a:endParaRPr lang="zh-CN" altLang="en-US" sz="4800" dirty="0">
              <a:solidFill>
                <a:srgbClr val="556B76"/>
              </a:solidFill>
              <a:latin typeface="Agency FB" panose="020B0503020202020204" pitchFamily="34" charset="0"/>
              <a:ea typeface="宋体" panose="02010600030101010101" pitchFamily="2"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5062" y="1054693"/>
            <a:ext cx="1261875" cy="1263703"/>
          </a:xfrm>
          <a:prstGeom prst="rect">
            <a:avLst/>
          </a:prstGeom>
        </p:spPr>
      </p:pic>
    </p:spTree>
    <p:extLst>
      <p:ext uri="{BB962C8B-B14F-4D97-AF65-F5344CB8AC3E}">
        <p14:creationId xmlns:p14="http://schemas.microsoft.com/office/powerpoint/2010/main" val="194189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3380" t="15802" r="16672" b="17521"/>
          <a:stretch>
            <a:fillRect/>
          </a:stretch>
        </p:blipFill>
        <p:spPr>
          <a:xfrm>
            <a:off x="0" y="0"/>
            <a:ext cx="12192000" cy="6858000"/>
          </a:xfrm>
          <a:prstGeom prst="rect">
            <a:avLst/>
          </a:prstGeom>
        </p:spPr>
      </p:pic>
      <p:sp>
        <p:nvSpPr>
          <p:cNvPr id="7" name="矩形 247"/>
          <p:cNvSpPr>
            <a:spLocks noChangeArrowheads="1"/>
          </p:cNvSpPr>
          <p:nvPr/>
        </p:nvSpPr>
        <p:spPr bwMode="auto">
          <a:xfrm>
            <a:off x="1921841" y="2966536"/>
            <a:ext cx="124977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PMingLiU"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PMingLiU"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PMingLiU"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9pPr>
          </a:lstStyle>
          <a:p>
            <a:pPr eaLnBrk="1" hangingPunct="1">
              <a:spcBef>
                <a:spcPct val="0"/>
              </a:spcBef>
              <a:buFontTx/>
              <a:buNone/>
            </a:pPr>
            <a:r>
              <a:rPr kumimoji="0" lang="zh-CN" altLang="en-US" sz="4000" dirty="0">
                <a:latin typeface="微软雅黑" panose="020B0503020204020204" pitchFamily="34" charset="-122"/>
                <a:ea typeface="微软雅黑" panose="020B0503020204020204" pitchFamily="34" charset="-122"/>
              </a:rPr>
              <a:t>目录</a:t>
            </a:r>
          </a:p>
        </p:txBody>
      </p:sp>
      <p:sp>
        <p:nvSpPr>
          <p:cNvPr id="8" name="矩形 248"/>
          <p:cNvSpPr>
            <a:spLocks noChangeArrowheads="1"/>
          </p:cNvSpPr>
          <p:nvPr/>
        </p:nvSpPr>
        <p:spPr bwMode="auto">
          <a:xfrm>
            <a:off x="1801435" y="3366164"/>
            <a:ext cx="44347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PMingLiU"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PMingLiU"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PMingLiU"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PMingLiU" panose="02020500000000000000" pitchFamily="18" charset="-120"/>
              </a:defRPr>
            </a:lvl9pPr>
          </a:lstStyle>
          <a:p>
            <a:pPr algn="ctr" eaLnBrk="1" hangingPunct="1">
              <a:spcBef>
                <a:spcPct val="0"/>
              </a:spcBef>
              <a:buFontTx/>
              <a:buNone/>
            </a:pPr>
            <a:r>
              <a:rPr kumimoji="0" lang="en-US" altLang="zh-CN" sz="4400" dirty="0">
                <a:latin typeface="Times New Roman" panose="02020603050405020304" pitchFamily="18" charset="0"/>
                <a:ea typeface="微软雅黑" panose="020B0503020204020204" pitchFamily="34" charset="-122"/>
                <a:cs typeface="Times New Roman" panose="02020603050405020304" pitchFamily="18" charset="0"/>
              </a:rPr>
              <a:t>C</a:t>
            </a:r>
            <a:r>
              <a:rPr kumimoji="0" lang="en-US" altLang="zh-CN" sz="2000" dirty="0">
                <a:latin typeface="Times New Roman" panose="02020603050405020304" pitchFamily="18" charset="0"/>
                <a:ea typeface="微软雅黑" panose="020B0503020204020204" pitchFamily="34" charset="-122"/>
                <a:cs typeface="Times New Roman" panose="02020603050405020304" pitchFamily="18" charset="0"/>
              </a:rPr>
              <a:t>ONTENTS</a:t>
            </a:r>
            <a:endParaRPr kumimoji="0" lang="zh-CN" altLang="en-US" sz="36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9" name="直接连接符 8"/>
          <p:cNvCxnSpPr/>
          <p:nvPr/>
        </p:nvCxnSpPr>
        <p:spPr>
          <a:xfrm flipH="1">
            <a:off x="2898903" y="2935869"/>
            <a:ext cx="834712" cy="985256"/>
          </a:xfrm>
          <a:prstGeom prst="line">
            <a:avLst/>
          </a:prstGeom>
          <a:ln>
            <a:solidFill>
              <a:srgbClr val="FFBD5B"/>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611694FF-839E-4F05-A787-74D2C831029F}"/>
              </a:ext>
            </a:extLst>
          </p:cNvPr>
          <p:cNvGrpSpPr/>
          <p:nvPr/>
        </p:nvGrpSpPr>
        <p:grpSpPr>
          <a:xfrm>
            <a:off x="5633122" y="881539"/>
            <a:ext cx="2613303" cy="490220"/>
            <a:chOff x="5634354" y="1109699"/>
            <a:chExt cx="2613303" cy="490220"/>
          </a:xfrm>
        </p:grpSpPr>
        <p:sp>
          <p:nvSpPr>
            <p:cNvPr id="15" name="文本框 14"/>
            <p:cNvSpPr txBox="1"/>
            <p:nvPr/>
          </p:nvSpPr>
          <p:spPr>
            <a:xfrm>
              <a:off x="6216332" y="1170341"/>
              <a:ext cx="2031325" cy="369332"/>
            </a:xfrm>
            <a:prstGeom prst="rect">
              <a:avLst/>
            </a:prstGeom>
            <a:noFill/>
          </p:spPr>
          <p:txBody>
            <a:bodyPr wrap="none" rtlCol="0">
              <a:spAutoFit/>
            </a:bodyPr>
            <a:lstStyle/>
            <a:p>
              <a:r>
                <a:rPr lang="zh-CN" altLang="en-US" dirty="0">
                  <a:solidFill>
                    <a:srgbClr val="262E3E"/>
                  </a:solidFill>
                  <a:latin typeface="微软雅黑" panose="020B0503020204020204" pitchFamily="34" charset="-122"/>
                  <a:ea typeface="微软雅黑" panose="020B0503020204020204" pitchFamily="34" charset="-122"/>
                </a:rPr>
                <a:t>一、应用背景描述</a:t>
              </a:r>
            </a:p>
          </p:txBody>
        </p:sp>
        <p:sp>
          <p:nvSpPr>
            <p:cNvPr id="17" name="等腰三角形 16"/>
            <p:cNvSpPr/>
            <p:nvPr/>
          </p:nvSpPr>
          <p:spPr>
            <a:xfrm rot="5400000">
              <a:off x="5620067" y="1123986"/>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grpSp>
        <p:nvGrpSpPr>
          <p:cNvPr id="4" name="Group 3">
            <a:extLst>
              <a:ext uri="{FF2B5EF4-FFF2-40B4-BE49-F238E27FC236}">
                <a16:creationId xmlns:a16="http://schemas.microsoft.com/office/drawing/2014/main" id="{D6E99786-23EF-4E7C-8F11-5661DFEC9885}"/>
              </a:ext>
            </a:extLst>
          </p:cNvPr>
          <p:cNvGrpSpPr/>
          <p:nvPr/>
        </p:nvGrpSpPr>
        <p:grpSpPr>
          <a:xfrm>
            <a:off x="5641137" y="1639162"/>
            <a:ext cx="2613303" cy="490220"/>
            <a:chOff x="5636262" y="2088156"/>
            <a:chExt cx="2613303" cy="490220"/>
          </a:xfrm>
        </p:grpSpPr>
        <p:sp>
          <p:nvSpPr>
            <p:cNvPr id="19" name="文本框 18"/>
            <p:cNvSpPr txBox="1"/>
            <p:nvPr/>
          </p:nvSpPr>
          <p:spPr>
            <a:xfrm>
              <a:off x="6218240" y="2174833"/>
              <a:ext cx="2031325" cy="369332"/>
            </a:xfrm>
            <a:prstGeom prst="rect">
              <a:avLst/>
            </a:prstGeom>
            <a:noFill/>
          </p:spPr>
          <p:txBody>
            <a:bodyPr wrap="none" rtlCol="0">
              <a:spAutoFit/>
            </a:bodyPr>
            <a:lstStyle/>
            <a:p>
              <a:r>
                <a:rPr lang="zh-CN" altLang="en-US" dirty="0">
                  <a:solidFill>
                    <a:srgbClr val="262E3E"/>
                  </a:solidFill>
                  <a:latin typeface="微软雅黑" panose="020B0503020204020204" pitchFamily="34" charset="-122"/>
                  <a:ea typeface="微软雅黑" panose="020B0503020204020204" pitchFamily="34" charset="-122"/>
                </a:rPr>
                <a:t>二、系统需求分析</a:t>
              </a:r>
            </a:p>
          </p:txBody>
        </p:sp>
        <p:sp>
          <p:nvSpPr>
            <p:cNvPr id="21" name="等腰三角形 20"/>
            <p:cNvSpPr/>
            <p:nvPr/>
          </p:nvSpPr>
          <p:spPr>
            <a:xfrm rot="5400000">
              <a:off x="5621975" y="2102443"/>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grpSp>
        <p:nvGrpSpPr>
          <p:cNvPr id="11" name="Group 10">
            <a:extLst>
              <a:ext uri="{FF2B5EF4-FFF2-40B4-BE49-F238E27FC236}">
                <a16:creationId xmlns:a16="http://schemas.microsoft.com/office/drawing/2014/main" id="{49C44D22-3B48-43C1-8EA5-2A88FEF7066E}"/>
              </a:ext>
            </a:extLst>
          </p:cNvPr>
          <p:cNvGrpSpPr/>
          <p:nvPr/>
        </p:nvGrpSpPr>
        <p:grpSpPr>
          <a:xfrm>
            <a:off x="5633122" y="2493212"/>
            <a:ext cx="2613303" cy="490220"/>
            <a:chOff x="5605715" y="2930130"/>
            <a:chExt cx="2613303" cy="490220"/>
          </a:xfrm>
        </p:grpSpPr>
        <p:sp>
          <p:nvSpPr>
            <p:cNvPr id="23" name="文本框 22"/>
            <p:cNvSpPr txBox="1"/>
            <p:nvPr/>
          </p:nvSpPr>
          <p:spPr>
            <a:xfrm>
              <a:off x="6187693" y="2954577"/>
              <a:ext cx="2031325" cy="369332"/>
            </a:xfrm>
            <a:prstGeom prst="rect">
              <a:avLst/>
            </a:prstGeom>
            <a:noFill/>
          </p:spPr>
          <p:txBody>
            <a:bodyPr wrap="none" rtlCol="0">
              <a:spAutoFit/>
            </a:bodyPr>
            <a:lstStyle/>
            <a:p>
              <a:r>
                <a:rPr lang="zh-CN" altLang="en-US" dirty="0">
                  <a:solidFill>
                    <a:srgbClr val="262E3E"/>
                  </a:solidFill>
                  <a:latin typeface="微软雅黑" panose="020B0503020204020204" pitchFamily="34" charset="-122"/>
                  <a:ea typeface="微软雅黑" panose="020B0503020204020204" pitchFamily="34" charset="-122"/>
                </a:rPr>
                <a:t>三、系统功能描述</a:t>
              </a:r>
            </a:p>
          </p:txBody>
        </p:sp>
        <p:sp>
          <p:nvSpPr>
            <p:cNvPr id="25" name="等腰三角形 24"/>
            <p:cNvSpPr/>
            <p:nvPr/>
          </p:nvSpPr>
          <p:spPr>
            <a:xfrm rot="5400000">
              <a:off x="5591428" y="2944417"/>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grpSp>
        <p:nvGrpSpPr>
          <p:cNvPr id="12" name="Group 11">
            <a:extLst>
              <a:ext uri="{FF2B5EF4-FFF2-40B4-BE49-F238E27FC236}">
                <a16:creationId xmlns:a16="http://schemas.microsoft.com/office/drawing/2014/main" id="{D4A53281-93BF-4E63-B3A3-0DBC6CDB3C62}"/>
              </a:ext>
            </a:extLst>
          </p:cNvPr>
          <p:cNvGrpSpPr/>
          <p:nvPr/>
        </p:nvGrpSpPr>
        <p:grpSpPr>
          <a:xfrm>
            <a:off x="5633122" y="3327125"/>
            <a:ext cx="3305801" cy="490220"/>
            <a:chOff x="5654355" y="3778442"/>
            <a:chExt cx="3305801" cy="490220"/>
          </a:xfrm>
        </p:grpSpPr>
        <p:sp>
          <p:nvSpPr>
            <p:cNvPr id="27" name="文本框 26"/>
            <p:cNvSpPr txBox="1"/>
            <p:nvPr/>
          </p:nvSpPr>
          <p:spPr>
            <a:xfrm>
              <a:off x="6236333" y="3839084"/>
              <a:ext cx="2723823" cy="369332"/>
            </a:xfrm>
            <a:prstGeom prst="rect">
              <a:avLst/>
            </a:prstGeom>
            <a:noFill/>
          </p:spPr>
          <p:txBody>
            <a:bodyPr wrap="none" rtlCol="0">
              <a:spAutoFit/>
            </a:bodyPr>
            <a:lstStyle/>
            <a:p>
              <a:r>
                <a:rPr lang="zh-CN" altLang="en-US" dirty="0">
                  <a:solidFill>
                    <a:srgbClr val="262E3E"/>
                  </a:solidFill>
                  <a:latin typeface="微软雅黑" panose="020B0503020204020204" pitchFamily="34" charset="-122"/>
                  <a:ea typeface="微软雅黑" panose="020B0503020204020204" pitchFamily="34" charset="-122"/>
                </a:rPr>
                <a:t>四、数据库概念结构设计</a:t>
              </a:r>
            </a:p>
          </p:txBody>
        </p:sp>
        <p:sp>
          <p:nvSpPr>
            <p:cNvPr id="29" name="等腰三角形 28"/>
            <p:cNvSpPr/>
            <p:nvPr/>
          </p:nvSpPr>
          <p:spPr>
            <a:xfrm rot="5400000">
              <a:off x="5640068" y="3792729"/>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grpSp>
        <p:nvGrpSpPr>
          <p:cNvPr id="10" name="组合 9"/>
          <p:cNvGrpSpPr/>
          <p:nvPr/>
        </p:nvGrpSpPr>
        <p:grpSpPr>
          <a:xfrm>
            <a:off x="8720087" y="240703"/>
            <a:ext cx="3178316" cy="744282"/>
            <a:chOff x="7665221" y="259876"/>
            <a:chExt cx="3702968" cy="867143"/>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3997" y="286568"/>
              <a:ext cx="3674192" cy="808322"/>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5221" y="259876"/>
              <a:ext cx="865889" cy="867143"/>
            </a:xfrm>
            <a:prstGeom prst="rect">
              <a:avLst/>
            </a:prstGeom>
          </p:spPr>
        </p:pic>
      </p:grpSp>
      <p:grpSp>
        <p:nvGrpSpPr>
          <p:cNvPr id="13" name="Group 12">
            <a:extLst>
              <a:ext uri="{FF2B5EF4-FFF2-40B4-BE49-F238E27FC236}">
                <a16:creationId xmlns:a16="http://schemas.microsoft.com/office/drawing/2014/main" id="{27EB35C6-5E22-42FD-9DB5-1E2637175843}"/>
              </a:ext>
            </a:extLst>
          </p:cNvPr>
          <p:cNvGrpSpPr/>
          <p:nvPr/>
        </p:nvGrpSpPr>
        <p:grpSpPr>
          <a:xfrm>
            <a:off x="5633122" y="4159112"/>
            <a:ext cx="3305801" cy="490220"/>
            <a:chOff x="5654355" y="4923394"/>
            <a:chExt cx="3305801" cy="490220"/>
          </a:xfrm>
        </p:grpSpPr>
        <p:sp>
          <p:nvSpPr>
            <p:cNvPr id="18" name="文本框 26">
              <a:extLst>
                <a:ext uri="{FF2B5EF4-FFF2-40B4-BE49-F238E27FC236}">
                  <a16:creationId xmlns:a16="http://schemas.microsoft.com/office/drawing/2014/main" id="{B65D0291-595F-4005-84D1-D71412A29E62}"/>
                </a:ext>
              </a:extLst>
            </p:cNvPr>
            <p:cNvSpPr txBox="1"/>
            <p:nvPr/>
          </p:nvSpPr>
          <p:spPr>
            <a:xfrm>
              <a:off x="6236333" y="4984036"/>
              <a:ext cx="2723823" cy="369332"/>
            </a:xfrm>
            <a:prstGeom prst="rect">
              <a:avLst/>
            </a:prstGeom>
            <a:noFill/>
          </p:spPr>
          <p:txBody>
            <a:bodyPr wrap="none" rtlCol="0">
              <a:spAutoFit/>
            </a:bodyPr>
            <a:lstStyle/>
            <a:p>
              <a:r>
                <a:rPr lang="zh-CN" altLang="en-US" dirty="0">
                  <a:solidFill>
                    <a:srgbClr val="262E3E"/>
                  </a:solidFill>
                  <a:latin typeface="微软雅黑" panose="020B0503020204020204" pitchFamily="34" charset="-122"/>
                  <a:ea typeface="微软雅黑" panose="020B0503020204020204" pitchFamily="34" charset="-122"/>
                </a:rPr>
                <a:t>五、数据库逻辑结构设计</a:t>
              </a:r>
            </a:p>
          </p:txBody>
        </p:sp>
        <p:sp>
          <p:nvSpPr>
            <p:cNvPr id="20" name="等腰三角形 28">
              <a:extLst>
                <a:ext uri="{FF2B5EF4-FFF2-40B4-BE49-F238E27FC236}">
                  <a16:creationId xmlns:a16="http://schemas.microsoft.com/office/drawing/2014/main" id="{BCC0535D-B953-4DE6-9954-6AAEA289FB81}"/>
                </a:ext>
              </a:extLst>
            </p:cNvPr>
            <p:cNvSpPr/>
            <p:nvPr/>
          </p:nvSpPr>
          <p:spPr>
            <a:xfrm rot="5400000">
              <a:off x="5640068" y="4937681"/>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grpSp>
        <p:nvGrpSpPr>
          <p:cNvPr id="14" name="Group 13">
            <a:extLst>
              <a:ext uri="{FF2B5EF4-FFF2-40B4-BE49-F238E27FC236}">
                <a16:creationId xmlns:a16="http://schemas.microsoft.com/office/drawing/2014/main" id="{47144BF1-FA31-4710-948D-5E87AAB20767}"/>
              </a:ext>
            </a:extLst>
          </p:cNvPr>
          <p:cNvGrpSpPr/>
          <p:nvPr/>
        </p:nvGrpSpPr>
        <p:grpSpPr>
          <a:xfrm>
            <a:off x="5633122" y="4940286"/>
            <a:ext cx="3297786" cy="490220"/>
            <a:chOff x="5605714" y="5615465"/>
            <a:chExt cx="3297786" cy="490220"/>
          </a:xfrm>
        </p:grpSpPr>
        <p:sp>
          <p:nvSpPr>
            <p:cNvPr id="26" name="文本框 26">
              <a:extLst>
                <a:ext uri="{FF2B5EF4-FFF2-40B4-BE49-F238E27FC236}">
                  <a16:creationId xmlns:a16="http://schemas.microsoft.com/office/drawing/2014/main" id="{AD4FA14D-F277-4CC4-8CC9-5980FAC379B3}"/>
                </a:ext>
              </a:extLst>
            </p:cNvPr>
            <p:cNvSpPr txBox="1"/>
            <p:nvPr/>
          </p:nvSpPr>
          <p:spPr>
            <a:xfrm>
              <a:off x="6187692" y="5676107"/>
              <a:ext cx="2715808" cy="369332"/>
            </a:xfrm>
            <a:prstGeom prst="rect">
              <a:avLst/>
            </a:prstGeom>
            <a:noFill/>
          </p:spPr>
          <p:txBody>
            <a:bodyPr wrap="none" rtlCol="0">
              <a:spAutoFit/>
            </a:bodyPr>
            <a:lstStyle/>
            <a:p>
              <a:r>
                <a:rPr lang="zh-CN" altLang="en-US" dirty="0">
                  <a:solidFill>
                    <a:srgbClr val="262E3E"/>
                  </a:solidFill>
                  <a:latin typeface="微软雅黑" panose="020B0503020204020204" pitchFamily="34" charset="-122"/>
                  <a:ea typeface="微软雅黑" panose="020B0503020204020204" pitchFamily="34" charset="-122"/>
                </a:rPr>
                <a:t>六、数据库生成 </a:t>
              </a:r>
              <a:r>
                <a:rPr lang="en-US" altLang="zh-CN" dirty="0" err="1">
                  <a:solidFill>
                    <a:srgbClr val="262E3E"/>
                  </a:solidFill>
                  <a:latin typeface="微软雅黑" panose="020B0503020204020204" pitchFamily="34" charset="-122"/>
                  <a:ea typeface="微软雅黑" panose="020B0503020204020204" pitchFamily="34" charset="-122"/>
                </a:rPr>
                <a:t>sql</a:t>
              </a:r>
              <a:r>
                <a:rPr lang="en-US" altLang="zh-CN" dirty="0">
                  <a:solidFill>
                    <a:srgbClr val="262E3E"/>
                  </a:solidFill>
                  <a:latin typeface="微软雅黑" panose="020B0503020204020204" pitchFamily="34" charset="-122"/>
                  <a:ea typeface="微软雅黑" panose="020B0503020204020204" pitchFamily="34" charset="-122"/>
                </a:rPr>
                <a:t> </a:t>
              </a:r>
              <a:r>
                <a:rPr lang="zh-CN" altLang="en-US" dirty="0">
                  <a:solidFill>
                    <a:srgbClr val="262E3E"/>
                  </a:solidFill>
                  <a:latin typeface="微软雅黑" panose="020B0503020204020204" pitchFamily="34" charset="-122"/>
                  <a:ea typeface="微软雅黑" panose="020B0503020204020204" pitchFamily="34" charset="-122"/>
                </a:rPr>
                <a:t>语句</a:t>
              </a:r>
            </a:p>
          </p:txBody>
        </p:sp>
        <p:sp>
          <p:nvSpPr>
            <p:cNvPr id="28" name="等腰三角形 28">
              <a:extLst>
                <a:ext uri="{FF2B5EF4-FFF2-40B4-BE49-F238E27FC236}">
                  <a16:creationId xmlns:a16="http://schemas.microsoft.com/office/drawing/2014/main" id="{BAB10221-E161-4ADA-8684-9121AC6B6D92}"/>
                </a:ext>
              </a:extLst>
            </p:cNvPr>
            <p:cNvSpPr/>
            <p:nvPr/>
          </p:nvSpPr>
          <p:spPr>
            <a:xfrm rot="5400000">
              <a:off x="5591427" y="5629752"/>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grpSp>
        <p:nvGrpSpPr>
          <p:cNvPr id="32" name="Group 31">
            <a:extLst>
              <a:ext uri="{FF2B5EF4-FFF2-40B4-BE49-F238E27FC236}">
                <a16:creationId xmlns:a16="http://schemas.microsoft.com/office/drawing/2014/main" id="{20ADC24E-94E8-4132-A9B9-9461CAE97843}"/>
              </a:ext>
            </a:extLst>
          </p:cNvPr>
          <p:cNvGrpSpPr/>
          <p:nvPr/>
        </p:nvGrpSpPr>
        <p:grpSpPr>
          <a:xfrm>
            <a:off x="5633122" y="5803779"/>
            <a:ext cx="3074968" cy="490220"/>
            <a:chOff x="5634354" y="6284041"/>
            <a:chExt cx="3074968" cy="490220"/>
          </a:xfrm>
        </p:grpSpPr>
        <p:sp>
          <p:nvSpPr>
            <p:cNvPr id="30" name="文本框 26">
              <a:extLst>
                <a:ext uri="{FF2B5EF4-FFF2-40B4-BE49-F238E27FC236}">
                  <a16:creationId xmlns:a16="http://schemas.microsoft.com/office/drawing/2014/main" id="{A3A0173B-6107-47B0-AB13-A5587BF64269}"/>
                </a:ext>
              </a:extLst>
            </p:cNvPr>
            <p:cNvSpPr txBox="1"/>
            <p:nvPr/>
          </p:nvSpPr>
          <p:spPr>
            <a:xfrm>
              <a:off x="6216332" y="6344683"/>
              <a:ext cx="2492990" cy="369332"/>
            </a:xfrm>
            <a:prstGeom prst="rect">
              <a:avLst/>
            </a:prstGeom>
            <a:noFill/>
          </p:spPr>
          <p:txBody>
            <a:bodyPr wrap="none" rtlCol="0">
              <a:spAutoFit/>
            </a:bodyPr>
            <a:lstStyle/>
            <a:p>
              <a:r>
                <a:rPr lang="zh-CN" altLang="en-US" dirty="0">
                  <a:solidFill>
                    <a:srgbClr val="262E3E"/>
                  </a:solidFill>
                  <a:latin typeface="微软雅黑" panose="020B0503020204020204" pitchFamily="34" charset="-122"/>
                  <a:ea typeface="微软雅黑" panose="020B0503020204020204" pitchFamily="34" charset="-122"/>
                </a:rPr>
                <a:t>七、小组成员分工说明</a:t>
              </a:r>
            </a:p>
          </p:txBody>
        </p:sp>
        <p:sp>
          <p:nvSpPr>
            <p:cNvPr id="31" name="等腰三角形 28">
              <a:extLst>
                <a:ext uri="{FF2B5EF4-FFF2-40B4-BE49-F238E27FC236}">
                  <a16:creationId xmlns:a16="http://schemas.microsoft.com/office/drawing/2014/main" id="{054575D3-97E9-47D9-A56B-D37047BD696D}"/>
                </a:ext>
              </a:extLst>
            </p:cNvPr>
            <p:cNvSpPr/>
            <p:nvPr/>
          </p:nvSpPr>
          <p:spPr>
            <a:xfrm rot="5400000">
              <a:off x="5620067" y="6298328"/>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inVertic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randombar(horizontal)">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74065" y="260350"/>
            <a:ext cx="2262158" cy="369332"/>
          </a:xfrm>
          <a:prstGeom prst="rect">
            <a:avLst/>
          </a:prstGeom>
          <a:noFill/>
        </p:spPr>
        <p:txBody>
          <a:bodyPr wrap="none" rtlCol="0">
            <a:spAutoFit/>
          </a:bodyPr>
          <a:lstStyle/>
          <a:p>
            <a:r>
              <a:rPr lang="zh-CN" altLang="en-US" sz="1800" dirty="0">
                <a:solidFill>
                  <a:srgbClr val="262E3E"/>
                </a:solidFill>
                <a:latin typeface="微软雅黑" panose="020B0503020204020204" pitchFamily="34" charset="-122"/>
                <a:ea typeface="微软雅黑" panose="020B0503020204020204" pitchFamily="34" charset="-122"/>
              </a:rPr>
              <a:t>数据库生成 </a:t>
            </a:r>
            <a:r>
              <a:rPr lang="en-US" altLang="zh-CN" sz="1800" dirty="0" err="1">
                <a:solidFill>
                  <a:srgbClr val="262E3E"/>
                </a:solidFill>
                <a:latin typeface="微软雅黑" panose="020B0503020204020204" pitchFamily="34" charset="-122"/>
                <a:ea typeface="微软雅黑" panose="020B0503020204020204" pitchFamily="34" charset="-122"/>
              </a:rPr>
              <a:t>sql</a:t>
            </a:r>
            <a:r>
              <a:rPr lang="en-US" altLang="zh-CN" sz="1800" dirty="0">
                <a:solidFill>
                  <a:srgbClr val="262E3E"/>
                </a:solidFill>
                <a:latin typeface="微软雅黑" panose="020B0503020204020204" pitchFamily="34" charset="-122"/>
                <a:ea typeface="微软雅黑" panose="020B0503020204020204" pitchFamily="34" charset="-122"/>
              </a:rPr>
              <a:t> </a:t>
            </a:r>
            <a:r>
              <a:rPr lang="zh-CN" altLang="en-US" sz="1800" dirty="0">
                <a:solidFill>
                  <a:srgbClr val="262E3E"/>
                </a:solidFill>
                <a:latin typeface="微软雅黑" panose="020B0503020204020204" pitchFamily="34" charset="-122"/>
                <a:ea typeface="微软雅黑" panose="020B0503020204020204" pitchFamily="34" charset="-122"/>
              </a:rPr>
              <a:t>语句</a:t>
            </a:r>
          </a:p>
        </p:txBody>
      </p:sp>
      <p:sp>
        <p:nvSpPr>
          <p:cNvPr id="9" name="等腰三角形 8"/>
          <p:cNvSpPr/>
          <p:nvPr/>
        </p:nvSpPr>
        <p:spPr>
          <a:xfrm rot="5400000">
            <a:off x="172720" y="213995"/>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25" name="组合 24"/>
          <p:cNvGrpSpPr/>
          <p:nvPr/>
        </p:nvGrpSpPr>
        <p:grpSpPr>
          <a:xfrm>
            <a:off x="8720087" y="240703"/>
            <a:ext cx="3178316" cy="744282"/>
            <a:chOff x="7665221" y="259876"/>
            <a:chExt cx="3702968" cy="867143"/>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997" y="286568"/>
              <a:ext cx="3674192" cy="808322"/>
            </a:xfrm>
            <a:prstGeom prst="rect">
              <a:avLst/>
            </a:prstGeom>
          </p:spPr>
        </p:pic>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5221" y="259876"/>
              <a:ext cx="865889" cy="867143"/>
            </a:xfrm>
            <a:prstGeom prst="rect">
              <a:avLst/>
            </a:prstGeom>
          </p:spPr>
        </p:pic>
      </p:grpSp>
      <p:pic>
        <p:nvPicPr>
          <p:cNvPr id="3" name="Picture 2">
            <a:extLst>
              <a:ext uri="{FF2B5EF4-FFF2-40B4-BE49-F238E27FC236}">
                <a16:creationId xmlns:a16="http://schemas.microsoft.com/office/drawing/2014/main" id="{E352DAD7-25BB-417A-B1FB-D81DC4CE94F1}"/>
              </a:ext>
            </a:extLst>
          </p:cNvPr>
          <p:cNvPicPr>
            <a:picLocks noChangeAspect="1"/>
          </p:cNvPicPr>
          <p:nvPr/>
        </p:nvPicPr>
        <p:blipFill>
          <a:blip r:embed="rId4"/>
          <a:stretch>
            <a:fillRect/>
          </a:stretch>
        </p:blipFill>
        <p:spPr>
          <a:xfrm>
            <a:off x="774065" y="1007895"/>
            <a:ext cx="9327688" cy="1249788"/>
          </a:xfrm>
          <a:prstGeom prst="rect">
            <a:avLst/>
          </a:prstGeom>
        </p:spPr>
      </p:pic>
      <p:pic>
        <p:nvPicPr>
          <p:cNvPr id="6" name="Picture 5">
            <a:extLst>
              <a:ext uri="{FF2B5EF4-FFF2-40B4-BE49-F238E27FC236}">
                <a16:creationId xmlns:a16="http://schemas.microsoft.com/office/drawing/2014/main" id="{176D69A9-2AB7-4D65-8AC8-7D5B7A820423}"/>
              </a:ext>
            </a:extLst>
          </p:cNvPr>
          <p:cNvPicPr>
            <a:picLocks noChangeAspect="1"/>
          </p:cNvPicPr>
          <p:nvPr/>
        </p:nvPicPr>
        <p:blipFill>
          <a:blip r:embed="rId5"/>
          <a:stretch>
            <a:fillRect/>
          </a:stretch>
        </p:blipFill>
        <p:spPr>
          <a:xfrm>
            <a:off x="648653" y="2412973"/>
            <a:ext cx="9388654" cy="2354784"/>
          </a:xfrm>
          <a:prstGeom prst="rect">
            <a:avLst/>
          </a:prstGeom>
        </p:spPr>
      </p:pic>
      <p:pic>
        <p:nvPicPr>
          <p:cNvPr id="10" name="Picture 9">
            <a:extLst>
              <a:ext uri="{FF2B5EF4-FFF2-40B4-BE49-F238E27FC236}">
                <a16:creationId xmlns:a16="http://schemas.microsoft.com/office/drawing/2014/main" id="{1110B4C2-A2AF-4BE3-BA42-3320D5D40AFF}"/>
              </a:ext>
            </a:extLst>
          </p:cNvPr>
          <p:cNvPicPr>
            <a:picLocks noChangeAspect="1"/>
          </p:cNvPicPr>
          <p:nvPr/>
        </p:nvPicPr>
        <p:blipFill>
          <a:blip r:embed="rId6"/>
          <a:stretch>
            <a:fillRect/>
          </a:stretch>
        </p:blipFill>
        <p:spPr>
          <a:xfrm>
            <a:off x="633412" y="4905143"/>
            <a:ext cx="9403895" cy="1889924"/>
          </a:xfrm>
          <a:prstGeom prst="rect">
            <a:avLst/>
          </a:prstGeom>
        </p:spPr>
      </p:pic>
    </p:spTree>
    <p:extLst>
      <p:ext uri="{BB962C8B-B14F-4D97-AF65-F5344CB8AC3E}">
        <p14:creationId xmlns:p14="http://schemas.microsoft.com/office/powerpoint/2010/main" val="1459490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74065" y="260350"/>
            <a:ext cx="2262158" cy="369332"/>
          </a:xfrm>
          <a:prstGeom prst="rect">
            <a:avLst/>
          </a:prstGeom>
          <a:noFill/>
        </p:spPr>
        <p:txBody>
          <a:bodyPr wrap="none" rtlCol="0">
            <a:spAutoFit/>
          </a:bodyPr>
          <a:lstStyle/>
          <a:p>
            <a:r>
              <a:rPr lang="zh-CN" altLang="en-US" sz="1800" dirty="0">
                <a:solidFill>
                  <a:srgbClr val="262E3E"/>
                </a:solidFill>
                <a:latin typeface="微软雅黑" panose="020B0503020204020204" pitchFamily="34" charset="-122"/>
                <a:ea typeface="微软雅黑" panose="020B0503020204020204" pitchFamily="34" charset="-122"/>
              </a:rPr>
              <a:t>数据库生成 </a:t>
            </a:r>
            <a:r>
              <a:rPr lang="en-US" altLang="zh-CN" sz="1800" dirty="0" err="1">
                <a:solidFill>
                  <a:srgbClr val="262E3E"/>
                </a:solidFill>
                <a:latin typeface="微软雅黑" panose="020B0503020204020204" pitchFamily="34" charset="-122"/>
                <a:ea typeface="微软雅黑" panose="020B0503020204020204" pitchFamily="34" charset="-122"/>
              </a:rPr>
              <a:t>sql</a:t>
            </a:r>
            <a:r>
              <a:rPr lang="en-US" altLang="zh-CN" sz="1800" dirty="0">
                <a:solidFill>
                  <a:srgbClr val="262E3E"/>
                </a:solidFill>
                <a:latin typeface="微软雅黑" panose="020B0503020204020204" pitchFamily="34" charset="-122"/>
                <a:ea typeface="微软雅黑" panose="020B0503020204020204" pitchFamily="34" charset="-122"/>
              </a:rPr>
              <a:t> </a:t>
            </a:r>
            <a:r>
              <a:rPr lang="zh-CN" altLang="en-US" sz="1800" dirty="0">
                <a:solidFill>
                  <a:srgbClr val="262E3E"/>
                </a:solidFill>
                <a:latin typeface="微软雅黑" panose="020B0503020204020204" pitchFamily="34" charset="-122"/>
                <a:ea typeface="微软雅黑" panose="020B0503020204020204" pitchFamily="34" charset="-122"/>
              </a:rPr>
              <a:t>语句</a:t>
            </a:r>
          </a:p>
        </p:txBody>
      </p:sp>
      <p:sp>
        <p:nvSpPr>
          <p:cNvPr id="9" name="等腰三角形 8"/>
          <p:cNvSpPr/>
          <p:nvPr/>
        </p:nvSpPr>
        <p:spPr>
          <a:xfrm rot="5400000">
            <a:off x="172720" y="213995"/>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25" name="组合 24"/>
          <p:cNvGrpSpPr/>
          <p:nvPr/>
        </p:nvGrpSpPr>
        <p:grpSpPr>
          <a:xfrm>
            <a:off x="8720087" y="240703"/>
            <a:ext cx="3178316" cy="744282"/>
            <a:chOff x="7665221" y="259876"/>
            <a:chExt cx="3702968" cy="867143"/>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997" y="286568"/>
              <a:ext cx="3674192" cy="808322"/>
            </a:xfrm>
            <a:prstGeom prst="rect">
              <a:avLst/>
            </a:prstGeom>
          </p:spPr>
        </p:pic>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5221" y="259876"/>
              <a:ext cx="865889" cy="867143"/>
            </a:xfrm>
            <a:prstGeom prst="rect">
              <a:avLst/>
            </a:prstGeom>
          </p:spPr>
        </p:pic>
      </p:grpSp>
      <p:pic>
        <p:nvPicPr>
          <p:cNvPr id="4" name="Picture 3">
            <a:extLst>
              <a:ext uri="{FF2B5EF4-FFF2-40B4-BE49-F238E27FC236}">
                <a16:creationId xmlns:a16="http://schemas.microsoft.com/office/drawing/2014/main" id="{9F5AEFC2-F6D0-4DE6-96B1-0B50060B8070}"/>
              </a:ext>
            </a:extLst>
          </p:cNvPr>
          <p:cNvPicPr>
            <a:picLocks noChangeAspect="1"/>
          </p:cNvPicPr>
          <p:nvPr/>
        </p:nvPicPr>
        <p:blipFill>
          <a:blip r:embed="rId4"/>
          <a:stretch>
            <a:fillRect/>
          </a:stretch>
        </p:blipFill>
        <p:spPr>
          <a:xfrm>
            <a:off x="774065" y="1007896"/>
            <a:ext cx="9327688" cy="3881784"/>
          </a:xfrm>
          <a:prstGeom prst="rect">
            <a:avLst/>
          </a:prstGeom>
        </p:spPr>
      </p:pic>
      <p:pic>
        <p:nvPicPr>
          <p:cNvPr id="8" name="Picture 7">
            <a:extLst>
              <a:ext uri="{FF2B5EF4-FFF2-40B4-BE49-F238E27FC236}">
                <a16:creationId xmlns:a16="http://schemas.microsoft.com/office/drawing/2014/main" id="{8761895D-8B03-45F9-A40F-4229B2569C89}"/>
              </a:ext>
            </a:extLst>
          </p:cNvPr>
          <p:cNvPicPr>
            <a:picLocks noChangeAspect="1"/>
          </p:cNvPicPr>
          <p:nvPr/>
        </p:nvPicPr>
        <p:blipFill>
          <a:blip r:embed="rId5"/>
          <a:stretch>
            <a:fillRect/>
          </a:stretch>
        </p:blipFill>
        <p:spPr>
          <a:xfrm>
            <a:off x="774065" y="4889680"/>
            <a:ext cx="9243861" cy="1968320"/>
          </a:xfrm>
          <a:prstGeom prst="rect">
            <a:avLst/>
          </a:prstGeom>
        </p:spPr>
      </p:pic>
    </p:spTree>
    <p:extLst>
      <p:ext uri="{BB962C8B-B14F-4D97-AF65-F5344CB8AC3E}">
        <p14:creationId xmlns:p14="http://schemas.microsoft.com/office/powerpoint/2010/main" val="3972043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74065" y="260350"/>
            <a:ext cx="2262158" cy="369332"/>
          </a:xfrm>
          <a:prstGeom prst="rect">
            <a:avLst/>
          </a:prstGeom>
          <a:noFill/>
        </p:spPr>
        <p:txBody>
          <a:bodyPr wrap="none" rtlCol="0">
            <a:spAutoFit/>
          </a:bodyPr>
          <a:lstStyle/>
          <a:p>
            <a:r>
              <a:rPr lang="zh-CN" altLang="en-US" sz="1800" dirty="0">
                <a:solidFill>
                  <a:srgbClr val="262E3E"/>
                </a:solidFill>
                <a:latin typeface="微软雅黑" panose="020B0503020204020204" pitchFamily="34" charset="-122"/>
                <a:ea typeface="微软雅黑" panose="020B0503020204020204" pitchFamily="34" charset="-122"/>
              </a:rPr>
              <a:t>数据库生成 </a:t>
            </a:r>
            <a:r>
              <a:rPr lang="en-US" altLang="zh-CN" sz="1800" dirty="0" err="1">
                <a:solidFill>
                  <a:srgbClr val="262E3E"/>
                </a:solidFill>
                <a:latin typeface="微软雅黑" panose="020B0503020204020204" pitchFamily="34" charset="-122"/>
                <a:ea typeface="微软雅黑" panose="020B0503020204020204" pitchFamily="34" charset="-122"/>
              </a:rPr>
              <a:t>sql</a:t>
            </a:r>
            <a:r>
              <a:rPr lang="en-US" altLang="zh-CN" sz="1800" dirty="0">
                <a:solidFill>
                  <a:srgbClr val="262E3E"/>
                </a:solidFill>
                <a:latin typeface="微软雅黑" panose="020B0503020204020204" pitchFamily="34" charset="-122"/>
                <a:ea typeface="微软雅黑" panose="020B0503020204020204" pitchFamily="34" charset="-122"/>
              </a:rPr>
              <a:t> </a:t>
            </a:r>
            <a:r>
              <a:rPr lang="zh-CN" altLang="en-US" sz="1800" dirty="0">
                <a:solidFill>
                  <a:srgbClr val="262E3E"/>
                </a:solidFill>
                <a:latin typeface="微软雅黑" panose="020B0503020204020204" pitchFamily="34" charset="-122"/>
                <a:ea typeface="微软雅黑" panose="020B0503020204020204" pitchFamily="34" charset="-122"/>
              </a:rPr>
              <a:t>语句</a:t>
            </a:r>
          </a:p>
        </p:txBody>
      </p:sp>
      <p:sp>
        <p:nvSpPr>
          <p:cNvPr id="9" name="等腰三角形 8"/>
          <p:cNvSpPr/>
          <p:nvPr/>
        </p:nvSpPr>
        <p:spPr>
          <a:xfrm rot="5400000">
            <a:off x="172720" y="213995"/>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25" name="组合 24"/>
          <p:cNvGrpSpPr/>
          <p:nvPr/>
        </p:nvGrpSpPr>
        <p:grpSpPr>
          <a:xfrm>
            <a:off x="8720087" y="240703"/>
            <a:ext cx="3178316" cy="744282"/>
            <a:chOff x="7665221" y="259876"/>
            <a:chExt cx="3702968" cy="867143"/>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997" y="286568"/>
              <a:ext cx="3674192" cy="808322"/>
            </a:xfrm>
            <a:prstGeom prst="rect">
              <a:avLst/>
            </a:prstGeom>
          </p:spPr>
        </p:pic>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5221" y="259876"/>
              <a:ext cx="865889" cy="867143"/>
            </a:xfrm>
            <a:prstGeom prst="rect">
              <a:avLst/>
            </a:prstGeom>
          </p:spPr>
        </p:pic>
      </p:grpSp>
      <p:pic>
        <p:nvPicPr>
          <p:cNvPr id="3" name="Picture 2">
            <a:extLst>
              <a:ext uri="{FF2B5EF4-FFF2-40B4-BE49-F238E27FC236}">
                <a16:creationId xmlns:a16="http://schemas.microsoft.com/office/drawing/2014/main" id="{4847C668-63EE-4093-A397-948203E643C8}"/>
              </a:ext>
            </a:extLst>
          </p:cNvPr>
          <p:cNvPicPr>
            <a:picLocks noChangeAspect="1"/>
          </p:cNvPicPr>
          <p:nvPr/>
        </p:nvPicPr>
        <p:blipFill>
          <a:blip r:embed="rId4"/>
          <a:stretch>
            <a:fillRect/>
          </a:stretch>
        </p:blipFill>
        <p:spPr>
          <a:xfrm>
            <a:off x="648653" y="980318"/>
            <a:ext cx="9518205" cy="1912786"/>
          </a:xfrm>
          <a:prstGeom prst="rect">
            <a:avLst/>
          </a:prstGeom>
        </p:spPr>
      </p:pic>
      <p:pic>
        <p:nvPicPr>
          <p:cNvPr id="6" name="Picture 5">
            <a:extLst>
              <a:ext uri="{FF2B5EF4-FFF2-40B4-BE49-F238E27FC236}">
                <a16:creationId xmlns:a16="http://schemas.microsoft.com/office/drawing/2014/main" id="{52614F6E-A785-4D84-9BF0-9E691A419B7D}"/>
              </a:ext>
            </a:extLst>
          </p:cNvPr>
          <p:cNvPicPr>
            <a:picLocks noChangeAspect="1"/>
          </p:cNvPicPr>
          <p:nvPr/>
        </p:nvPicPr>
        <p:blipFill>
          <a:blip r:embed="rId5"/>
          <a:stretch>
            <a:fillRect/>
          </a:stretch>
        </p:blipFill>
        <p:spPr>
          <a:xfrm>
            <a:off x="766773" y="3050588"/>
            <a:ext cx="9281964" cy="2316681"/>
          </a:xfrm>
          <a:prstGeom prst="rect">
            <a:avLst/>
          </a:prstGeom>
        </p:spPr>
      </p:pic>
    </p:spTree>
    <p:extLst>
      <p:ext uri="{BB962C8B-B14F-4D97-AF65-F5344CB8AC3E}">
        <p14:creationId xmlns:p14="http://schemas.microsoft.com/office/powerpoint/2010/main" val="859341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74065" y="260350"/>
            <a:ext cx="2262158" cy="369332"/>
          </a:xfrm>
          <a:prstGeom prst="rect">
            <a:avLst/>
          </a:prstGeom>
          <a:noFill/>
        </p:spPr>
        <p:txBody>
          <a:bodyPr wrap="none" rtlCol="0">
            <a:spAutoFit/>
          </a:bodyPr>
          <a:lstStyle/>
          <a:p>
            <a:r>
              <a:rPr lang="zh-CN" altLang="en-US" sz="1800" dirty="0">
                <a:solidFill>
                  <a:srgbClr val="262E3E"/>
                </a:solidFill>
                <a:latin typeface="微软雅黑" panose="020B0503020204020204" pitchFamily="34" charset="-122"/>
                <a:ea typeface="微软雅黑" panose="020B0503020204020204" pitchFamily="34" charset="-122"/>
              </a:rPr>
              <a:t>数据库生成 </a:t>
            </a:r>
            <a:r>
              <a:rPr lang="en-US" altLang="zh-CN" sz="1800" dirty="0" err="1">
                <a:solidFill>
                  <a:srgbClr val="262E3E"/>
                </a:solidFill>
                <a:latin typeface="微软雅黑" panose="020B0503020204020204" pitchFamily="34" charset="-122"/>
                <a:ea typeface="微软雅黑" panose="020B0503020204020204" pitchFamily="34" charset="-122"/>
              </a:rPr>
              <a:t>sql</a:t>
            </a:r>
            <a:r>
              <a:rPr lang="en-US" altLang="zh-CN" sz="1800" dirty="0">
                <a:solidFill>
                  <a:srgbClr val="262E3E"/>
                </a:solidFill>
                <a:latin typeface="微软雅黑" panose="020B0503020204020204" pitchFamily="34" charset="-122"/>
                <a:ea typeface="微软雅黑" panose="020B0503020204020204" pitchFamily="34" charset="-122"/>
              </a:rPr>
              <a:t> </a:t>
            </a:r>
            <a:r>
              <a:rPr lang="zh-CN" altLang="en-US" sz="1800" dirty="0">
                <a:solidFill>
                  <a:srgbClr val="262E3E"/>
                </a:solidFill>
                <a:latin typeface="微软雅黑" panose="020B0503020204020204" pitchFamily="34" charset="-122"/>
                <a:ea typeface="微软雅黑" panose="020B0503020204020204" pitchFamily="34" charset="-122"/>
              </a:rPr>
              <a:t>语句</a:t>
            </a:r>
          </a:p>
        </p:txBody>
      </p:sp>
      <p:sp>
        <p:nvSpPr>
          <p:cNvPr id="9" name="等腰三角形 8"/>
          <p:cNvSpPr/>
          <p:nvPr/>
        </p:nvSpPr>
        <p:spPr>
          <a:xfrm rot="5400000">
            <a:off x="172720" y="213995"/>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25" name="组合 24"/>
          <p:cNvGrpSpPr/>
          <p:nvPr/>
        </p:nvGrpSpPr>
        <p:grpSpPr>
          <a:xfrm>
            <a:off x="8720087" y="240703"/>
            <a:ext cx="3178316" cy="744282"/>
            <a:chOff x="7665221" y="259876"/>
            <a:chExt cx="3702968" cy="867143"/>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997" y="286568"/>
              <a:ext cx="3674192" cy="808322"/>
            </a:xfrm>
            <a:prstGeom prst="rect">
              <a:avLst/>
            </a:prstGeom>
          </p:spPr>
        </p:pic>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5221" y="259876"/>
              <a:ext cx="865889" cy="867143"/>
            </a:xfrm>
            <a:prstGeom prst="rect">
              <a:avLst/>
            </a:prstGeom>
          </p:spPr>
        </p:pic>
      </p:grpSp>
      <p:pic>
        <p:nvPicPr>
          <p:cNvPr id="11" name="Picture 10">
            <a:extLst>
              <a:ext uri="{FF2B5EF4-FFF2-40B4-BE49-F238E27FC236}">
                <a16:creationId xmlns:a16="http://schemas.microsoft.com/office/drawing/2014/main" id="{551F9DE6-F13A-4314-B7C9-97B71337888C}"/>
              </a:ext>
            </a:extLst>
          </p:cNvPr>
          <p:cNvPicPr>
            <a:picLocks noChangeAspect="1"/>
          </p:cNvPicPr>
          <p:nvPr/>
        </p:nvPicPr>
        <p:blipFill>
          <a:blip r:embed="rId4"/>
          <a:stretch>
            <a:fillRect/>
          </a:stretch>
        </p:blipFill>
        <p:spPr>
          <a:xfrm>
            <a:off x="648653" y="957408"/>
            <a:ext cx="9350550" cy="5364945"/>
          </a:xfrm>
          <a:prstGeom prst="rect">
            <a:avLst/>
          </a:prstGeom>
        </p:spPr>
      </p:pic>
      <p:pic>
        <p:nvPicPr>
          <p:cNvPr id="10" name="Picture 9">
            <a:hlinkClick r:id="rId5" action="ppaction://hlinkfile"/>
            <a:extLst>
              <a:ext uri="{FF2B5EF4-FFF2-40B4-BE49-F238E27FC236}">
                <a16:creationId xmlns:a16="http://schemas.microsoft.com/office/drawing/2014/main" id="{CFA08C43-C8D9-4FF1-BC90-297305A56970}"/>
              </a:ext>
            </a:extLst>
          </p:cNvPr>
          <p:cNvPicPr>
            <a:picLocks noChangeAspect="1"/>
          </p:cNvPicPr>
          <p:nvPr/>
        </p:nvPicPr>
        <p:blipFill>
          <a:blip r:embed="rId6"/>
          <a:stretch>
            <a:fillRect/>
          </a:stretch>
        </p:blipFill>
        <p:spPr>
          <a:xfrm>
            <a:off x="10790055" y="5684803"/>
            <a:ext cx="1401945" cy="1157503"/>
          </a:xfrm>
          <a:prstGeom prst="rect">
            <a:avLst/>
          </a:prstGeom>
        </p:spPr>
      </p:pic>
    </p:spTree>
    <p:extLst>
      <p:ext uri="{BB962C8B-B14F-4D97-AF65-F5344CB8AC3E}">
        <p14:creationId xmlns:p14="http://schemas.microsoft.com/office/powerpoint/2010/main" val="82229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ircle(in)">
                                      <p:cBhvr>
                                        <p:cTn id="1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3380" t="15802" r="16672" b="17521"/>
          <a:stretch>
            <a:fillRect/>
          </a:stretch>
        </p:blipFill>
        <p:spPr>
          <a:xfrm>
            <a:off x="3160" y="0"/>
            <a:ext cx="12192000" cy="6858000"/>
          </a:xfrm>
          <a:prstGeom prst="rect">
            <a:avLst/>
          </a:prstGeom>
        </p:spPr>
      </p:pic>
      <p:sp>
        <p:nvSpPr>
          <p:cNvPr id="30" name="文本框 29"/>
          <p:cNvSpPr txBox="1"/>
          <p:nvPr/>
        </p:nvSpPr>
        <p:spPr>
          <a:xfrm>
            <a:off x="4362191" y="3429000"/>
            <a:ext cx="3467616" cy="584775"/>
          </a:xfrm>
          <a:prstGeom prst="rect">
            <a:avLst/>
          </a:prstGeom>
          <a:noFill/>
        </p:spPr>
        <p:txBody>
          <a:bodyPr wrap="none" rtlCol="0">
            <a:spAutoFit/>
            <a:scene3d>
              <a:camera prst="orthographicFront"/>
              <a:lightRig rig="threePt" dir="t"/>
            </a:scene3d>
            <a:sp3d contourW="12700"/>
          </a:bodyPr>
          <a:lstStyle/>
          <a:p>
            <a:r>
              <a:rPr lang="zh-CN" altLang="en-US" sz="3200" dirty="0">
                <a:solidFill>
                  <a:srgbClr val="262E3E"/>
                </a:solidFill>
                <a:latin typeface="微软雅黑" panose="020B0503020204020204" pitchFamily="34" charset="-122"/>
                <a:ea typeface="微软雅黑" panose="020B0503020204020204" pitchFamily="34" charset="-122"/>
              </a:rPr>
              <a:t>小组成员分工说明</a:t>
            </a:r>
          </a:p>
        </p:txBody>
      </p:sp>
      <p:sp>
        <p:nvSpPr>
          <p:cNvPr id="31" name="文本框 30"/>
          <p:cNvSpPr txBox="1"/>
          <p:nvPr/>
        </p:nvSpPr>
        <p:spPr>
          <a:xfrm>
            <a:off x="4587106" y="2438984"/>
            <a:ext cx="3017788" cy="830997"/>
          </a:xfrm>
          <a:prstGeom prst="rect">
            <a:avLst/>
          </a:prstGeom>
          <a:noFill/>
        </p:spPr>
        <p:txBody>
          <a:bodyPr wrap="square" rtlCol="0">
            <a:spAutoFit/>
          </a:bodyPr>
          <a:lstStyle/>
          <a:p>
            <a:pPr algn="ctr"/>
            <a:r>
              <a:rPr lang="en-US" altLang="zh-CN" sz="4800" dirty="0">
                <a:solidFill>
                  <a:srgbClr val="556B76"/>
                </a:solidFill>
                <a:latin typeface="Agency FB" panose="020B0503020202020204" pitchFamily="34" charset="0"/>
                <a:ea typeface="宋体" panose="02010600030101010101" pitchFamily="2" charset="-122"/>
              </a:rPr>
              <a:t>Part 07</a:t>
            </a:r>
            <a:endParaRPr lang="zh-CN" altLang="en-US" sz="4800" dirty="0">
              <a:solidFill>
                <a:srgbClr val="556B76"/>
              </a:solidFill>
              <a:latin typeface="Agency FB" panose="020B0503020202020204" pitchFamily="34" charset="0"/>
              <a:ea typeface="宋体" panose="02010600030101010101" pitchFamily="2"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5062" y="1054693"/>
            <a:ext cx="1261875" cy="1263703"/>
          </a:xfrm>
          <a:prstGeom prst="rect">
            <a:avLst/>
          </a:prstGeom>
        </p:spPr>
      </p:pic>
    </p:spTree>
    <p:extLst>
      <p:ext uri="{BB962C8B-B14F-4D97-AF65-F5344CB8AC3E}">
        <p14:creationId xmlns:p14="http://schemas.microsoft.com/office/powerpoint/2010/main" val="2763927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74065" y="260350"/>
            <a:ext cx="2031325" cy="369332"/>
          </a:xfrm>
          <a:prstGeom prst="rect">
            <a:avLst/>
          </a:prstGeom>
          <a:noFill/>
        </p:spPr>
        <p:txBody>
          <a:bodyPr wrap="none" rtlCol="0">
            <a:spAutoFit/>
          </a:bodyPr>
          <a:lstStyle/>
          <a:p>
            <a:r>
              <a:rPr lang="zh-CN" altLang="en-US" sz="1800" dirty="0">
                <a:solidFill>
                  <a:srgbClr val="262E3E"/>
                </a:solidFill>
                <a:latin typeface="微软雅黑" panose="020B0503020204020204" pitchFamily="34" charset="-122"/>
                <a:ea typeface="微软雅黑" panose="020B0503020204020204" pitchFamily="34" charset="-122"/>
              </a:rPr>
              <a:t>小组成员分工说明</a:t>
            </a:r>
          </a:p>
        </p:txBody>
      </p:sp>
      <p:sp>
        <p:nvSpPr>
          <p:cNvPr id="9" name="等腰三角形 8"/>
          <p:cNvSpPr/>
          <p:nvPr/>
        </p:nvSpPr>
        <p:spPr>
          <a:xfrm rot="5400000">
            <a:off x="172720" y="213995"/>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25" name="组合 24"/>
          <p:cNvGrpSpPr/>
          <p:nvPr/>
        </p:nvGrpSpPr>
        <p:grpSpPr>
          <a:xfrm>
            <a:off x="8720087" y="240703"/>
            <a:ext cx="3178316" cy="744282"/>
            <a:chOff x="7665221" y="259876"/>
            <a:chExt cx="3702968" cy="867143"/>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997" y="286568"/>
              <a:ext cx="3674192" cy="808322"/>
            </a:xfrm>
            <a:prstGeom prst="rect">
              <a:avLst/>
            </a:prstGeom>
          </p:spPr>
        </p:pic>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5221" y="259876"/>
              <a:ext cx="865889" cy="867143"/>
            </a:xfrm>
            <a:prstGeom prst="rect">
              <a:avLst/>
            </a:prstGeom>
          </p:spPr>
        </p:pic>
      </p:grpSp>
      <p:pic>
        <p:nvPicPr>
          <p:cNvPr id="8" name="Picture 7">
            <a:extLst>
              <a:ext uri="{FF2B5EF4-FFF2-40B4-BE49-F238E27FC236}">
                <a16:creationId xmlns:a16="http://schemas.microsoft.com/office/drawing/2014/main" id="{4A1C01A3-E45A-4152-B185-880AC7FE3582}"/>
              </a:ext>
            </a:extLst>
          </p:cNvPr>
          <p:cNvPicPr>
            <a:picLocks noChangeAspect="1"/>
          </p:cNvPicPr>
          <p:nvPr/>
        </p:nvPicPr>
        <p:blipFill>
          <a:blip r:embed="rId4"/>
          <a:stretch>
            <a:fillRect/>
          </a:stretch>
        </p:blipFill>
        <p:spPr>
          <a:xfrm>
            <a:off x="774065" y="1007895"/>
            <a:ext cx="9434378" cy="2690093"/>
          </a:xfrm>
          <a:prstGeom prst="rect">
            <a:avLst/>
          </a:prstGeom>
        </p:spPr>
      </p:pic>
      <p:grpSp>
        <p:nvGrpSpPr>
          <p:cNvPr id="4" name="Group 3">
            <a:extLst>
              <a:ext uri="{FF2B5EF4-FFF2-40B4-BE49-F238E27FC236}">
                <a16:creationId xmlns:a16="http://schemas.microsoft.com/office/drawing/2014/main" id="{66A68F7D-F03D-4266-A501-D884FF28E506}"/>
              </a:ext>
            </a:extLst>
          </p:cNvPr>
          <p:cNvGrpSpPr/>
          <p:nvPr/>
        </p:nvGrpSpPr>
        <p:grpSpPr>
          <a:xfrm>
            <a:off x="145284" y="4253752"/>
            <a:ext cx="1973976" cy="490220"/>
            <a:chOff x="79431" y="4440015"/>
            <a:chExt cx="1973976" cy="490220"/>
          </a:xfrm>
        </p:grpSpPr>
        <p:sp>
          <p:nvSpPr>
            <p:cNvPr id="10" name="文本框 6">
              <a:extLst>
                <a:ext uri="{FF2B5EF4-FFF2-40B4-BE49-F238E27FC236}">
                  <a16:creationId xmlns:a16="http://schemas.microsoft.com/office/drawing/2014/main" id="{04B57913-7046-45A7-B2A8-791142098E1B}"/>
                </a:ext>
              </a:extLst>
            </p:cNvPr>
            <p:cNvSpPr txBox="1"/>
            <p:nvPr/>
          </p:nvSpPr>
          <p:spPr>
            <a:xfrm>
              <a:off x="666489" y="4500657"/>
              <a:ext cx="1386918" cy="369332"/>
            </a:xfrm>
            <a:prstGeom prst="rect">
              <a:avLst/>
            </a:prstGeom>
            <a:noFill/>
          </p:spPr>
          <p:txBody>
            <a:bodyPr wrap="none" rtlCol="0">
              <a:spAutoFit/>
            </a:bodyPr>
            <a:lstStyle/>
            <a:p>
              <a:r>
                <a:rPr lang="en-US" altLang="zh-CN" sz="1800" dirty="0">
                  <a:solidFill>
                    <a:srgbClr val="262E3E"/>
                  </a:solidFill>
                  <a:latin typeface="微软雅黑" panose="020B0503020204020204" pitchFamily="34" charset="-122"/>
                  <a:ea typeface="微软雅黑" panose="020B0503020204020204" pitchFamily="34" charset="-122"/>
                </a:rPr>
                <a:t>Demo </a:t>
              </a:r>
              <a:r>
                <a:rPr lang="zh-CN" altLang="en-US" sz="1800" dirty="0">
                  <a:solidFill>
                    <a:srgbClr val="262E3E"/>
                  </a:solidFill>
                  <a:latin typeface="微软雅黑" panose="020B0503020204020204" pitchFamily="34" charset="-122"/>
                  <a:ea typeface="微软雅黑" panose="020B0503020204020204" pitchFamily="34" charset="-122"/>
                </a:rPr>
                <a:t>演示</a:t>
              </a:r>
            </a:p>
          </p:txBody>
        </p:sp>
        <p:sp>
          <p:nvSpPr>
            <p:cNvPr id="11" name="等腰三角形 8">
              <a:extLst>
                <a:ext uri="{FF2B5EF4-FFF2-40B4-BE49-F238E27FC236}">
                  <a16:creationId xmlns:a16="http://schemas.microsoft.com/office/drawing/2014/main" id="{5F810B41-7D6B-4D30-B2BB-FF0F9648435A}"/>
                </a:ext>
              </a:extLst>
            </p:cNvPr>
            <p:cNvSpPr/>
            <p:nvPr/>
          </p:nvSpPr>
          <p:spPr>
            <a:xfrm rot="5400000">
              <a:off x="65144" y="4454302"/>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pic>
        <p:nvPicPr>
          <p:cNvPr id="3" name="Picture 2">
            <a:hlinkClick r:id="rId5" action="ppaction://hlinkfile"/>
            <a:extLst>
              <a:ext uri="{FF2B5EF4-FFF2-40B4-BE49-F238E27FC236}">
                <a16:creationId xmlns:a16="http://schemas.microsoft.com/office/drawing/2014/main" id="{61E53943-ED29-4AAE-A386-41438E81CAD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7552" y="4253752"/>
            <a:ext cx="2451847" cy="2451847"/>
          </a:xfrm>
          <a:prstGeom prst="rect">
            <a:avLst/>
          </a:prstGeom>
        </p:spPr>
      </p:pic>
    </p:spTree>
    <p:extLst>
      <p:ext uri="{BB962C8B-B14F-4D97-AF65-F5344CB8AC3E}">
        <p14:creationId xmlns:p14="http://schemas.microsoft.com/office/powerpoint/2010/main" val="58465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3380" t="15802" r="16672" b="17521"/>
          <a:stretch>
            <a:fillRect/>
          </a:stretch>
        </p:blipFill>
        <p:spPr>
          <a:xfrm>
            <a:off x="0" y="0"/>
            <a:ext cx="12192000" cy="6858000"/>
          </a:xfrm>
          <a:prstGeom prst="rect">
            <a:avLst/>
          </a:prstGeom>
        </p:spPr>
      </p:pic>
      <p:sp>
        <p:nvSpPr>
          <p:cNvPr id="13" name="椭圆 12"/>
          <p:cNvSpPr/>
          <p:nvPr/>
        </p:nvSpPr>
        <p:spPr>
          <a:xfrm>
            <a:off x="3260680" y="527334"/>
            <a:ext cx="5670638" cy="5670638"/>
          </a:xfrm>
          <a:prstGeom prst="ellipse">
            <a:avLst/>
          </a:prstGeom>
          <a:blipFill dpi="0" rotWithShape="1">
            <a:blip r:embed="rId3">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4772560" y="3013501"/>
            <a:ext cx="2646878" cy="830997"/>
          </a:xfrm>
          <a:prstGeom prst="rect">
            <a:avLst/>
          </a:prstGeom>
        </p:spPr>
        <p:txBody>
          <a:bodyPr wrap="none">
            <a:spAutoFit/>
          </a:bodyPr>
          <a:lstStyle/>
          <a:p>
            <a:pPr algn="ctr"/>
            <a:r>
              <a:rPr lang="zh-CN" altLang="en-US" sz="4800" dirty="0">
                <a:solidFill>
                  <a:srgbClr val="262E3E"/>
                </a:solidFill>
                <a:latin typeface="微软雅黑" panose="020B0503020204020204" pitchFamily="34" charset="-122"/>
                <a:ea typeface="微软雅黑" panose="020B0503020204020204" pitchFamily="34" charset="-122"/>
              </a:rPr>
              <a:t>感谢聆听</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3380" t="15802" r="16672" b="17521"/>
          <a:stretch>
            <a:fillRect/>
          </a:stretch>
        </p:blipFill>
        <p:spPr>
          <a:xfrm>
            <a:off x="3160" y="0"/>
            <a:ext cx="12192000" cy="6858000"/>
          </a:xfrm>
          <a:prstGeom prst="rect">
            <a:avLst/>
          </a:prstGeom>
        </p:spPr>
      </p:pic>
      <p:sp>
        <p:nvSpPr>
          <p:cNvPr id="30" name="文本框 29"/>
          <p:cNvSpPr txBox="1"/>
          <p:nvPr/>
        </p:nvSpPr>
        <p:spPr>
          <a:xfrm>
            <a:off x="4567377" y="3401824"/>
            <a:ext cx="2646878" cy="584775"/>
          </a:xfrm>
          <a:prstGeom prst="rect">
            <a:avLst/>
          </a:prstGeom>
          <a:noFill/>
        </p:spPr>
        <p:txBody>
          <a:bodyPr wrap="none" rtlCol="0">
            <a:spAutoFit/>
            <a:scene3d>
              <a:camera prst="orthographicFront"/>
              <a:lightRig rig="threePt" dir="t"/>
            </a:scene3d>
            <a:sp3d contourW="12700"/>
          </a:bodyPr>
          <a:lstStyle/>
          <a:p>
            <a:r>
              <a:rPr lang="zh-CN" altLang="en-US" sz="3200" dirty="0">
                <a:solidFill>
                  <a:srgbClr val="262E3E"/>
                </a:solidFill>
                <a:latin typeface="微软雅黑" panose="020B0503020204020204" pitchFamily="34" charset="-122"/>
                <a:ea typeface="微软雅黑" panose="020B0503020204020204" pitchFamily="34" charset="-122"/>
              </a:rPr>
              <a:t>应用背景描述</a:t>
            </a:r>
          </a:p>
        </p:txBody>
      </p:sp>
      <p:sp>
        <p:nvSpPr>
          <p:cNvPr id="31" name="文本框 30"/>
          <p:cNvSpPr txBox="1"/>
          <p:nvPr/>
        </p:nvSpPr>
        <p:spPr>
          <a:xfrm>
            <a:off x="4587106" y="2438984"/>
            <a:ext cx="3017788" cy="830997"/>
          </a:xfrm>
          <a:prstGeom prst="rect">
            <a:avLst/>
          </a:prstGeom>
          <a:noFill/>
        </p:spPr>
        <p:txBody>
          <a:bodyPr wrap="square" rtlCol="0">
            <a:spAutoFit/>
          </a:bodyPr>
          <a:lstStyle/>
          <a:p>
            <a:pPr algn="ctr"/>
            <a:r>
              <a:rPr lang="en-US" altLang="zh-CN" sz="4800" dirty="0">
                <a:solidFill>
                  <a:srgbClr val="556B76"/>
                </a:solidFill>
                <a:latin typeface="Agency FB" panose="020B0503020202020204" pitchFamily="34" charset="0"/>
                <a:ea typeface="宋体" panose="02010600030101010101" pitchFamily="2" charset="-122"/>
              </a:rPr>
              <a:t>Part 01</a:t>
            </a:r>
            <a:endParaRPr lang="zh-CN" altLang="en-US" sz="4800" dirty="0">
              <a:solidFill>
                <a:srgbClr val="556B76"/>
              </a:solidFill>
              <a:latin typeface="Agency FB" panose="020B0503020202020204" pitchFamily="34" charset="0"/>
              <a:ea typeface="宋体" panose="02010600030101010101" pitchFamily="2"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5062" y="1054693"/>
            <a:ext cx="1261875" cy="12637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74065" y="260350"/>
            <a:ext cx="1569660" cy="369332"/>
          </a:xfrm>
          <a:prstGeom prst="rect">
            <a:avLst/>
          </a:prstGeom>
          <a:noFill/>
        </p:spPr>
        <p:txBody>
          <a:bodyPr wrap="none" rtlCol="0">
            <a:spAutoFit/>
          </a:bodyPr>
          <a:lstStyle/>
          <a:p>
            <a:r>
              <a:rPr lang="zh-CN" altLang="en-US" sz="1800" dirty="0">
                <a:solidFill>
                  <a:srgbClr val="262E3E"/>
                </a:solidFill>
                <a:latin typeface="微软雅黑" panose="020B0503020204020204" pitchFamily="34" charset="-122"/>
                <a:ea typeface="微软雅黑" panose="020B0503020204020204" pitchFamily="34" charset="-122"/>
              </a:rPr>
              <a:t>应用背景描述</a:t>
            </a:r>
          </a:p>
        </p:txBody>
      </p:sp>
      <p:sp>
        <p:nvSpPr>
          <p:cNvPr id="9" name="等腰三角形 8"/>
          <p:cNvSpPr/>
          <p:nvPr/>
        </p:nvSpPr>
        <p:spPr>
          <a:xfrm rot="5400000">
            <a:off x="172720" y="213995"/>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25" name="组合 24"/>
          <p:cNvGrpSpPr/>
          <p:nvPr/>
        </p:nvGrpSpPr>
        <p:grpSpPr>
          <a:xfrm>
            <a:off x="8720087" y="240703"/>
            <a:ext cx="3178316" cy="744282"/>
            <a:chOff x="7665221" y="259876"/>
            <a:chExt cx="3702968" cy="867143"/>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997" y="286568"/>
              <a:ext cx="3674192" cy="808322"/>
            </a:xfrm>
            <a:prstGeom prst="rect">
              <a:avLst/>
            </a:prstGeom>
          </p:spPr>
        </p:pic>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5221" y="259876"/>
              <a:ext cx="865889" cy="867143"/>
            </a:xfrm>
            <a:prstGeom prst="rect">
              <a:avLst/>
            </a:prstGeom>
          </p:spPr>
        </p:pic>
      </p:grpSp>
      <p:grpSp>
        <p:nvGrpSpPr>
          <p:cNvPr id="4" name="Group 3">
            <a:extLst>
              <a:ext uri="{FF2B5EF4-FFF2-40B4-BE49-F238E27FC236}">
                <a16:creationId xmlns:a16="http://schemas.microsoft.com/office/drawing/2014/main" id="{577D7F5C-A4B9-4477-B351-0920CBBD0EA7}"/>
              </a:ext>
            </a:extLst>
          </p:cNvPr>
          <p:cNvGrpSpPr/>
          <p:nvPr/>
        </p:nvGrpSpPr>
        <p:grpSpPr>
          <a:xfrm>
            <a:off x="707342" y="984985"/>
            <a:ext cx="8051191" cy="1754326"/>
            <a:chOff x="1077671" y="1188528"/>
            <a:chExt cx="7293880" cy="1754326"/>
          </a:xfrm>
        </p:grpSpPr>
        <p:sp>
          <p:nvSpPr>
            <p:cNvPr id="17" name="letter-type-interface-symbol_44553"/>
            <p:cNvSpPr>
              <a:spLocks noChangeAspect="1"/>
            </p:cNvSpPr>
            <p:nvPr/>
          </p:nvSpPr>
          <p:spPr bwMode="auto">
            <a:xfrm>
              <a:off x="1077671" y="1191668"/>
              <a:ext cx="402779" cy="327616"/>
            </a:xfrm>
            <a:custGeom>
              <a:avLst/>
              <a:gdLst>
                <a:gd name="T0" fmla="*/ 278 w 496"/>
                <a:gd name="T1" fmla="*/ 353 h 404"/>
                <a:gd name="T2" fmla="*/ 259 w 496"/>
                <a:gd name="T3" fmla="*/ 304 h 404"/>
                <a:gd name="T4" fmla="*/ 100 w 496"/>
                <a:gd name="T5" fmla="*/ 304 h 404"/>
                <a:gd name="T6" fmla="*/ 82 w 496"/>
                <a:gd name="T7" fmla="*/ 354 h 404"/>
                <a:gd name="T8" fmla="*/ 63 w 496"/>
                <a:gd name="T9" fmla="*/ 394 h 404"/>
                <a:gd name="T10" fmla="*/ 38 w 496"/>
                <a:gd name="T11" fmla="*/ 404 h 404"/>
                <a:gd name="T12" fmla="*/ 11 w 496"/>
                <a:gd name="T13" fmla="*/ 393 h 404"/>
                <a:gd name="T14" fmla="*/ 0 w 496"/>
                <a:gd name="T15" fmla="*/ 368 h 404"/>
                <a:gd name="T16" fmla="*/ 3 w 496"/>
                <a:gd name="T17" fmla="*/ 352 h 404"/>
                <a:gd name="T18" fmla="*/ 11 w 496"/>
                <a:gd name="T19" fmla="*/ 328 h 404"/>
                <a:gd name="T20" fmla="*/ 111 w 496"/>
                <a:gd name="T21" fmla="*/ 75 h 404"/>
                <a:gd name="T22" fmla="*/ 122 w 496"/>
                <a:gd name="T23" fmla="*/ 48 h 404"/>
                <a:gd name="T24" fmla="*/ 134 w 496"/>
                <a:gd name="T25" fmla="*/ 23 h 404"/>
                <a:gd name="T26" fmla="*/ 152 w 496"/>
                <a:gd name="T27" fmla="*/ 7 h 404"/>
                <a:gd name="T28" fmla="*/ 179 w 496"/>
                <a:gd name="T29" fmla="*/ 0 h 404"/>
                <a:gd name="T30" fmla="*/ 207 w 496"/>
                <a:gd name="T31" fmla="*/ 7 h 404"/>
                <a:gd name="T32" fmla="*/ 225 w 496"/>
                <a:gd name="T33" fmla="*/ 23 h 404"/>
                <a:gd name="T34" fmla="*/ 236 w 496"/>
                <a:gd name="T35" fmla="*/ 44 h 404"/>
                <a:gd name="T36" fmla="*/ 248 w 496"/>
                <a:gd name="T37" fmla="*/ 74 h 404"/>
                <a:gd name="T38" fmla="*/ 350 w 496"/>
                <a:gd name="T39" fmla="*/ 326 h 404"/>
                <a:gd name="T40" fmla="*/ 362 w 496"/>
                <a:gd name="T41" fmla="*/ 368 h 404"/>
                <a:gd name="T42" fmla="*/ 351 w 496"/>
                <a:gd name="T43" fmla="*/ 393 h 404"/>
                <a:gd name="T44" fmla="*/ 323 w 496"/>
                <a:gd name="T45" fmla="*/ 404 h 404"/>
                <a:gd name="T46" fmla="*/ 307 w 496"/>
                <a:gd name="T47" fmla="*/ 401 h 404"/>
                <a:gd name="T48" fmla="*/ 296 w 496"/>
                <a:gd name="T49" fmla="*/ 392 h 404"/>
                <a:gd name="T50" fmla="*/ 287 w 496"/>
                <a:gd name="T51" fmla="*/ 374 h 404"/>
                <a:gd name="T52" fmla="*/ 278 w 496"/>
                <a:gd name="T53" fmla="*/ 353 h 404"/>
                <a:gd name="T54" fmla="*/ 121 w 496"/>
                <a:gd name="T55" fmla="*/ 245 h 404"/>
                <a:gd name="T56" fmla="*/ 238 w 496"/>
                <a:gd name="T57" fmla="*/ 245 h 404"/>
                <a:gd name="T58" fmla="*/ 179 w 496"/>
                <a:gd name="T59" fmla="*/ 84 h 404"/>
                <a:gd name="T60" fmla="*/ 121 w 496"/>
                <a:gd name="T61" fmla="*/ 245 h 404"/>
                <a:gd name="T62" fmla="*/ 487 w 496"/>
                <a:gd name="T63" fmla="*/ 344 h 404"/>
                <a:gd name="T64" fmla="*/ 409 w 496"/>
                <a:gd name="T65" fmla="*/ 153 h 404"/>
                <a:gd name="T66" fmla="*/ 400 w 496"/>
                <a:gd name="T67" fmla="*/ 130 h 404"/>
                <a:gd name="T68" fmla="*/ 391 w 496"/>
                <a:gd name="T69" fmla="*/ 114 h 404"/>
                <a:gd name="T70" fmla="*/ 378 w 496"/>
                <a:gd name="T71" fmla="*/ 102 h 404"/>
                <a:gd name="T72" fmla="*/ 357 w 496"/>
                <a:gd name="T73" fmla="*/ 97 h 404"/>
                <a:gd name="T74" fmla="*/ 336 w 496"/>
                <a:gd name="T75" fmla="*/ 102 h 404"/>
                <a:gd name="T76" fmla="*/ 322 w 496"/>
                <a:gd name="T77" fmla="*/ 115 h 404"/>
                <a:gd name="T78" fmla="*/ 313 w 496"/>
                <a:gd name="T79" fmla="*/ 134 h 404"/>
                <a:gd name="T80" fmla="*/ 308 w 496"/>
                <a:gd name="T81" fmla="*/ 147 h 404"/>
                <a:gd name="T82" fmla="*/ 336 w 496"/>
                <a:gd name="T83" fmla="*/ 218 h 404"/>
                <a:gd name="T84" fmla="*/ 356 w 496"/>
                <a:gd name="T85" fmla="*/ 161 h 404"/>
                <a:gd name="T86" fmla="*/ 402 w 496"/>
                <a:gd name="T87" fmla="*/ 283 h 404"/>
                <a:gd name="T88" fmla="*/ 362 w 496"/>
                <a:gd name="T89" fmla="*/ 283 h 404"/>
                <a:gd name="T90" fmla="*/ 380 w 496"/>
                <a:gd name="T91" fmla="*/ 326 h 404"/>
                <a:gd name="T92" fmla="*/ 381 w 496"/>
                <a:gd name="T93" fmla="*/ 328 h 404"/>
                <a:gd name="T94" fmla="*/ 418 w 496"/>
                <a:gd name="T95" fmla="*/ 328 h 404"/>
                <a:gd name="T96" fmla="*/ 432 w 496"/>
                <a:gd name="T97" fmla="*/ 365 h 404"/>
                <a:gd name="T98" fmla="*/ 439 w 496"/>
                <a:gd name="T99" fmla="*/ 381 h 404"/>
                <a:gd name="T100" fmla="*/ 446 w 496"/>
                <a:gd name="T101" fmla="*/ 394 h 404"/>
                <a:gd name="T102" fmla="*/ 455 w 496"/>
                <a:gd name="T103" fmla="*/ 401 h 404"/>
                <a:gd name="T104" fmla="*/ 467 w 496"/>
                <a:gd name="T105" fmla="*/ 404 h 404"/>
                <a:gd name="T106" fmla="*/ 488 w 496"/>
                <a:gd name="T107" fmla="*/ 395 h 404"/>
                <a:gd name="T108" fmla="*/ 496 w 496"/>
                <a:gd name="T109" fmla="*/ 376 h 404"/>
                <a:gd name="T110" fmla="*/ 487 w 496"/>
                <a:gd name="T111" fmla="*/ 34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6" h="404">
                  <a:moveTo>
                    <a:pt x="278" y="353"/>
                  </a:moveTo>
                  <a:lnTo>
                    <a:pt x="259" y="304"/>
                  </a:lnTo>
                  <a:lnTo>
                    <a:pt x="100" y="304"/>
                  </a:lnTo>
                  <a:lnTo>
                    <a:pt x="82" y="354"/>
                  </a:lnTo>
                  <a:cubicBezTo>
                    <a:pt x="74" y="374"/>
                    <a:pt x="68" y="387"/>
                    <a:pt x="63" y="394"/>
                  </a:cubicBezTo>
                  <a:cubicBezTo>
                    <a:pt x="58" y="401"/>
                    <a:pt x="50" y="404"/>
                    <a:pt x="38" y="404"/>
                  </a:cubicBezTo>
                  <a:cubicBezTo>
                    <a:pt x="28" y="404"/>
                    <a:pt x="19" y="400"/>
                    <a:pt x="11" y="393"/>
                  </a:cubicBezTo>
                  <a:cubicBezTo>
                    <a:pt x="4" y="386"/>
                    <a:pt x="0" y="378"/>
                    <a:pt x="0" y="368"/>
                  </a:cubicBezTo>
                  <a:cubicBezTo>
                    <a:pt x="0" y="363"/>
                    <a:pt x="1" y="357"/>
                    <a:pt x="3" y="352"/>
                  </a:cubicBezTo>
                  <a:cubicBezTo>
                    <a:pt x="4" y="346"/>
                    <a:pt x="7" y="338"/>
                    <a:pt x="11" y="328"/>
                  </a:cubicBezTo>
                  <a:lnTo>
                    <a:pt x="111" y="75"/>
                  </a:lnTo>
                  <a:cubicBezTo>
                    <a:pt x="114" y="67"/>
                    <a:pt x="118" y="59"/>
                    <a:pt x="122" y="48"/>
                  </a:cubicBezTo>
                  <a:cubicBezTo>
                    <a:pt x="126" y="38"/>
                    <a:pt x="130" y="30"/>
                    <a:pt x="134" y="23"/>
                  </a:cubicBezTo>
                  <a:cubicBezTo>
                    <a:pt x="139" y="16"/>
                    <a:pt x="145" y="11"/>
                    <a:pt x="152" y="7"/>
                  </a:cubicBezTo>
                  <a:cubicBezTo>
                    <a:pt x="160" y="2"/>
                    <a:pt x="169" y="0"/>
                    <a:pt x="179" y="0"/>
                  </a:cubicBezTo>
                  <a:cubicBezTo>
                    <a:pt x="190" y="0"/>
                    <a:pt x="200" y="2"/>
                    <a:pt x="207" y="7"/>
                  </a:cubicBezTo>
                  <a:cubicBezTo>
                    <a:pt x="214" y="11"/>
                    <a:pt x="220" y="16"/>
                    <a:pt x="225" y="23"/>
                  </a:cubicBezTo>
                  <a:cubicBezTo>
                    <a:pt x="229" y="29"/>
                    <a:pt x="233" y="36"/>
                    <a:pt x="236" y="44"/>
                  </a:cubicBezTo>
                  <a:cubicBezTo>
                    <a:pt x="239" y="51"/>
                    <a:pt x="243" y="61"/>
                    <a:pt x="248" y="74"/>
                  </a:cubicBezTo>
                  <a:lnTo>
                    <a:pt x="350" y="326"/>
                  </a:lnTo>
                  <a:cubicBezTo>
                    <a:pt x="358" y="345"/>
                    <a:pt x="362" y="359"/>
                    <a:pt x="362" y="368"/>
                  </a:cubicBezTo>
                  <a:cubicBezTo>
                    <a:pt x="362" y="377"/>
                    <a:pt x="358" y="385"/>
                    <a:pt x="351" y="393"/>
                  </a:cubicBezTo>
                  <a:cubicBezTo>
                    <a:pt x="343" y="400"/>
                    <a:pt x="334" y="404"/>
                    <a:pt x="323" y="404"/>
                  </a:cubicBezTo>
                  <a:cubicBezTo>
                    <a:pt x="317" y="404"/>
                    <a:pt x="312" y="403"/>
                    <a:pt x="307" y="401"/>
                  </a:cubicBezTo>
                  <a:cubicBezTo>
                    <a:pt x="303" y="398"/>
                    <a:pt x="299" y="395"/>
                    <a:pt x="296" y="392"/>
                  </a:cubicBezTo>
                  <a:cubicBezTo>
                    <a:pt x="293" y="388"/>
                    <a:pt x="290" y="382"/>
                    <a:pt x="287" y="374"/>
                  </a:cubicBezTo>
                  <a:cubicBezTo>
                    <a:pt x="283" y="366"/>
                    <a:pt x="280" y="359"/>
                    <a:pt x="278" y="353"/>
                  </a:cubicBezTo>
                  <a:close/>
                  <a:moveTo>
                    <a:pt x="121" y="245"/>
                  </a:moveTo>
                  <a:lnTo>
                    <a:pt x="238" y="245"/>
                  </a:lnTo>
                  <a:lnTo>
                    <a:pt x="179" y="84"/>
                  </a:lnTo>
                  <a:lnTo>
                    <a:pt x="121" y="245"/>
                  </a:lnTo>
                  <a:close/>
                  <a:moveTo>
                    <a:pt x="487" y="344"/>
                  </a:moveTo>
                  <a:lnTo>
                    <a:pt x="409" y="153"/>
                  </a:lnTo>
                  <a:cubicBezTo>
                    <a:pt x="405" y="144"/>
                    <a:pt x="402" y="136"/>
                    <a:pt x="400" y="130"/>
                  </a:cubicBezTo>
                  <a:cubicBezTo>
                    <a:pt x="398" y="125"/>
                    <a:pt x="395" y="119"/>
                    <a:pt x="391" y="114"/>
                  </a:cubicBezTo>
                  <a:cubicBezTo>
                    <a:pt x="388" y="109"/>
                    <a:pt x="383" y="105"/>
                    <a:pt x="378" y="102"/>
                  </a:cubicBezTo>
                  <a:cubicBezTo>
                    <a:pt x="372" y="99"/>
                    <a:pt x="365" y="97"/>
                    <a:pt x="357" y="97"/>
                  </a:cubicBezTo>
                  <a:cubicBezTo>
                    <a:pt x="348" y="97"/>
                    <a:pt x="342" y="99"/>
                    <a:pt x="336" y="102"/>
                  </a:cubicBezTo>
                  <a:cubicBezTo>
                    <a:pt x="330" y="105"/>
                    <a:pt x="326" y="110"/>
                    <a:pt x="322" y="115"/>
                  </a:cubicBezTo>
                  <a:cubicBezTo>
                    <a:pt x="319" y="120"/>
                    <a:pt x="316" y="126"/>
                    <a:pt x="313" y="134"/>
                  </a:cubicBezTo>
                  <a:cubicBezTo>
                    <a:pt x="311" y="139"/>
                    <a:pt x="309" y="143"/>
                    <a:pt x="308" y="147"/>
                  </a:cubicBezTo>
                  <a:lnTo>
                    <a:pt x="336" y="218"/>
                  </a:lnTo>
                  <a:lnTo>
                    <a:pt x="356" y="161"/>
                  </a:lnTo>
                  <a:lnTo>
                    <a:pt x="402" y="283"/>
                  </a:lnTo>
                  <a:lnTo>
                    <a:pt x="362" y="283"/>
                  </a:lnTo>
                  <a:lnTo>
                    <a:pt x="380" y="326"/>
                  </a:lnTo>
                  <a:cubicBezTo>
                    <a:pt x="380" y="327"/>
                    <a:pt x="380" y="327"/>
                    <a:pt x="381" y="328"/>
                  </a:cubicBezTo>
                  <a:lnTo>
                    <a:pt x="418" y="328"/>
                  </a:lnTo>
                  <a:lnTo>
                    <a:pt x="432" y="365"/>
                  </a:lnTo>
                  <a:cubicBezTo>
                    <a:pt x="434" y="370"/>
                    <a:pt x="436" y="375"/>
                    <a:pt x="439" y="381"/>
                  </a:cubicBezTo>
                  <a:cubicBezTo>
                    <a:pt x="442" y="387"/>
                    <a:pt x="444" y="391"/>
                    <a:pt x="446" y="394"/>
                  </a:cubicBezTo>
                  <a:cubicBezTo>
                    <a:pt x="449" y="397"/>
                    <a:pt x="452" y="399"/>
                    <a:pt x="455" y="401"/>
                  </a:cubicBezTo>
                  <a:cubicBezTo>
                    <a:pt x="458" y="403"/>
                    <a:pt x="462" y="404"/>
                    <a:pt x="467" y="404"/>
                  </a:cubicBezTo>
                  <a:cubicBezTo>
                    <a:pt x="475" y="404"/>
                    <a:pt x="482" y="401"/>
                    <a:pt x="488" y="395"/>
                  </a:cubicBezTo>
                  <a:cubicBezTo>
                    <a:pt x="494" y="389"/>
                    <a:pt x="496" y="383"/>
                    <a:pt x="496" y="376"/>
                  </a:cubicBezTo>
                  <a:cubicBezTo>
                    <a:pt x="496" y="369"/>
                    <a:pt x="493" y="359"/>
                    <a:pt x="487" y="344"/>
                  </a:cubicBezTo>
                  <a:close/>
                </a:path>
              </a:pathLst>
            </a:custGeom>
            <a:solidFill>
              <a:srgbClr val="FFBD5B"/>
            </a:solidFill>
            <a:ln>
              <a:noFill/>
            </a:ln>
          </p:spPr>
        </p:sp>
        <p:sp>
          <p:nvSpPr>
            <p:cNvPr id="3" name="TextBox 2">
              <a:extLst>
                <a:ext uri="{FF2B5EF4-FFF2-40B4-BE49-F238E27FC236}">
                  <a16:creationId xmlns:a16="http://schemas.microsoft.com/office/drawing/2014/main" id="{747AC701-7197-496E-A11D-F7C9509849AD}"/>
                </a:ext>
              </a:extLst>
            </p:cNvPr>
            <p:cNvSpPr txBox="1"/>
            <p:nvPr/>
          </p:nvSpPr>
          <p:spPr>
            <a:xfrm>
              <a:off x="1558895" y="1188528"/>
              <a:ext cx="6812656" cy="1754326"/>
            </a:xfrm>
            <a:prstGeom prst="rect">
              <a:avLst/>
            </a:prstGeom>
            <a:noFill/>
          </p:spPr>
          <p:txBody>
            <a:bodyPr wrap="square" rtlCol="0">
              <a:spAutoFit/>
            </a:bodyPr>
            <a:lstStyle/>
            <a:p>
              <a:r>
                <a:rPr lang="zh-CN" altLang="en-US" dirty="0"/>
                <a:t>        随着互联网技术的不断发展，网络上遍布着越来越多的有用或是无用的资源，要在不计其数的资源中筛选出自己亟需的资源，需要耗费较大的精力和非常多的时间。尤其是各种电子图书资源还涉及到知识产权的法律性问题，导致截至目前几乎没有哪个产品能完全满足快速检索电子图书资源和提供相关服务的需求。</a:t>
              </a:r>
              <a:endParaRPr lang="en-US" altLang="zh-CN" dirty="0"/>
            </a:p>
            <a:p>
              <a:endParaRPr lang="en-US" dirty="0"/>
            </a:p>
          </p:txBody>
        </p:sp>
      </p:grpSp>
      <p:grpSp>
        <p:nvGrpSpPr>
          <p:cNvPr id="12" name="Group 11">
            <a:extLst>
              <a:ext uri="{FF2B5EF4-FFF2-40B4-BE49-F238E27FC236}">
                <a16:creationId xmlns:a16="http://schemas.microsoft.com/office/drawing/2014/main" id="{D378FF87-F0CD-470C-BA0E-CF870D4B3602}"/>
              </a:ext>
            </a:extLst>
          </p:cNvPr>
          <p:cNvGrpSpPr/>
          <p:nvPr/>
        </p:nvGrpSpPr>
        <p:grpSpPr>
          <a:xfrm>
            <a:off x="752396" y="2854257"/>
            <a:ext cx="8384348" cy="1754326"/>
            <a:chOff x="1077671" y="1188528"/>
            <a:chExt cx="8384348" cy="1754326"/>
          </a:xfrm>
        </p:grpSpPr>
        <p:sp>
          <p:nvSpPr>
            <p:cNvPr id="13" name="letter-type-interface-symbol_44553">
              <a:extLst>
                <a:ext uri="{FF2B5EF4-FFF2-40B4-BE49-F238E27FC236}">
                  <a16:creationId xmlns:a16="http://schemas.microsoft.com/office/drawing/2014/main" id="{3F539418-D947-474B-9806-7AC686AD2470}"/>
                </a:ext>
              </a:extLst>
            </p:cNvPr>
            <p:cNvSpPr>
              <a:spLocks noChangeAspect="1"/>
            </p:cNvSpPr>
            <p:nvPr/>
          </p:nvSpPr>
          <p:spPr bwMode="auto">
            <a:xfrm>
              <a:off x="1077671" y="1191668"/>
              <a:ext cx="402779" cy="327616"/>
            </a:xfrm>
            <a:custGeom>
              <a:avLst/>
              <a:gdLst>
                <a:gd name="T0" fmla="*/ 278 w 496"/>
                <a:gd name="T1" fmla="*/ 353 h 404"/>
                <a:gd name="T2" fmla="*/ 259 w 496"/>
                <a:gd name="T3" fmla="*/ 304 h 404"/>
                <a:gd name="T4" fmla="*/ 100 w 496"/>
                <a:gd name="T5" fmla="*/ 304 h 404"/>
                <a:gd name="T6" fmla="*/ 82 w 496"/>
                <a:gd name="T7" fmla="*/ 354 h 404"/>
                <a:gd name="T8" fmla="*/ 63 w 496"/>
                <a:gd name="T9" fmla="*/ 394 h 404"/>
                <a:gd name="T10" fmla="*/ 38 w 496"/>
                <a:gd name="T11" fmla="*/ 404 h 404"/>
                <a:gd name="T12" fmla="*/ 11 w 496"/>
                <a:gd name="T13" fmla="*/ 393 h 404"/>
                <a:gd name="T14" fmla="*/ 0 w 496"/>
                <a:gd name="T15" fmla="*/ 368 h 404"/>
                <a:gd name="T16" fmla="*/ 3 w 496"/>
                <a:gd name="T17" fmla="*/ 352 h 404"/>
                <a:gd name="T18" fmla="*/ 11 w 496"/>
                <a:gd name="T19" fmla="*/ 328 h 404"/>
                <a:gd name="T20" fmla="*/ 111 w 496"/>
                <a:gd name="T21" fmla="*/ 75 h 404"/>
                <a:gd name="T22" fmla="*/ 122 w 496"/>
                <a:gd name="T23" fmla="*/ 48 h 404"/>
                <a:gd name="T24" fmla="*/ 134 w 496"/>
                <a:gd name="T25" fmla="*/ 23 h 404"/>
                <a:gd name="T26" fmla="*/ 152 w 496"/>
                <a:gd name="T27" fmla="*/ 7 h 404"/>
                <a:gd name="T28" fmla="*/ 179 w 496"/>
                <a:gd name="T29" fmla="*/ 0 h 404"/>
                <a:gd name="T30" fmla="*/ 207 w 496"/>
                <a:gd name="T31" fmla="*/ 7 h 404"/>
                <a:gd name="T32" fmla="*/ 225 w 496"/>
                <a:gd name="T33" fmla="*/ 23 h 404"/>
                <a:gd name="T34" fmla="*/ 236 w 496"/>
                <a:gd name="T35" fmla="*/ 44 h 404"/>
                <a:gd name="T36" fmla="*/ 248 w 496"/>
                <a:gd name="T37" fmla="*/ 74 h 404"/>
                <a:gd name="T38" fmla="*/ 350 w 496"/>
                <a:gd name="T39" fmla="*/ 326 h 404"/>
                <a:gd name="T40" fmla="*/ 362 w 496"/>
                <a:gd name="T41" fmla="*/ 368 h 404"/>
                <a:gd name="T42" fmla="*/ 351 w 496"/>
                <a:gd name="T43" fmla="*/ 393 h 404"/>
                <a:gd name="T44" fmla="*/ 323 w 496"/>
                <a:gd name="T45" fmla="*/ 404 h 404"/>
                <a:gd name="T46" fmla="*/ 307 w 496"/>
                <a:gd name="T47" fmla="*/ 401 h 404"/>
                <a:gd name="T48" fmla="*/ 296 w 496"/>
                <a:gd name="T49" fmla="*/ 392 h 404"/>
                <a:gd name="T50" fmla="*/ 287 w 496"/>
                <a:gd name="T51" fmla="*/ 374 h 404"/>
                <a:gd name="T52" fmla="*/ 278 w 496"/>
                <a:gd name="T53" fmla="*/ 353 h 404"/>
                <a:gd name="T54" fmla="*/ 121 w 496"/>
                <a:gd name="T55" fmla="*/ 245 h 404"/>
                <a:gd name="T56" fmla="*/ 238 w 496"/>
                <a:gd name="T57" fmla="*/ 245 h 404"/>
                <a:gd name="T58" fmla="*/ 179 w 496"/>
                <a:gd name="T59" fmla="*/ 84 h 404"/>
                <a:gd name="T60" fmla="*/ 121 w 496"/>
                <a:gd name="T61" fmla="*/ 245 h 404"/>
                <a:gd name="T62" fmla="*/ 487 w 496"/>
                <a:gd name="T63" fmla="*/ 344 h 404"/>
                <a:gd name="T64" fmla="*/ 409 w 496"/>
                <a:gd name="T65" fmla="*/ 153 h 404"/>
                <a:gd name="T66" fmla="*/ 400 w 496"/>
                <a:gd name="T67" fmla="*/ 130 h 404"/>
                <a:gd name="T68" fmla="*/ 391 w 496"/>
                <a:gd name="T69" fmla="*/ 114 h 404"/>
                <a:gd name="T70" fmla="*/ 378 w 496"/>
                <a:gd name="T71" fmla="*/ 102 h 404"/>
                <a:gd name="T72" fmla="*/ 357 w 496"/>
                <a:gd name="T73" fmla="*/ 97 h 404"/>
                <a:gd name="T74" fmla="*/ 336 w 496"/>
                <a:gd name="T75" fmla="*/ 102 h 404"/>
                <a:gd name="T76" fmla="*/ 322 w 496"/>
                <a:gd name="T77" fmla="*/ 115 h 404"/>
                <a:gd name="T78" fmla="*/ 313 w 496"/>
                <a:gd name="T79" fmla="*/ 134 h 404"/>
                <a:gd name="T80" fmla="*/ 308 w 496"/>
                <a:gd name="T81" fmla="*/ 147 h 404"/>
                <a:gd name="T82" fmla="*/ 336 w 496"/>
                <a:gd name="T83" fmla="*/ 218 h 404"/>
                <a:gd name="T84" fmla="*/ 356 w 496"/>
                <a:gd name="T85" fmla="*/ 161 h 404"/>
                <a:gd name="T86" fmla="*/ 402 w 496"/>
                <a:gd name="T87" fmla="*/ 283 h 404"/>
                <a:gd name="T88" fmla="*/ 362 w 496"/>
                <a:gd name="T89" fmla="*/ 283 h 404"/>
                <a:gd name="T90" fmla="*/ 380 w 496"/>
                <a:gd name="T91" fmla="*/ 326 h 404"/>
                <a:gd name="T92" fmla="*/ 381 w 496"/>
                <a:gd name="T93" fmla="*/ 328 h 404"/>
                <a:gd name="T94" fmla="*/ 418 w 496"/>
                <a:gd name="T95" fmla="*/ 328 h 404"/>
                <a:gd name="T96" fmla="*/ 432 w 496"/>
                <a:gd name="T97" fmla="*/ 365 h 404"/>
                <a:gd name="T98" fmla="*/ 439 w 496"/>
                <a:gd name="T99" fmla="*/ 381 h 404"/>
                <a:gd name="T100" fmla="*/ 446 w 496"/>
                <a:gd name="T101" fmla="*/ 394 h 404"/>
                <a:gd name="T102" fmla="*/ 455 w 496"/>
                <a:gd name="T103" fmla="*/ 401 h 404"/>
                <a:gd name="T104" fmla="*/ 467 w 496"/>
                <a:gd name="T105" fmla="*/ 404 h 404"/>
                <a:gd name="T106" fmla="*/ 488 w 496"/>
                <a:gd name="T107" fmla="*/ 395 h 404"/>
                <a:gd name="T108" fmla="*/ 496 w 496"/>
                <a:gd name="T109" fmla="*/ 376 h 404"/>
                <a:gd name="T110" fmla="*/ 487 w 496"/>
                <a:gd name="T111" fmla="*/ 34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6" h="404">
                  <a:moveTo>
                    <a:pt x="278" y="353"/>
                  </a:moveTo>
                  <a:lnTo>
                    <a:pt x="259" y="304"/>
                  </a:lnTo>
                  <a:lnTo>
                    <a:pt x="100" y="304"/>
                  </a:lnTo>
                  <a:lnTo>
                    <a:pt x="82" y="354"/>
                  </a:lnTo>
                  <a:cubicBezTo>
                    <a:pt x="74" y="374"/>
                    <a:pt x="68" y="387"/>
                    <a:pt x="63" y="394"/>
                  </a:cubicBezTo>
                  <a:cubicBezTo>
                    <a:pt x="58" y="401"/>
                    <a:pt x="50" y="404"/>
                    <a:pt x="38" y="404"/>
                  </a:cubicBezTo>
                  <a:cubicBezTo>
                    <a:pt x="28" y="404"/>
                    <a:pt x="19" y="400"/>
                    <a:pt x="11" y="393"/>
                  </a:cubicBezTo>
                  <a:cubicBezTo>
                    <a:pt x="4" y="386"/>
                    <a:pt x="0" y="378"/>
                    <a:pt x="0" y="368"/>
                  </a:cubicBezTo>
                  <a:cubicBezTo>
                    <a:pt x="0" y="363"/>
                    <a:pt x="1" y="357"/>
                    <a:pt x="3" y="352"/>
                  </a:cubicBezTo>
                  <a:cubicBezTo>
                    <a:pt x="4" y="346"/>
                    <a:pt x="7" y="338"/>
                    <a:pt x="11" y="328"/>
                  </a:cubicBezTo>
                  <a:lnTo>
                    <a:pt x="111" y="75"/>
                  </a:lnTo>
                  <a:cubicBezTo>
                    <a:pt x="114" y="67"/>
                    <a:pt x="118" y="59"/>
                    <a:pt x="122" y="48"/>
                  </a:cubicBezTo>
                  <a:cubicBezTo>
                    <a:pt x="126" y="38"/>
                    <a:pt x="130" y="30"/>
                    <a:pt x="134" y="23"/>
                  </a:cubicBezTo>
                  <a:cubicBezTo>
                    <a:pt x="139" y="16"/>
                    <a:pt x="145" y="11"/>
                    <a:pt x="152" y="7"/>
                  </a:cubicBezTo>
                  <a:cubicBezTo>
                    <a:pt x="160" y="2"/>
                    <a:pt x="169" y="0"/>
                    <a:pt x="179" y="0"/>
                  </a:cubicBezTo>
                  <a:cubicBezTo>
                    <a:pt x="190" y="0"/>
                    <a:pt x="200" y="2"/>
                    <a:pt x="207" y="7"/>
                  </a:cubicBezTo>
                  <a:cubicBezTo>
                    <a:pt x="214" y="11"/>
                    <a:pt x="220" y="16"/>
                    <a:pt x="225" y="23"/>
                  </a:cubicBezTo>
                  <a:cubicBezTo>
                    <a:pt x="229" y="29"/>
                    <a:pt x="233" y="36"/>
                    <a:pt x="236" y="44"/>
                  </a:cubicBezTo>
                  <a:cubicBezTo>
                    <a:pt x="239" y="51"/>
                    <a:pt x="243" y="61"/>
                    <a:pt x="248" y="74"/>
                  </a:cubicBezTo>
                  <a:lnTo>
                    <a:pt x="350" y="326"/>
                  </a:lnTo>
                  <a:cubicBezTo>
                    <a:pt x="358" y="345"/>
                    <a:pt x="362" y="359"/>
                    <a:pt x="362" y="368"/>
                  </a:cubicBezTo>
                  <a:cubicBezTo>
                    <a:pt x="362" y="377"/>
                    <a:pt x="358" y="385"/>
                    <a:pt x="351" y="393"/>
                  </a:cubicBezTo>
                  <a:cubicBezTo>
                    <a:pt x="343" y="400"/>
                    <a:pt x="334" y="404"/>
                    <a:pt x="323" y="404"/>
                  </a:cubicBezTo>
                  <a:cubicBezTo>
                    <a:pt x="317" y="404"/>
                    <a:pt x="312" y="403"/>
                    <a:pt x="307" y="401"/>
                  </a:cubicBezTo>
                  <a:cubicBezTo>
                    <a:pt x="303" y="398"/>
                    <a:pt x="299" y="395"/>
                    <a:pt x="296" y="392"/>
                  </a:cubicBezTo>
                  <a:cubicBezTo>
                    <a:pt x="293" y="388"/>
                    <a:pt x="290" y="382"/>
                    <a:pt x="287" y="374"/>
                  </a:cubicBezTo>
                  <a:cubicBezTo>
                    <a:pt x="283" y="366"/>
                    <a:pt x="280" y="359"/>
                    <a:pt x="278" y="353"/>
                  </a:cubicBezTo>
                  <a:close/>
                  <a:moveTo>
                    <a:pt x="121" y="245"/>
                  </a:moveTo>
                  <a:lnTo>
                    <a:pt x="238" y="245"/>
                  </a:lnTo>
                  <a:lnTo>
                    <a:pt x="179" y="84"/>
                  </a:lnTo>
                  <a:lnTo>
                    <a:pt x="121" y="245"/>
                  </a:lnTo>
                  <a:close/>
                  <a:moveTo>
                    <a:pt x="487" y="344"/>
                  </a:moveTo>
                  <a:lnTo>
                    <a:pt x="409" y="153"/>
                  </a:lnTo>
                  <a:cubicBezTo>
                    <a:pt x="405" y="144"/>
                    <a:pt x="402" y="136"/>
                    <a:pt x="400" y="130"/>
                  </a:cubicBezTo>
                  <a:cubicBezTo>
                    <a:pt x="398" y="125"/>
                    <a:pt x="395" y="119"/>
                    <a:pt x="391" y="114"/>
                  </a:cubicBezTo>
                  <a:cubicBezTo>
                    <a:pt x="388" y="109"/>
                    <a:pt x="383" y="105"/>
                    <a:pt x="378" y="102"/>
                  </a:cubicBezTo>
                  <a:cubicBezTo>
                    <a:pt x="372" y="99"/>
                    <a:pt x="365" y="97"/>
                    <a:pt x="357" y="97"/>
                  </a:cubicBezTo>
                  <a:cubicBezTo>
                    <a:pt x="348" y="97"/>
                    <a:pt x="342" y="99"/>
                    <a:pt x="336" y="102"/>
                  </a:cubicBezTo>
                  <a:cubicBezTo>
                    <a:pt x="330" y="105"/>
                    <a:pt x="326" y="110"/>
                    <a:pt x="322" y="115"/>
                  </a:cubicBezTo>
                  <a:cubicBezTo>
                    <a:pt x="319" y="120"/>
                    <a:pt x="316" y="126"/>
                    <a:pt x="313" y="134"/>
                  </a:cubicBezTo>
                  <a:cubicBezTo>
                    <a:pt x="311" y="139"/>
                    <a:pt x="309" y="143"/>
                    <a:pt x="308" y="147"/>
                  </a:cubicBezTo>
                  <a:lnTo>
                    <a:pt x="336" y="218"/>
                  </a:lnTo>
                  <a:lnTo>
                    <a:pt x="356" y="161"/>
                  </a:lnTo>
                  <a:lnTo>
                    <a:pt x="402" y="283"/>
                  </a:lnTo>
                  <a:lnTo>
                    <a:pt x="362" y="283"/>
                  </a:lnTo>
                  <a:lnTo>
                    <a:pt x="380" y="326"/>
                  </a:lnTo>
                  <a:cubicBezTo>
                    <a:pt x="380" y="327"/>
                    <a:pt x="380" y="327"/>
                    <a:pt x="381" y="328"/>
                  </a:cubicBezTo>
                  <a:lnTo>
                    <a:pt x="418" y="328"/>
                  </a:lnTo>
                  <a:lnTo>
                    <a:pt x="432" y="365"/>
                  </a:lnTo>
                  <a:cubicBezTo>
                    <a:pt x="434" y="370"/>
                    <a:pt x="436" y="375"/>
                    <a:pt x="439" y="381"/>
                  </a:cubicBezTo>
                  <a:cubicBezTo>
                    <a:pt x="442" y="387"/>
                    <a:pt x="444" y="391"/>
                    <a:pt x="446" y="394"/>
                  </a:cubicBezTo>
                  <a:cubicBezTo>
                    <a:pt x="449" y="397"/>
                    <a:pt x="452" y="399"/>
                    <a:pt x="455" y="401"/>
                  </a:cubicBezTo>
                  <a:cubicBezTo>
                    <a:pt x="458" y="403"/>
                    <a:pt x="462" y="404"/>
                    <a:pt x="467" y="404"/>
                  </a:cubicBezTo>
                  <a:cubicBezTo>
                    <a:pt x="475" y="404"/>
                    <a:pt x="482" y="401"/>
                    <a:pt x="488" y="395"/>
                  </a:cubicBezTo>
                  <a:cubicBezTo>
                    <a:pt x="494" y="389"/>
                    <a:pt x="496" y="383"/>
                    <a:pt x="496" y="376"/>
                  </a:cubicBezTo>
                  <a:cubicBezTo>
                    <a:pt x="496" y="369"/>
                    <a:pt x="493" y="359"/>
                    <a:pt x="487" y="344"/>
                  </a:cubicBezTo>
                  <a:close/>
                </a:path>
              </a:pathLst>
            </a:custGeom>
            <a:solidFill>
              <a:srgbClr val="FFBD5B"/>
            </a:solidFill>
            <a:ln>
              <a:noFill/>
            </a:ln>
          </p:spPr>
        </p:sp>
        <p:sp>
          <p:nvSpPr>
            <p:cNvPr id="14" name="TextBox 13">
              <a:extLst>
                <a:ext uri="{FF2B5EF4-FFF2-40B4-BE49-F238E27FC236}">
                  <a16:creationId xmlns:a16="http://schemas.microsoft.com/office/drawing/2014/main" id="{83AA980F-D309-4558-B25E-1E50C3BEA281}"/>
                </a:ext>
              </a:extLst>
            </p:cNvPr>
            <p:cNvSpPr txBox="1"/>
            <p:nvPr/>
          </p:nvSpPr>
          <p:spPr>
            <a:xfrm>
              <a:off x="1558895" y="1188528"/>
              <a:ext cx="7903124" cy="1754326"/>
            </a:xfrm>
            <a:prstGeom prst="rect">
              <a:avLst/>
            </a:prstGeom>
            <a:noFill/>
          </p:spPr>
          <p:txBody>
            <a:bodyPr wrap="square" rtlCol="0">
              <a:spAutoFit/>
            </a:bodyPr>
            <a:lstStyle/>
            <a:p>
              <a:r>
                <a:rPr lang="zh-CN" altLang="en-US" dirty="0"/>
                <a:t>        现有的各大电子图书网站、系统为了避免侵权问题大部分都选择让网站用户上传对应电子图书的下载链接（电子图书资源一般都还存放在用户的个人云盘中），网站系统负责将所有的链接进行糅合，杂乱无章的整合让普通用户无所适从、望而却步。对于急需查找电子图书的用户，需要到从繁杂的网页中检索出需要的图书的链接，再根据链接跳转到对应的云盘应用进行下载。</a:t>
              </a:r>
              <a:endParaRPr lang="en-US" altLang="zh-CN" dirty="0"/>
            </a:p>
          </p:txBody>
        </p:sp>
      </p:grpSp>
      <p:grpSp>
        <p:nvGrpSpPr>
          <p:cNvPr id="15" name="Group 14">
            <a:extLst>
              <a:ext uri="{FF2B5EF4-FFF2-40B4-BE49-F238E27FC236}">
                <a16:creationId xmlns:a16="http://schemas.microsoft.com/office/drawing/2014/main" id="{3241C9BB-7717-4C96-B388-67C2992C7333}"/>
              </a:ext>
            </a:extLst>
          </p:cNvPr>
          <p:cNvGrpSpPr/>
          <p:nvPr/>
        </p:nvGrpSpPr>
        <p:grpSpPr>
          <a:xfrm>
            <a:off x="648653" y="4895296"/>
            <a:ext cx="8109880" cy="1477328"/>
            <a:chOff x="1140423" y="1519284"/>
            <a:chExt cx="8109880" cy="1477328"/>
          </a:xfrm>
        </p:grpSpPr>
        <p:sp>
          <p:nvSpPr>
            <p:cNvPr id="16" name="letter-type-interface-symbol_44553">
              <a:extLst>
                <a:ext uri="{FF2B5EF4-FFF2-40B4-BE49-F238E27FC236}">
                  <a16:creationId xmlns:a16="http://schemas.microsoft.com/office/drawing/2014/main" id="{FB08DFB5-4FB6-4297-9E1D-657F1752FFD1}"/>
                </a:ext>
              </a:extLst>
            </p:cNvPr>
            <p:cNvSpPr>
              <a:spLocks noChangeAspect="1"/>
            </p:cNvSpPr>
            <p:nvPr/>
          </p:nvSpPr>
          <p:spPr bwMode="auto">
            <a:xfrm>
              <a:off x="1140423" y="1519284"/>
              <a:ext cx="402779" cy="327616"/>
            </a:xfrm>
            <a:custGeom>
              <a:avLst/>
              <a:gdLst>
                <a:gd name="T0" fmla="*/ 278 w 496"/>
                <a:gd name="T1" fmla="*/ 353 h 404"/>
                <a:gd name="T2" fmla="*/ 259 w 496"/>
                <a:gd name="T3" fmla="*/ 304 h 404"/>
                <a:gd name="T4" fmla="*/ 100 w 496"/>
                <a:gd name="T5" fmla="*/ 304 h 404"/>
                <a:gd name="T6" fmla="*/ 82 w 496"/>
                <a:gd name="T7" fmla="*/ 354 h 404"/>
                <a:gd name="T8" fmla="*/ 63 w 496"/>
                <a:gd name="T9" fmla="*/ 394 h 404"/>
                <a:gd name="T10" fmla="*/ 38 w 496"/>
                <a:gd name="T11" fmla="*/ 404 h 404"/>
                <a:gd name="T12" fmla="*/ 11 w 496"/>
                <a:gd name="T13" fmla="*/ 393 h 404"/>
                <a:gd name="T14" fmla="*/ 0 w 496"/>
                <a:gd name="T15" fmla="*/ 368 h 404"/>
                <a:gd name="T16" fmla="*/ 3 w 496"/>
                <a:gd name="T17" fmla="*/ 352 h 404"/>
                <a:gd name="T18" fmla="*/ 11 w 496"/>
                <a:gd name="T19" fmla="*/ 328 h 404"/>
                <a:gd name="T20" fmla="*/ 111 w 496"/>
                <a:gd name="T21" fmla="*/ 75 h 404"/>
                <a:gd name="T22" fmla="*/ 122 w 496"/>
                <a:gd name="T23" fmla="*/ 48 h 404"/>
                <a:gd name="T24" fmla="*/ 134 w 496"/>
                <a:gd name="T25" fmla="*/ 23 h 404"/>
                <a:gd name="T26" fmla="*/ 152 w 496"/>
                <a:gd name="T27" fmla="*/ 7 h 404"/>
                <a:gd name="T28" fmla="*/ 179 w 496"/>
                <a:gd name="T29" fmla="*/ 0 h 404"/>
                <a:gd name="T30" fmla="*/ 207 w 496"/>
                <a:gd name="T31" fmla="*/ 7 h 404"/>
                <a:gd name="T32" fmla="*/ 225 w 496"/>
                <a:gd name="T33" fmla="*/ 23 h 404"/>
                <a:gd name="T34" fmla="*/ 236 w 496"/>
                <a:gd name="T35" fmla="*/ 44 h 404"/>
                <a:gd name="T36" fmla="*/ 248 w 496"/>
                <a:gd name="T37" fmla="*/ 74 h 404"/>
                <a:gd name="T38" fmla="*/ 350 w 496"/>
                <a:gd name="T39" fmla="*/ 326 h 404"/>
                <a:gd name="T40" fmla="*/ 362 w 496"/>
                <a:gd name="T41" fmla="*/ 368 h 404"/>
                <a:gd name="T42" fmla="*/ 351 w 496"/>
                <a:gd name="T43" fmla="*/ 393 h 404"/>
                <a:gd name="T44" fmla="*/ 323 w 496"/>
                <a:gd name="T45" fmla="*/ 404 h 404"/>
                <a:gd name="T46" fmla="*/ 307 w 496"/>
                <a:gd name="T47" fmla="*/ 401 h 404"/>
                <a:gd name="T48" fmla="*/ 296 w 496"/>
                <a:gd name="T49" fmla="*/ 392 h 404"/>
                <a:gd name="T50" fmla="*/ 287 w 496"/>
                <a:gd name="T51" fmla="*/ 374 h 404"/>
                <a:gd name="T52" fmla="*/ 278 w 496"/>
                <a:gd name="T53" fmla="*/ 353 h 404"/>
                <a:gd name="T54" fmla="*/ 121 w 496"/>
                <a:gd name="T55" fmla="*/ 245 h 404"/>
                <a:gd name="T56" fmla="*/ 238 w 496"/>
                <a:gd name="T57" fmla="*/ 245 h 404"/>
                <a:gd name="T58" fmla="*/ 179 w 496"/>
                <a:gd name="T59" fmla="*/ 84 h 404"/>
                <a:gd name="T60" fmla="*/ 121 w 496"/>
                <a:gd name="T61" fmla="*/ 245 h 404"/>
                <a:gd name="T62" fmla="*/ 487 w 496"/>
                <a:gd name="T63" fmla="*/ 344 h 404"/>
                <a:gd name="T64" fmla="*/ 409 w 496"/>
                <a:gd name="T65" fmla="*/ 153 h 404"/>
                <a:gd name="T66" fmla="*/ 400 w 496"/>
                <a:gd name="T67" fmla="*/ 130 h 404"/>
                <a:gd name="T68" fmla="*/ 391 w 496"/>
                <a:gd name="T69" fmla="*/ 114 h 404"/>
                <a:gd name="T70" fmla="*/ 378 w 496"/>
                <a:gd name="T71" fmla="*/ 102 h 404"/>
                <a:gd name="T72" fmla="*/ 357 w 496"/>
                <a:gd name="T73" fmla="*/ 97 h 404"/>
                <a:gd name="T74" fmla="*/ 336 w 496"/>
                <a:gd name="T75" fmla="*/ 102 h 404"/>
                <a:gd name="T76" fmla="*/ 322 w 496"/>
                <a:gd name="T77" fmla="*/ 115 h 404"/>
                <a:gd name="T78" fmla="*/ 313 w 496"/>
                <a:gd name="T79" fmla="*/ 134 h 404"/>
                <a:gd name="T80" fmla="*/ 308 w 496"/>
                <a:gd name="T81" fmla="*/ 147 h 404"/>
                <a:gd name="T82" fmla="*/ 336 w 496"/>
                <a:gd name="T83" fmla="*/ 218 h 404"/>
                <a:gd name="T84" fmla="*/ 356 w 496"/>
                <a:gd name="T85" fmla="*/ 161 h 404"/>
                <a:gd name="T86" fmla="*/ 402 w 496"/>
                <a:gd name="T87" fmla="*/ 283 h 404"/>
                <a:gd name="T88" fmla="*/ 362 w 496"/>
                <a:gd name="T89" fmla="*/ 283 h 404"/>
                <a:gd name="T90" fmla="*/ 380 w 496"/>
                <a:gd name="T91" fmla="*/ 326 h 404"/>
                <a:gd name="T92" fmla="*/ 381 w 496"/>
                <a:gd name="T93" fmla="*/ 328 h 404"/>
                <a:gd name="T94" fmla="*/ 418 w 496"/>
                <a:gd name="T95" fmla="*/ 328 h 404"/>
                <a:gd name="T96" fmla="*/ 432 w 496"/>
                <a:gd name="T97" fmla="*/ 365 h 404"/>
                <a:gd name="T98" fmla="*/ 439 w 496"/>
                <a:gd name="T99" fmla="*/ 381 h 404"/>
                <a:gd name="T100" fmla="*/ 446 w 496"/>
                <a:gd name="T101" fmla="*/ 394 h 404"/>
                <a:gd name="T102" fmla="*/ 455 w 496"/>
                <a:gd name="T103" fmla="*/ 401 h 404"/>
                <a:gd name="T104" fmla="*/ 467 w 496"/>
                <a:gd name="T105" fmla="*/ 404 h 404"/>
                <a:gd name="T106" fmla="*/ 488 w 496"/>
                <a:gd name="T107" fmla="*/ 395 h 404"/>
                <a:gd name="T108" fmla="*/ 496 w 496"/>
                <a:gd name="T109" fmla="*/ 376 h 404"/>
                <a:gd name="T110" fmla="*/ 487 w 496"/>
                <a:gd name="T111" fmla="*/ 34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6" h="404">
                  <a:moveTo>
                    <a:pt x="278" y="353"/>
                  </a:moveTo>
                  <a:lnTo>
                    <a:pt x="259" y="304"/>
                  </a:lnTo>
                  <a:lnTo>
                    <a:pt x="100" y="304"/>
                  </a:lnTo>
                  <a:lnTo>
                    <a:pt x="82" y="354"/>
                  </a:lnTo>
                  <a:cubicBezTo>
                    <a:pt x="74" y="374"/>
                    <a:pt x="68" y="387"/>
                    <a:pt x="63" y="394"/>
                  </a:cubicBezTo>
                  <a:cubicBezTo>
                    <a:pt x="58" y="401"/>
                    <a:pt x="50" y="404"/>
                    <a:pt x="38" y="404"/>
                  </a:cubicBezTo>
                  <a:cubicBezTo>
                    <a:pt x="28" y="404"/>
                    <a:pt x="19" y="400"/>
                    <a:pt x="11" y="393"/>
                  </a:cubicBezTo>
                  <a:cubicBezTo>
                    <a:pt x="4" y="386"/>
                    <a:pt x="0" y="378"/>
                    <a:pt x="0" y="368"/>
                  </a:cubicBezTo>
                  <a:cubicBezTo>
                    <a:pt x="0" y="363"/>
                    <a:pt x="1" y="357"/>
                    <a:pt x="3" y="352"/>
                  </a:cubicBezTo>
                  <a:cubicBezTo>
                    <a:pt x="4" y="346"/>
                    <a:pt x="7" y="338"/>
                    <a:pt x="11" y="328"/>
                  </a:cubicBezTo>
                  <a:lnTo>
                    <a:pt x="111" y="75"/>
                  </a:lnTo>
                  <a:cubicBezTo>
                    <a:pt x="114" y="67"/>
                    <a:pt x="118" y="59"/>
                    <a:pt x="122" y="48"/>
                  </a:cubicBezTo>
                  <a:cubicBezTo>
                    <a:pt x="126" y="38"/>
                    <a:pt x="130" y="30"/>
                    <a:pt x="134" y="23"/>
                  </a:cubicBezTo>
                  <a:cubicBezTo>
                    <a:pt x="139" y="16"/>
                    <a:pt x="145" y="11"/>
                    <a:pt x="152" y="7"/>
                  </a:cubicBezTo>
                  <a:cubicBezTo>
                    <a:pt x="160" y="2"/>
                    <a:pt x="169" y="0"/>
                    <a:pt x="179" y="0"/>
                  </a:cubicBezTo>
                  <a:cubicBezTo>
                    <a:pt x="190" y="0"/>
                    <a:pt x="200" y="2"/>
                    <a:pt x="207" y="7"/>
                  </a:cubicBezTo>
                  <a:cubicBezTo>
                    <a:pt x="214" y="11"/>
                    <a:pt x="220" y="16"/>
                    <a:pt x="225" y="23"/>
                  </a:cubicBezTo>
                  <a:cubicBezTo>
                    <a:pt x="229" y="29"/>
                    <a:pt x="233" y="36"/>
                    <a:pt x="236" y="44"/>
                  </a:cubicBezTo>
                  <a:cubicBezTo>
                    <a:pt x="239" y="51"/>
                    <a:pt x="243" y="61"/>
                    <a:pt x="248" y="74"/>
                  </a:cubicBezTo>
                  <a:lnTo>
                    <a:pt x="350" y="326"/>
                  </a:lnTo>
                  <a:cubicBezTo>
                    <a:pt x="358" y="345"/>
                    <a:pt x="362" y="359"/>
                    <a:pt x="362" y="368"/>
                  </a:cubicBezTo>
                  <a:cubicBezTo>
                    <a:pt x="362" y="377"/>
                    <a:pt x="358" y="385"/>
                    <a:pt x="351" y="393"/>
                  </a:cubicBezTo>
                  <a:cubicBezTo>
                    <a:pt x="343" y="400"/>
                    <a:pt x="334" y="404"/>
                    <a:pt x="323" y="404"/>
                  </a:cubicBezTo>
                  <a:cubicBezTo>
                    <a:pt x="317" y="404"/>
                    <a:pt x="312" y="403"/>
                    <a:pt x="307" y="401"/>
                  </a:cubicBezTo>
                  <a:cubicBezTo>
                    <a:pt x="303" y="398"/>
                    <a:pt x="299" y="395"/>
                    <a:pt x="296" y="392"/>
                  </a:cubicBezTo>
                  <a:cubicBezTo>
                    <a:pt x="293" y="388"/>
                    <a:pt x="290" y="382"/>
                    <a:pt x="287" y="374"/>
                  </a:cubicBezTo>
                  <a:cubicBezTo>
                    <a:pt x="283" y="366"/>
                    <a:pt x="280" y="359"/>
                    <a:pt x="278" y="353"/>
                  </a:cubicBezTo>
                  <a:close/>
                  <a:moveTo>
                    <a:pt x="121" y="245"/>
                  </a:moveTo>
                  <a:lnTo>
                    <a:pt x="238" y="245"/>
                  </a:lnTo>
                  <a:lnTo>
                    <a:pt x="179" y="84"/>
                  </a:lnTo>
                  <a:lnTo>
                    <a:pt x="121" y="245"/>
                  </a:lnTo>
                  <a:close/>
                  <a:moveTo>
                    <a:pt x="487" y="344"/>
                  </a:moveTo>
                  <a:lnTo>
                    <a:pt x="409" y="153"/>
                  </a:lnTo>
                  <a:cubicBezTo>
                    <a:pt x="405" y="144"/>
                    <a:pt x="402" y="136"/>
                    <a:pt x="400" y="130"/>
                  </a:cubicBezTo>
                  <a:cubicBezTo>
                    <a:pt x="398" y="125"/>
                    <a:pt x="395" y="119"/>
                    <a:pt x="391" y="114"/>
                  </a:cubicBezTo>
                  <a:cubicBezTo>
                    <a:pt x="388" y="109"/>
                    <a:pt x="383" y="105"/>
                    <a:pt x="378" y="102"/>
                  </a:cubicBezTo>
                  <a:cubicBezTo>
                    <a:pt x="372" y="99"/>
                    <a:pt x="365" y="97"/>
                    <a:pt x="357" y="97"/>
                  </a:cubicBezTo>
                  <a:cubicBezTo>
                    <a:pt x="348" y="97"/>
                    <a:pt x="342" y="99"/>
                    <a:pt x="336" y="102"/>
                  </a:cubicBezTo>
                  <a:cubicBezTo>
                    <a:pt x="330" y="105"/>
                    <a:pt x="326" y="110"/>
                    <a:pt x="322" y="115"/>
                  </a:cubicBezTo>
                  <a:cubicBezTo>
                    <a:pt x="319" y="120"/>
                    <a:pt x="316" y="126"/>
                    <a:pt x="313" y="134"/>
                  </a:cubicBezTo>
                  <a:cubicBezTo>
                    <a:pt x="311" y="139"/>
                    <a:pt x="309" y="143"/>
                    <a:pt x="308" y="147"/>
                  </a:cubicBezTo>
                  <a:lnTo>
                    <a:pt x="336" y="218"/>
                  </a:lnTo>
                  <a:lnTo>
                    <a:pt x="356" y="161"/>
                  </a:lnTo>
                  <a:lnTo>
                    <a:pt x="402" y="283"/>
                  </a:lnTo>
                  <a:lnTo>
                    <a:pt x="362" y="283"/>
                  </a:lnTo>
                  <a:lnTo>
                    <a:pt x="380" y="326"/>
                  </a:lnTo>
                  <a:cubicBezTo>
                    <a:pt x="380" y="327"/>
                    <a:pt x="380" y="327"/>
                    <a:pt x="381" y="328"/>
                  </a:cubicBezTo>
                  <a:lnTo>
                    <a:pt x="418" y="328"/>
                  </a:lnTo>
                  <a:lnTo>
                    <a:pt x="432" y="365"/>
                  </a:lnTo>
                  <a:cubicBezTo>
                    <a:pt x="434" y="370"/>
                    <a:pt x="436" y="375"/>
                    <a:pt x="439" y="381"/>
                  </a:cubicBezTo>
                  <a:cubicBezTo>
                    <a:pt x="442" y="387"/>
                    <a:pt x="444" y="391"/>
                    <a:pt x="446" y="394"/>
                  </a:cubicBezTo>
                  <a:cubicBezTo>
                    <a:pt x="449" y="397"/>
                    <a:pt x="452" y="399"/>
                    <a:pt x="455" y="401"/>
                  </a:cubicBezTo>
                  <a:cubicBezTo>
                    <a:pt x="458" y="403"/>
                    <a:pt x="462" y="404"/>
                    <a:pt x="467" y="404"/>
                  </a:cubicBezTo>
                  <a:cubicBezTo>
                    <a:pt x="475" y="404"/>
                    <a:pt x="482" y="401"/>
                    <a:pt x="488" y="395"/>
                  </a:cubicBezTo>
                  <a:cubicBezTo>
                    <a:pt x="494" y="389"/>
                    <a:pt x="496" y="383"/>
                    <a:pt x="496" y="376"/>
                  </a:cubicBezTo>
                  <a:cubicBezTo>
                    <a:pt x="496" y="369"/>
                    <a:pt x="493" y="359"/>
                    <a:pt x="487" y="344"/>
                  </a:cubicBezTo>
                  <a:close/>
                </a:path>
              </a:pathLst>
            </a:custGeom>
            <a:solidFill>
              <a:srgbClr val="FFBD5B"/>
            </a:solidFill>
            <a:ln>
              <a:noFill/>
            </a:ln>
          </p:spPr>
        </p:sp>
        <p:sp>
          <p:nvSpPr>
            <p:cNvPr id="18" name="TextBox 17">
              <a:extLst>
                <a:ext uri="{FF2B5EF4-FFF2-40B4-BE49-F238E27FC236}">
                  <a16:creationId xmlns:a16="http://schemas.microsoft.com/office/drawing/2014/main" id="{48F4C897-9E57-4C8C-8340-D8D8A3947CF4}"/>
                </a:ext>
              </a:extLst>
            </p:cNvPr>
            <p:cNvSpPr txBox="1"/>
            <p:nvPr/>
          </p:nvSpPr>
          <p:spPr>
            <a:xfrm>
              <a:off x="1557621" y="1519284"/>
              <a:ext cx="7692682" cy="1477328"/>
            </a:xfrm>
            <a:prstGeom prst="rect">
              <a:avLst/>
            </a:prstGeom>
            <a:noFill/>
          </p:spPr>
          <p:txBody>
            <a:bodyPr wrap="square" rtlCol="0">
              <a:spAutoFit/>
            </a:bodyPr>
            <a:lstStyle/>
            <a:p>
              <a:r>
                <a:rPr lang="zh-CN" altLang="en-US" dirty="0"/>
                <a:t>        不得不说，这样的方式对一般用户极其不友好，图书资源也不够规范化、有的是盗版图书、有的甚至不能算是图书、有的下载链接早已失效</a:t>
              </a:r>
              <a:r>
                <a:rPr lang="en-US" altLang="zh-CN" dirty="0"/>
                <a:t>······ </a:t>
              </a:r>
              <a:r>
                <a:rPr lang="zh-CN" altLang="en-US" dirty="0"/>
                <a:t>极大程度浪费了用户的精力和时间。更甚的是，某的网盘下载速度实在堪忧，还得成为会员方可提高下载速度，步骤繁多、代价太大。所以我们的电子图书资源服务系统应运而生。</a:t>
              </a:r>
            </a:p>
          </p:txBody>
        </p:sp>
      </p:grpSp>
    </p:spTree>
    <p:extLst>
      <p:ext uri="{BB962C8B-B14F-4D97-AF65-F5344CB8AC3E}">
        <p14:creationId xmlns:p14="http://schemas.microsoft.com/office/powerpoint/2010/main" val="24939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3380" t="15802" r="16672" b="17521"/>
          <a:stretch>
            <a:fillRect/>
          </a:stretch>
        </p:blipFill>
        <p:spPr>
          <a:xfrm>
            <a:off x="3160" y="0"/>
            <a:ext cx="12192000" cy="6858000"/>
          </a:xfrm>
          <a:prstGeom prst="rect">
            <a:avLst/>
          </a:prstGeom>
        </p:spPr>
      </p:pic>
      <p:sp>
        <p:nvSpPr>
          <p:cNvPr id="30" name="文本框 29"/>
          <p:cNvSpPr txBox="1"/>
          <p:nvPr/>
        </p:nvSpPr>
        <p:spPr>
          <a:xfrm>
            <a:off x="4567377" y="3401824"/>
            <a:ext cx="2646878" cy="584775"/>
          </a:xfrm>
          <a:prstGeom prst="rect">
            <a:avLst/>
          </a:prstGeom>
          <a:noFill/>
        </p:spPr>
        <p:txBody>
          <a:bodyPr wrap="none" rtlCol="0">
            <a:spAutoFit/>
            <a:scene3d>
              <a:camera prst="orthographicFront"/>
              <a:lightRig rig="threePt" dir="t"/>
            </a:scene3d>
            <a:sp3d contourW="12700"/>
          </a:bodyPr>
          <a:lstStyle/>
          <a:p>
            <a:r>
              <a:rPr lang="zh-CN" altLang="en-US" sz="3200" dirty="0">
                <a:solidFill>
                  <a:srgbClr val="262E3E"/>
                </a:solidFill>
                <a:latin typeface="微软雅黑" panose="020B0503020204020204" pitchFamily="34" charset="-122"/>
                <a:ea typeface="微软雅黑" panose="020B0503020204020204" pitchFamily="34" charset="-122"/>
              </a:rPr>
              <a:t>系统需求分析</a:t>
            </a:r>
          </a:p>
        </p:txBody>
      </p:sp>
      <p:sp>
        <p:nvSpPr>
          <p:cNvPr id="31" name="文本框 30"/>
          <p:cNvSpPr txBox="1"/>
          <p:nvPr/>
        </p:nvSpPr>
        <p:spPr>
          <a:xfrm>
            <a:off x="4587106" y="2438984"/>
            <a:ext cx="3017788" cy="830997"/>
          </a:xfrm>
          <a:prstGeom prst="rect">
            <a:avLst/>
          </a:prstGeom>
          <a:noFill/>
        </p:spPr>
        <p:txBody>
          <a:bodyPr wrap="square" rtlCol="0">
            <a:spAutoFit/>
          </a:bodyPr>
          <a:lstStyle/>
          <a:p>
            <a:pPr algn="ctr"/>
            <a:r>
              <a:rPr lang="en-US" altLang="zh-CN" sz="4800" dirty="0">
                <a:solidFill>
                  <a:srgbClr val="556B76"/>
                </a:solidFill>
                <a:latin typeface="Agency FB" panose="020B0503020202020204" pitchFamily="34" charset="0"/>
                <a:ea typeface="宋体" panose="02010600030101010101" pitchFamily="2" charset="-122"/>
              </a:rPr>
              <a:t>Part 02</a:t>
            </a:r>
            <a:endParaRPr lang="zh-CN" altLang="en-US" sz="4800" dirty="0">
              <a:solidFill>
                <a:srgbClr val="556B76"/>
              </a:solidFill>
              <a:latin typeface="Agency FB" panose="020B0503020202020204" pitchFamily="34" charset="0"/>
              <a:ea typeface="宋体" panose="02010600030101010101" pitchFamily="2"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5062" y="1054693"/>
            <a:ext cx="1261875" cy="1263703"/>
          </a:xfrm>
          <a:prstGeom prst="rect">
            <a:avLst/>
          </a:prstGeom>
        </p:spPr>
      </p:pic>
    </p:spTree>
    <p:extLst>
      <p:ext uri="{BB962C8B-B14F-4D97-AF65-F5344CB8AC3E}">
        <p14:creationId xmlns:p14="http://schemas.microsoft.com/office/powerpoint/2010/main" val="442516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74065" y="260350"/>
            <a:ext cx="1569660" cy="369332"/>
          </a:xfrm>
          <a:prstGeom prst="rect">
            <a:avLst/>
          </a:prstGeom>
          <a:noFill/>
        </p:spPr>
        <p:txBody>
          <a:bodyPr wrap="none" rtlCol="0">
            <a:spAutoFit/>
          </a:bodyPr>
          <a:lstStyle/>
          <a:p>
            <a:r>
              <a:rPr lang="zh-CN" altLang="en-US" sz="1800" dirty="0">
                <a:solidFill>
                  <a:srgbClr val="262E3E"/>
                </a:solidFill>
                <a:latin typeface="微软雅黑" panose="020B0503020204020204" pitchFamily="34" charset="-122"/>
                <a:ea typeface="微软雅黑" panose="020B0503020204020204" pitchFamily="34" charset="-122"/>
              </a:rPr>
              <a:t>系统需求分析</a:t>
            </a:r>
          </a:p>
        </p:txBody>
      </p:sp>
      <p:sp>
        <p:nvSpPr>
          <p:cNvPr id="9" name="等腰三角形 8"/>
          <p:cNvSpPr/>
          <p:nvPr/>
        </p:nvSpPr>
        <p:spPr>
          <a:xfrm rot="5400000">
            <a:off x="172720" y="213995"/>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25" name="组合 24"/>
          <p:cNvGrpSpPr/>
          <p:nvPr/>
        </p:nvGrpSpPr>
        <p:grpSpPr>
          <a:xfrm>
            <a:off x="8720087" y="240703"/>
            <a:ext cx="3178316" cy="744282"/>
            <a:chOff x="7665221" y="259876"/>
            <a:chExt cx="3702968" cy="867143"/>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997" y="286568"/>
              <a:ext cx="3674192" cy="808322"/>
            </a:xfrm>
            <a:prstGeom prst="rect">
              <a:avLst/>
            </a:prstGeom>
          </p:spPr>
        </p:pic>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5221" y="259876"/>
              <a:ext cx="865889" cy="867143"/>
            </a:xfrm>
            <a:prstGeom prst="rect">
              <a:avLst/>
            </a:prstGeom>
          </p:spPr>
        </p:pic>
      </p:grpSp>
      <p:grpSp>
        <p:nvGrpSpPr>
          <p:cNvPr id="4" name="Group 3">
            <a:extLst>
              <a:ext uri="{FF2B5EF4-FFF2-40B4-BE49-F238E27FC236}">
                <a16:creationId xmlns:a16="http://schemas.microsoft.com/office/drawing/2014/main" id="{577D7F5C-A4B9-4477-B351-0920CBBD0EA7}"/>
              </a:ext>
            </a:extLst>
          </p:cNvPr>
          <p:cNvGrpSpPr/>
          <p:nvPr/>
        </p:nvGrpSpPr>
        <p:grpSpPr>
          <a:xfrm>
            <a:off x="1899126" y="2327099"/>
            <a:ext cx="7564167" cy="2936483"/>
            <a:chOff x="1843080" y="1281315"/>
            <a:chExt cx="6852667" cy="2936483"/>
          </a:xfrm>
        </p:grpSpPr>
        <p:sp>
          <p:nvSpPr>
            <p:cNvPr id="17" name="letter-type-interface-symbol_44553"/>
            <p:cNvSpPr>
              <a:spLocks noChangeAspect="1"/>
            </p:cNvSpPr>
            <p:nvPr/>
          </p:nvSpPr>
          <p:spPr bwMode="auto">
            <a:xfrm>
              <a:off x="1843080" y="1281315"/>
              <a:ext cx="402779" cy="327616"/>
            </a:xfrm>
            <a:custGeom>
              <a:avLst/>
              <a:gdLst>
                <a:gd name="T0" fmla="*/ 278 w 496"/>
                <a:gd name="T1" fmla="*/ 353 h 404"/>
                <a:gd name="T2" fmla="*/ 259 w 496"/>
                <a:gd name="T3" fmla="*/ 304 h 404"/>
                <a:gd name="T4" fmla="*/ 100 w 496"/>
                <a:gd name="T5" fmla="*/ 304 h 404"/>
                <a:gd name="T6" fmla="*/ 82 w 496"/>
                <a:gd name="T7" fmla="*/ 354 h 404"/>
                <a:gd name="T8" fmla="*/ 63 w 496"/>
                <a:gd name="T9" fmla="*/ 394 h 404"/>
                <a:gd name="T10" fmla="*/ 38 w 496"/>
                <a:gd name="T11" fmla="*/ 404 h 404"/>
                <a:gd name="T12" fmla="*/ 11 w 496"/>
                <a:gd name="T13" fmla="*/ 393 h 404"/>
                <a:gd name="T14" fmla="*/ 0 w 496"/>
                <a:gd name="T15" fmla="*/ 368 h 404"/>
                <a:gd name="T16" fmla="*/ 3 w 496"/>
                <a:gd name="T17" fmla="*/ 352 h 404"/>
                <a:gd name="T18" fmla="*/ 11 w 496"/>
                <a:gd name="T19" fmla="*/ 328 h 404"/>
                <a:gd name="T20" fmla="*/ 111 w 496"/>
                <a:gd name="T21" fmla="*/ 75 h 404"/>
                <a:gd name="T22" fmla="*/ 122 w 496"/>
                <a:gd name="T23" fmla="*/ 48 h 404"/>
                <a:gd name="T24" fmla="*/ 134 w 496"/>
                <a:gd name="T25" fmla="*/ 23 h 404"/>
                <a:gd name="T26" fmla="*/ 152 w 496"/>
                <a:gd name="T27" fmla="*/ 7 h 404"/>
                <a:gd name="T28" fmla="*/ 179 w 496"/>
                <a:gd name="T29" fmla="*/ 0 h 404"/>
                <a:gd name="T30" fmla="*/ 207 w 496"/>
                <a:gd name="T31" fmla="*/ 7 h 404"/>
                <a:gd name="T32" fmla="*/ 225 w 496"/>
                <a:gd name="T33" fmla="*/ 23 h 404"/>
                <a:gd name="T34" fmla="*/ 236 w 496"/>
                <a:gd name="T35" fmla="*/ 44 h 404"/>
                <a:gd name="T36" fmla="*/ 248 w 496"/>
                <a:gd name="T37" fmla="*/ 74 h 404"/>
                <a:gd name="T38" fmla="*/ 350 w 496"/>
                <a:gd name="T39" fmla="*/ 326 h 404"/>
                <a:gd name="T40" fmla="*/ 362 w 496"/>
                <a:gd name="T41" fmla="*/ 368 h 404"/>
                <a:gd name="T42" fmla="*/ 351 w 496"/>
                <a:gd name="T43" fmla="*/ 393 h 404"/>
                <a:gd name="T44" fmla="*/ 323 w 496"/>
                <a:gd name="T45" fmla="*/ 404 h 404"/>
                <a:gd name="T46" fmla="*/ 307 w 496"/>
                <a:gd name="T47" fmla="*/ 401 h 404"/>
                <a:gd name="T48" fmla="*/ 296 w 496"/>
                <a:gd name="T49" fmla="*/ 392 h 404"/>
                <a:gd name="T50" fmla="*/ 287 w 496"/>
                <a:gd name="T51" fmla="*/ 374 h 404"/>
                <a:gd name="T52" fmla="*/ 278 w 496"/>
                <a:gd name="T53" fmla="*/ 353 h 404"/>
                <a:gd name="T54" fmla="*/ 121 w 496"/>
                <a:gd name="T55" fmla="*/ 245 h 404"/>
                <a:gd name="T56" fmla="*/ 238 w 496"/>
                <a:gd name="T57" fmla="*/ 245 h 404"/>
                <a:gd name="T58" fmla="*/ 179 w 496"/>
                <a:gd name="T59" fmla="*/ 84 h 404"/>
                <a:gd name="T60" fmla="*/ 121 w 496"/>
                <a:gd name="T61" fmla="*/ 245 h 404"/>
                <a:gd name="T62" fmla="*/ 487 w 496"/>
                <a:gd name="T63" fmla="*/ 344 h 404"/>
                <a:gd name="T64" fmla="*/ 409 w 496"/>
                <a:gd name="T65" fmla="*/ 153 h 404"/>
                <a:gd name="T66" fmla="*/ 400 w 496"/>
                <a:gd name="T67" fmla="*/ 130 h 404"/>
                <a:gd name="T68" fmla="*/ 391 w 496"/>
                <a:gd name="T69" fmla="*/ 114 h 404"/>
                <a:gd name="T70" fmla="*/ 378 w 496"/>
                <a:gd name="T71" fmla="*/ 102 h 404"/>
                <a:gd name="T72" fmla="*/ 357 w 496"/>
                <a:gd name="T73" fmla="*/ 97 h 404"/>
                <a:gd name="T74" fmla="*/ 336 w 496"/>
                <a:gd name="T75" fmla="*/ 102 h 404"/>
                <a:gd name="T76" fmla="*/ 322 w 496"/>
                <a:gd name="T77" fmla="*/ 115 h 404"/>
                <a:gd name="T78" fmla="*/ 313 w 496"/>
                <a:gd name="T79" fmla="*/ 134 h 404"/>
                <a:gd name="T80" fmla="*/ 308 w 496"/>
                <a:gd name="T81" fmla="*/ 147 h 404"/>
                <a:gd name="T82" fmla="*/ 336 w 496"/>
                <a:gd name="T83" fmla="*/ 218 h 404"/>
                <a:gd name="T84" fmla="*/ 356 w 496"/>
                <a:gd name="T85" fmla="*/ 161 h 404"/>
                <a:gd name="T86" fmla="*/ 402 w 496"/>
                <a:gd name="T87" fmla="*/ 283 h 404"/>
                <a:gd name="T88" fmla="*/ 362 w 496"/>
                <a:gd name="T89" fmla="*/ 283 h 404"/>
                <a:gd name="T90" fmla="*/ 380 w 496"/>
                <a:gd name="T91" fmla="*/ 326 h 404"/>
                <a:gd name="T92" fmla="*/ 381 w 496"/>
                <a:gd name="T93" fmla="*/ 328 h 404"/>
                <a:gd name="T94" fmla="*/ 418 w 496"/>
                <a:gd name="T95" fmla="*/ 328 h 404"/>
                <a:gd name="T96" fmla="*/ 432 w 496"/>
                <a:gd name="T97" fmla="*/ 365 h 404"/>
                <a:gd name="T98" fmla="*/ 439 w 496"/>
                <a:gd name="T99" fmla="*/ 381 h 404"/>
                <a:gd name="T100" fmla="*/ 446 w 496"/>
                <a:gd name="T101" fmla="*/ 394 h 404"/>
                <a:gd name="T102" fmla="*/ 455 w 496"/>
                <a:gd name="T103" fmla="*/ 401 h 404"/>
                <a:gd name="T104" fmla="*/ 467 w 496"/>
                <a:gd name="T105" fmla="*/ 404 h 404"/>
                <a:gd name="T106" fmla="*/ 488 w 496"/>
                <a:gd name="T107" fmla="*/ 395 h 404"/>
                <a:gd name="T108" fmla="*/ 496 w 496"/>
                <a:gd name="T109" fmla="*/ 376 h 404"/>
                <a:gd name="T110" fmla="*/ 487 w 496"/>
                <a:gd name="T111" fmla="*/ 34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6" h="404">
                  <a:moveTo>
                    <a:pt x="278" y="353"/>
                  </a:moveTo>
                  <a:lnTo>
                    <a:pt x="259" y="304"/>
                  </a:lnTo>
                  <a:lnTo>
                    <a:pt x="100" y="304"/>
                  </a:lnTo>
                  <a:lnTo>
                    <a:pt x="82" y="354"/>
                  </a:lnTo>
                  <a:cubicBezTo>
                    <a:pt x="74" y="374"/>
                    <a:pt x="68" y="387"/>
                    <a:pt x="63" y="394"/>
                  </a:cubicBezTo>
                  <a:cubicBezTo>
                    <a:pt x="58" y="401"/>
                    <a:pt x="50" y="404"/>
                    <a:pt x="38" y="404"/>
                  </a:cubicBezTo>
                  <a:cubicBezTo>
                    <a:pt x="28" y="404"/>
                    <a:pt x="19" y="400"/>
                    <a:pt x="11" y="393"/>
                  </a:cubicBezTo>
                  <a:cubicBezTo>
                    <a:pt x="4" y="386"/>
                    <a:pt x="0" y="378"/>
                    <a:pt x="0" y="368"/>
                  </a:cubicBezTo>
                  <a:cubicBezTo>
                    <a:pt x="0" y="363"/>
                    <a:pt x="1" y="357"/>
                    <a:pt x="3" y="352"/>
                  </a:cubicBezTo>
                  <a:cubicBezTo>
                    <a:pt x="4" y="346"/>
                    <a:pt x="7" y="338"/>
                    <a:pt x="11" y="328"/>
                  </a:cubicBezTo>
                  <a:lnTo>
                    <a:pt x="111" y="75"/>
                  </a:lnTo>
                  <a:cubicBezTo>
                    <a:pt x="114" y="67"/>
                    <a:pt x="118" y="59"/>
                    <a:pt x="122" y="48"/>
                  </a:cubicBezTo>
                  <a:cubicBezTo>
                    <a:pt x="126" y="38"/>
                    <a:pt x="130" y="30"/>
                    <a:pt x="134" y="23"/>
                  </a:cubicBezTo>
                  <a:cubicBezTo>
                    <a:pt x="139" y="16"/>
                    <a:pt x="145" y="11"/>
                    <a:pt x="152" y="7"/>
                  </a:cubicBezTo>
                  <a:cubicBezTo>
                    <a:pt x="160" y="2"/>
                    <a:pt x="169" y="0"/>
                    <a:pt x="179" y="0"/>
                  </a:cubicBezTo>
                  <a:cubicBezTo>
                    <a:pt x="190" y="0"/>
                    <a:pt x="200" y="2"/>
                    <a:pt x="207" y="7"/>
                  </a:cubicBezTo>
                  <a:cubicBezTo>
                    <a:pt x="214" y="11"/>
                    <a:pt x="220" y="16"/>
                    <a:pt x="225" y="23"/>
                  </a:cubicBezTo>
                  <a:cubicBezTo>
                    <a:pt x="229" y="29"/>
                    <a:pt x="233" y="36"/>
                    <a:pt x="236" y="44"/>
                  </a:cubicBezTo>
                  <a:cubicBezTo>
                    <a:pt x="239" y="51"/>
                    <a:pt x="243" y="61"/>
                    <a:pt x="248" y="74"/>
                  </a:cubicBezTo>
                  <a:lnTo>
                    <a:pt x="350" y="326"/>
                  </a:lnTo>
                  <a:cubicBezTo>
                    <a:pt x="358" y="345"/>
                    <a:pt x="362" y="359"/>
                    <a:pt x="362" y="368"/>
                  </a:cubicBezTo>
                  <a:cubicBezTo>
                    <a:pt x="362" y="377"/>
                    <a:pt x="358" y="385"/>
                    <a:pt x="351" y="393"/>
                  </a:cubicBezTo>
                  <a:cubicBezTo>
                    <a:pt x="343" y="400"/>
                    <a:pt x="334" y="404"/>
                    <a:pt x="323" y="404"/>
                  </a:cubicBezTo>
                  <a:cubicBezTo>
                    <a:pt x="317" y="404"/>
                    <a:pt x="312" y="403"/>
                    <a:pt x="307" y="401"/>
                  </a:cubicBezTo>
                  <a:cubicBezTo>
                    <a:pt x="303" y="398"/>
                    <a:pt x="299" y="395"/>
                    <a:pt x="296" y="392"/>
                  </a:cubicBezTo>
                  <a:cubicBezTo>
                    <a:pt x="293" y="388"/>
                    <a:pt x="290" y="382"/>
                    <a:pt x="287" y="374"/>
                  </a:cubicBezTo>
                  <a:cubicBezTo>
                    <a:pt x="283" y="366"/>
                    <a:pt x="280" y="359"/>
                    <a:pt x="278" y="353"/>
                  </a:cubicBezTo>
                  <a:close/>
                  <a:moveTo>
                    <a:pt x="121" y="245"/>
                  </a:moveTo>
                  <a:lnTo>
                    <a:pt x="238" y="245"/>
                  </a:lnTo>
                  <a:lnTo>
                    <a:pt x="179" y="84"/>
                  </a:lnTo>
                  <a:lnTo>
                    <a:pt x="121" y="245"/>
                  </a:lnTo>
                  <a:close/>
                  <a:moveTo>
                    <a:pt x="487" y="344"/>
                  </a:moveTo>
                  <a:lnTo>
                    <a:pt x="409" y="153"/>
                  </a:lnTo>
                  <a:cubicBezTo>
                    <a:pt x="405" y="144"/>
                    <a:pt x="402" y="136"/>
                    <a:pt x="400" y="130"/>
                  </a:cubicBezTo>
                  <a:cubicBezTo>
                    <a:pt x="398" y="125"/>
                    <a:pt x="395" y="119"/>
                    <a:pt x="391" y="114"/>
                  </a:cubicBezTo>
                  <a:cubicBezTo>
                    <a:pt x="388" y="109"/>
                    <a:pt x="383" y="105"/>
                    <a:pt x="378" y="102"/>
                  </a:cubicBezTo>
                  <a:cubicBezTo>
                    <a:pt x="372" y="99"/>
                    <a:pt x="365" y="97"/>
                    <a:pt x="357" y="97"/>
                  </a:cubicBezTo>
                  <a:cubicBezTo>
                    <a:pt x="348" y="97"/>
                    <a:pt x="342" y="99"/>
                    <a:pt x="336" y="102"/>
                  </a:cubicBezTo>
                  <a:cubicBezTo>
                    <a:pt x="330" y="105"/>
                    <a:pt x="326" y="110"/>
                    <a:pt x="322" y="115"/>
                  </a:cubicBezTo>
                  <a:cubicBezTo>
                    <a:pt x="319" y="120"/>
                    <a:pt x="316" y="126"/>
                    <a:pt x="313" y="134"/>
                  </a:cubicBezTo>
                  <a:cubicBezTo>
                    <a:pt x="311" y="139"/>
                    <a:pt x="309" y="143"/>
                    <a:pt x="308" y="147"/>
                  </a:cubicBezTo>
                  <a:lnTo>
                    <a:pt x="336" y="218"/>
                  </a:lnTo>
                  <a:lnTo>
                    <a:pt x="356" y="161"/>
                  </a:lnTo>
                  <a:lnTo>
                    <a:pt x="402" y="283"/>
                  </a:lnTo>
                  <a:lnTo>
                    <a:pt x="362" y="283"/>
                  </a:lnTo>
                  <a:lnTo>
                    <a:pt x="380" y="326"/>
                  </a:lnTo>
                  <a:cubicBezTo>
                    <a:pt x="380" y="327"/>
                    <a:pt x="380" y="327"/>
                    <a:pt x="381" y="328"/>
                  </a:cubicBezTo>
                  <a:lnTo>
                    <a:pt x="418" y="328"/>
                  </a:lnTo>
                  <a:lnTo>
                    <a:pt x="432" y="365"/>
                  </a:lnTo>
                  <a:cubicBezTo>
                    <a:pt x="434" y="370"/>
                    <a:pt x="436" y="375"/>
                    <a:pt x="439" y="381"/>
                  </a:cubicBezTo>
                  <a:cubicBezTo>
                    <a:pt x="442" y="387"/>
                    <a:pt x="444" y="391"/>
                    <a:pt x="446" y="394"/>
                  </a:cubicBezTo>
                  <a:cubicBezTo>
                    <a:pt x="449" y="397"/>
                    <a:pt x="452" y="399"/>
                    <a:pt x="455" y="401"/>
                  </a:cubicBezTo>
                  <a:cubicBezTo>
                    <a:pt x="458" y="403"/>
                    <a:pt x="462" y="404"/>
                    <a:pt x="467" y="404"/>
                  </a:cubicBezTo>
                  <a:cubicBezTo>
                    <a:pt x="475" y="404"/>
                    <a:pt x="482" y="401"/>
                    <a:pt x="488" y="395"/>
                  </a:cubicBezTo>
                  <a:cubicBezTo>
                    <a:pt x="494" y="389"/>
                    <a:pt x="496" y="383"/>
                    <a:pt x="496" y="376"/>
                  </a:cubicBezTo>
                  <a:cubicBezTo>
                    <a:pt x="496" y="369"/>
                    <a:pt x="493" y="359"/>
                    <a:pt x="487" y="344"/>
                  </a:cubicBezTo>
                  <a:close/>
                </a:path>
              </a:pathLst>
            </a:custGeom>
            <a:solidFill>
              <a:srgbClr val="FFBD5B"/>
            </a:solidFill>
            <a:ln>
              <a:noFill/>
            </a:ln>
          </p:spPr>
        </p:sp>
        <p:sp>
          <p:nvSpPr>
            <p:cNvPr id="3" name="TextBox 2">
              <a:extLst>
                <a:ext uri="{FF2B5EF4-FFF2-40B4-BE49-F238E27FC236}">
                  <a16:creationId xmlns:a16="http://schemas.microsoft.com/office/drawing/2014/main" id="{747AC701-7197-496E-A11D-F7C9509849AD}"/>
                </a:ext>
              </a:extLst>
            </p:cNvPr>
            <p:cNvSpPr txBox="1"/>
            <p:nvPr/>
          </p:nvSpPr>
          <p:spPr>
            <a:xfrm>
              <a:off x="2232194" y="1355476"/>
              <a:ext cx="6463553" cy="2862322"/>
            </a:xfrm>
            <a:prstGeom prst="rect">
              <a:avLst/>
            </a:prstGeom>
            <a:noFill/>
          </p:spPr>
          <p:txBody>
            <a:bodyPr wrap="square" rtlCol="0">
              <a:spAutoFit/>
            </a:bodyPr>
            <a:lstStyle/>
            <a:p>
              <a:r>
                <a:rPr lang="zh-CN" altLang="en-US" dirty="0"/>
                <a:t>        本电子图书资源服务系统（</a:t>
              </a:r>
              <a:r>
                <a:rPr lang="en-US" altLang="zh-CN" dirty="0"/>
                <a:t>e-book resource service system</a:t>
              </a:r>
              <a:r>
                <a:rPr lang="zh-CN" altLang="en-US" dirty="0"/>
                <a:t>）旨在提供电子图书资源一站式服务，只要成为本系统的用户，就能从系统提供的图书资源中直接检索资源并进行下载，操作简单便捷。当然，为解决各竞品都头疼的知识产权问题，本系统采取了以下两条必要措施：一、系统专门成立了图书管理部门与图书的作者进行协商以解决侵权问题，图书采集员将长期从正规渠道采购各类电子图书资源以满足用户的需求，图书审核员将主要解决图书的知识产权问题等。二、本系统的用户一律采取邀请式注册，即只有拥有本系统的注册码方可注册成为系统用户进而享受相关服务，用户注册和下载图书的过程中也将签署相关协议。</a:t>
              </a:r>
            </a:p>
          </p:txBody>
        </p:sp>
      </p:grpSp>
    </p:spTree>
    <p:extLst>
      <p:ext uri="{BB962C8B-B14F-4D97-AF65-F5344CB8AC3E}">
        <p14:creationId xmlns:p14="http://schemas.microsoft.com/office/powerpoint/2010/main" val="4200643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3380" t="15802" r="16672" b="17521"/>
          <a:stretch>
            <a:fillRect/>
          </a:stretch>
        </p:blipFill>
        <p:spPr>
          <a:xfrm>
            <a:off x="3160" y="0"/>
            <a:ext cx="12192000" cy="6858000"/>
          </a:xfrm>
          <a:prstGeom prst="rect">
            <a:avLst/>
          </a:prstGeom>
        </p:spPr>
      </p:pic>
      <p:sp>
        <p:nvSpPr>
          <p:cNvPr id="30" name="文本框 29"/>
          <p:cNvSpPr txBox="1"/>
          <p:nvPr/>
        </p:nvSpPr>
        <p:spPr>
          <a:xfrm>
            <a:off x="4772560" y="3390569"/>
            <a:ext cx="2646878" cy="584775"/>
          </a:xfrm>
          <a:prstGeom prst="rect">
            <a:avLst/>
          </a:prstGeom>
          <a:noFill/>
        </p:spPr>
        <p:txBody>
          <a:bodyPr wrap="none" rtlCol="0">
            <a:spAutoFit/>
            <a:scene3d>
              <a:camera prst="orthographicFront"/>
              <a:lightRig rig="threePt" dir="t"/>
            </a:scene3d>
            <a:sp3d contourW="12700"/>
          </a:bodyPr>
          <a:lstStyle/>
          <a:p>
            <a:r>
              <a:rPr lang="zh-CN" altLang="en-US" sz="3200" dirty="0">
                <a:solidFill>
                  <a:srgbClr val="262E3E"/>
                </a:solidFill>
                <a:latin typeface="微软雅黑" panose="020B0503020204020204" pitchFamily="34" charset="-122"/>
                <a:ea typeface="微软雅黑" panose="020B0503020204020204" pitchFamily="34" charset="-122"/>
              </a:rPr>
              <a:t>系统功能描述</a:t>
            </a:r>
          </a:p>
        </p:txBody>
      </p:sp>
      <p:sp>
        <p:nvSpPr>
          <p:cNvPr id="31" name="文本框 30"/>
          <p:cNvSpPr txBox="1"/>
          <p:nvPr/>
        </p:nvSpPr>
        <p:spPr>
          <a:xfrm>
            <a:off x="4587106" y="2438984"/>
            <a:ext cx="3017788" cy="830997"/>
          </a:xfrm>
          <a:prstGeom prst="rect">
            <a:avLst/>
          </a:prstGeom>
          <a:noFill/>
        </p:spPr>
        <p:txBody>
          <a:bodyPr wrap="square" rtlCol="0">
            <a:spAutoFit/>
          </a:bodyPr>
          <a:lstStyle/>
          <a:p>
            <a:pPr algn="ctr"/>
            <a:r>
              <a:rPr lang="en-US" altLang="zh-CN" sz="4800" dirty="0">
                <a:solidFill>
                  <a:srgbClr val="556B76"/>
                </a:solidFill>
                <a:latin typeface="Agency FB" panose="020B0503020202020204" pitchFamily="34" charset="0"/>
                <a:ea typeface="宋体" panose="02010600030101010101" pitchFamily="2" charset="-122"/>
              </a:rPr>
              <a:t>Part 03</a:t>
            </a:r>
            <a:endParaRPr lang="zh-CN" altLang="en-US" sz="4800" dirty="0">
              <a:solidFill>
                <a:srgbClr val="556B76"/>
              </a:solidFill>
              <a:latin typeface="Agency FB" panose="020B0503020202020204" pitchFamily="34" charset="0"/>
              <a:ea typeface="宋体" panose="02010600030101010101" pitchFamily="2"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5062" y="1054693"/>
            <a:ext cx="1261875" cy="1263703"/>
          </a:xfrm>
          <a:prstGeom prst="rect">
            <a:avLst/>
          </a:prstGeom>
        </p:spPr>
      </p:pic>
    </p:spTree>
    <p:extLst>
      <p:ext uri="{BB962C8B-B14F-4D97-AF65-F5344CB8AC3E}">
        <p14:creationId xmlns:p14="http://schemas.microsoft.com/office/powerpoint/2010/main" val="131010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74065" y="260350"/>
            <a:ext cx="2262158" cy="369332"/>
          </a:xfrm>
          <a:prstGeom prst="rect">
            <a:avLst/>
          </a:prstGeom>
          <a:noFill/>
        </p:spPr>
        <p:txBody>
          <a:bodyPr wrap="none" rtlCol="0">
            <a:spAutoFit/>
          </a:bodyPr>
          <a:lstStyle/>
          <a:p>
            <a:r>
              <a:rPr lang="zh-CN" altLang="en-US" sz="1800" dirty="0">
                <a:solidFill>
                  <a:srgbClr val="262E3E"/>
                </a:solidFill>
                <a:latin typeface="微软雅黑" panose="020B0503020204020204" pitchFamily="34" charset="-122"/>
                <a:ea typeface="微软雅黑" panose="020B0503020204020204" pitchFamily="34" charset="-122"/>
              </a:rPr>
              <a:t>客户端系统功能描述</a:t>
            </a:r>
          </a:p>
        </p:txBody>
      </p:sp>
      <p:sp>
        <p:nvSpPr>
          <p:cNvPr id="9" name="等腰三角形 8"/>
          <p:cNvSpPr/>
          <p:nvPr/>
        </p:nvSpPr>
        <p:spPr>
          <a:xfrm rot="5400000">
            <a:off x="172720" y="213995"/>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25" name="组合 24"/>
          <p:cNvGrpSpPr/>
          <p:nvPr/>
        </p:nvGrpSpPr>
        <p:grpSpPr>
          <a:xfrm>
            <a:off x="8720087" y="240703"/>
            <a:ext cx="3178316" cy="744282"/>
            <a:chOff x="7665221" y="259876"/>
            <a:chExt cx="3702968" cy="867143"/>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997" y="286568"/>
              <a:ext cx="3674192" cy="808322"/>
            </a:xfrm>
            <a:prstGeom prst="rect">
              <a:avLst/>
            </a:prstGeom>
          </p:spPr>
        </p:pic>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5221" y="259876"/>
              <a:ext cx="865889" cy="867143"/>
            </a:xfrm>
            <a:prstGeom prst="rect">
              <a:avLst/>
            </a:prstGeom>
          </p:spPr>
        </p:pic>
      </p:grpSp>
      <p:pic>
        <p:nvPicPr>
          <p:cNvPr id="5" name="Picture 4">
            <a:extLst>
              <a:ext uri="{FF2B5EF4-FFF2-40B4-BE49-F238E27FC236}">
                <a16:creationId xmlns:a16="http://schemas.microsoft.com/office/drawing/2014/main" id="{C895C9B8-E6A0-47DA-94A1-733869D3663A}"/>
              </a:ext>
            </a:extLst>
          </p:cNvPr>
          <p:cNvPicPr>
            <a:picLocks noChangeAspect="1"/>
          </p:cNvPicPr>
          <p:nvPr/>
        </p:nvPicPr>
        <p:blipFill>
          <a:blip r:embed="rId4"/>
          <a:stretch>
            <a:fillRect/>
          </a:stretch>
        </p:blipFill>
        <p:spPr>
          <a:xfrm>
            <a:off x="774065" y="1230856"/>
            <a:ext cx="9144792" cy="5113463"/>
          </a:xfrm>
          <a:prstGeom prst="rect">
            <a:avLst/>
          </a:prstGeom>
        </p:spPr>
      </p:pic>
    </p:spTree>
    <p:extLst>
      <p:ext uri="{BB962C8B-B14F-4D97-AF65-F5344CB8AC3E}">
        <p14:creationId xmlns:p14="http://schemas.microsoft.com/office/powerpoint/2010/main" val="3828038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74065" y="260350"/>
            <a:ext cx="2262158" cy="369332"/>
          </a:xfrm>
          <a:prstGeom prst="rect">
            <a:avLst/>
          </a:prstGeom>
          <a:noFill/>
        </p:spPr>
        <p:txBody>
          <a:bodyPr wrap="none" rtlCol="0">
            <a:spAutoFit/>
          </a:bodyPr>
          <a:lstStyle/>
          <a:p>
            <a:r>
              <a:rPr lang="zh-CN" altLang="en-US" dirty="0">
                <a:solidFill>
                  <a:srgbClr val="262E3E"/>
                </a:solidFill>
                <a:latin typeface="微软雅黑" panose="020B0503020204020204" pitchFamily="34" charset="-122"/>
                <a:ea typeface="微软雅黑" panose="020B0503020204020204" pitchFamily="34" charset="-122"/>
              </a:rPr>
              <a:t>服务端</a:t>
            </a:r>
            <a:r>
              <a:rPr lang="zh-CN" altLang="en-US" sz="1800" dirty="0">
                <a:solidFill>
                  <a:srgbClr val="262E3E"/>
                </a:solidFill>
                <a:latin typeface="微软雅黑" panose="020B0503020204020204" pitchFamily="34" charset="-122"/>
                <a:ea typeface="微软雅黑" panose="020B0503020204020204" pitchFamily="34" charset="-122"/>
              </a:rPr>
              <a:t>系统功能描述</a:t>
            </a:r>
          </a:p>
        </p:txBody>
      </p:sp>
      <p:sp>
        <p:nvSpPr>
          <p:cNvPr id="9" name="等腰三角形 8"/>
          <p:cNvSpPr/>
          <p:nvPr/>
        </p:nvSpPr>
        <p:spPr>
          <a:xfrm rot="5400000">
            <a:off x="172720" y="213995"/>
            <a:ext cx="490220" cy="461645"/>
          </a:xfrm>
          <a:prstGeom prst="triangle">
            <a:avLst/>
          </a:prstGeom>
          <a:solidFill>
            <a:srgbClr val="FF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25" name="组合 24"/>
          <p:cNvGrpSpPr/>
          <p:nvPr/>
        </p:nvGrpSpPr>
        <p:grpSpPr>
          <a:xfrm>
            <a:off x="8720087" y="240703"/>
            <a:ext cx="3178316" cy="744282"/>
            <a:chOff x="7665221" y="259876"/>
            <a:chExt cx="3702968" cy="867143"/>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997" y="286568"/>
              <a:ext cx="3674192" cy="808322"/>
            </a:xfrm>
            <a:prstGeom prst="rect">
              <a:avLst/>
            </a:prstGeom>
          </p:spPr>
        </p:pic>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5221" y="259876"/>
              <a:ext cx="865889" cy="867143"/>
            </a:xfrm>
            <a:prstGeom prst="rect">
              <a:avLst/>
            </a:prstGeom>
          </p:spPr>
        </p:pic>
      </p:grpSp>
      <p:pic>
        <p:nvPicPr>
          <p:cNvPr id="5" name="Picture 4">
            <a:extLst>
              <a:ext uri="{FF2B5EF4-FFF2-40B4-BE49-F238E27FC236}">
                <a16:creationId xmlns:a16="http://schemas.microsoft.com/office/drawing/2014/main" id="{90DACCEB-4BA0-4176-AA76-358964937F4D}"/>
              </a:ext>
            </a:extLst>
          </p:cNvPr>
          <p:cNvPicPr>
            <a:picLocks noChangeAspect="1"/>
          </p:cNvPicPr>
          <p:nvPr/>
        </p:nvPicPr>
        <p:blipFill>
          <a:blip r:embed="rId4"/>
          <a:stretch>
            <a:fillRect/>
          </a:stretch>
        </p:blipFill>
        <p:spPr>
          <a:xfrm>
            <a:off x="1288277" y="1571790"/>
            <a:ext cx="9220999" cy="3947502"/>
          </a:xfrm>
          <a:prstGeom prst="rect">
            <a:avLst/>
          </a:prstGeom>
        </p:spPr>
      </p:pic>
    </p:spTree>
    <p:extLst>
      <p:ext uri="{BB962C8B-B14F-4D97-AF65-F5344CB8AC3E}">
        <p14:creationId xmlns:p14="http://schemas.microsoft.com/office/powerpoint/2010/main" val="2043260850"/>
      </p:ext>
    </p:extLst>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B4B7B9"/>
      </a:dk2>
      <a:lt2>
        <a:srgbClr val="E7E6E6"/>
      </a:lt2>
      <a:accent1>
        <a:srgbClr val="2460A7"/>
      </a:accent1>
      <a:accent2>
        <a:srgbClr val="ED7D31"/>
      </a:accent2>
      <a:accent3>
        <a:srgbClr val="A5A5A5"/>
      </a:accent3>
      <a:accent4>
        <a:srgbClr val="FFBF3F"/>
      </a:accent4>
      <a:accent5>
        <a:srgbClr val="6690C1"/>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584</Words>
  <Application>Microsoft Office PowerPoint</Application>
  <PresentationFormat>Widescreen</PresentationFormat>
  <Paragraphs>49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微软雅黑</vt:lpstr>
      <vt:lpstr>等线</vt:lpstr>
      <vt:lpstr>等线 Light</vt:lpstr>
      <vt:lpstr>Agency FB</vt:lpstr>
      <vt:lpstr>Arial</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答辩PPT5</dc:title>
  <dc:creator>武汉理工大学团委</dc:creator>
  <cp:lastModifiedBy>Spring</cp:lastModifiedBy>
  <cp:revision>18</cp:revision>
  <dcterms:created xsi:type="dcterms:W3CDTF">2019-05-25T12:58:00Z</dcterms:created>
  <dcterms:modified xsi:type="dcterms:W3CDTF">2021-12-21T00:18:57Z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