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Heebo"/>
      <p:bold r:id="rId16"/>
    </p:embeddedFont>
    <p:embeddedFont>
      <p:font typeface="Heebo Black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eboBlack-bold.fntdata"/><Relationship Id="rId16" Type="http://schemas.openxmlformats.org/officeDocument/2006/relationships/font" Target="fonts/Heeb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56a3cdc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e56a3cdc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56a3cdcc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e56a3cdccd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56a3cdc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e56a3cdccd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1C9E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498406" y="353744"/>
            <a:ext cx="17291303" cy="9434909"/>
            <a:chOff x="0" y="-38100"/>
            <a:chExt cx="4554058" cy="2484898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4554058" cy="2446798"/>
            </a:xfrm>
            <a:custGeom>
              <a:rect b="b" l="l" r="r" t="t"/>
              <a:pathLst>
                <a:path extrusionOk="0" h="2446798" w="4554058">
                  <a:moveTo>
                    <a:pt x="12984" y="0"/>
                  </a:moveTo>
                  <a:lnTo>
                    <a:pt x="4541073" y="0"/>
                  </a:lnTo>
                  <a:cubicBezTo>
                    <a:pt x="4544517" y="0"/>
                    <a:pt x="4547820" y="1368"/>
                    <a:pt x="4550255" y="3803"/>
                  </a:cubicBezTo>
                  <a:cubicBezTo>
                    <a:pt x="4552690" y="6238"/>
                    <a:pt x="4554058" y="9541"/>
                    <a:pt x="4554058" y="12984"/>
                  </a:cubicBezTo>
                  <a:lnTo>
                    <a:pt x="4554058" y="2433814"/>
                  </a:lnTo>
                  <a:cubicBezTo>
                    <a:pt x="4554058" y="2440985"/>
                    <a:pt x="4548244" y="2446798"/>
                    <a:pt x="4541073" y="2446798"/>
                  </a:cubicBezTo>
                  <a:lnTo>
                    <a:pt x="12984" y="2446798"/>
                  </a:lnTo>
                  <a:cubicBezTo>
                    <a:pt x="9541" y="2446798"/>
                    <a:pt x="6238" y="2445430"/>
                    <a:pt x="3803" y="2442995"/>
                  </a:cubicBezTo>
                  <a:cubicBezTo>
                    <a:pt x="1368" y="2440560"/>
                    <a:pt x="0" y="2437258"/>
                    <a:pt x="0" y="2433814"/>
                  </a:cubicBezTo>
                  <a:lnTo>
                    <a:pt x="0" y="12984"/>
                  </a:lnTo>
                  <a:cubicBezTo>
                    <a:pt x="0" y="5813"/>
                    <a:pt x="5813" y="0"/>
                    <a:pt x="1298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57150">
              <a:solidFill>
                <a:srgbClr val="4C6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3"/>
          <p:cNvSpPr/>
          <p:nvPr/>
        </p:nvSpPr>
        <p:spPr>
          <a:xfrm>
            <a:off x="527275" y="8394325"/>
            <a:ext cx="3435494" cy="691616"/>
          </a:xfrm>
          <a:custGeom>
            <a:rect b="b" l="l" r="r" t="t"/>
            <a:pathLst>
              <a:path extrusionOk="0" h="182124" w="2170928">
                <a:moveTo>
                  <a:pt x="0" y="0"/>
                </a:moveTo>
                <a:lnTo>
                  <a:pt x="2170928" y="0"/>
                </a:lnTo>
                <a:lnTo>
                  <a:pt x="2170928" y="182124"/>
                </a:lnTo>
                <a:lnTo>
                  <a:pt x="0" y="182124"/>
                </a:lnTo>
                <a:close/>
              </a:path>
            </a:pathLst>
          </a:custGeom>
          <a:solidFill>
            <a:srgbClr val="B1C9EB"/>
          </a:solid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12733899" y="8394325"/>
            <a:ext cx="5029652" cy="691616"/>
          </a:xfrm>
          <a:custGeom>
            <a:rect b="b" l="l" r="r" t="t"/>
            <a:pathLst>
              <a:path extrusionOk="0" h="182124" w="1203986">
                <a:moveTo>
                  <a:pt x="0" y="0"/>
                </a:moveTo>
                <a:lnTo>
                  <a:pt x="1203986" y="0"/>
                </a:lnTo>
                <a:lnTo>
                  <a:pt x="1203986" y="182124"/>
                </a:lnTo>
                <a:lnTo>
                  <a:pt x="0" y="182124"/>
                </a:lnTo>
                <a:close/>
              </a:path>
            </a:pathLst>
          </a:custGeom>
          <a:solidFill>
            <a:srgbClr val="B1C9EB"/>
          </a:solidFill>
          <a:ln>
            <a:noFill/>
          </a:ln>
        </p:spPr>
      </p:sp>
      <p:sp>
        <p:nvSpPr>
          <p:cNvPr id="89" name="Google Shape;89;p13"/>
          <p:cNvSpPr txBox="1"/>
          <p:nvPr/>
        </p:nvSpPr>
        <p:spPr>
          <a:xfrm>
            <a:off x="2293401" y="1768350"/>
            <a:ext cx="14039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00">
                <a:solidFill>
                  <a:srgbClr val="4C6FBF"/>
                </a:solidFill>
                <a:latin typeface="Heebo Black"/>
                <a:ea typeface="Heebo Black"/>
                <a:cs typeface="Heebo Black"/>
                <a:sym typeface="Heebo Black"/>
              </a:rPr>
              <a:t>DATA SCIENCE PROJECT</a:t>
            </a:r>
            <a:endParaRPr sz="9100"/>
          </a:p>
        </p:txBody>
      </p:sp>
      <p:sp>
        <p:nvSpPr>
          <p:cNvPr id="90" name="Google Shape;90;p13"/>
          <p:cNvSpPr txBox="1"/>
          <p:nvPr/>
        </p:nvSpPr>
        <p:spPr>
          <a:xfrm>
            <a:off x="5264533" y="3044263"/>
            <a:ext cx="6618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00">
                <a:solidFill>
                  <a:srgbClr val="B1C9EB"/>
                </a:solidFill>
                <a:latin typeface="Heebo Black"/>
                <a:ea typeface="Heebo Black"/>
                <a:cs typeface="Heebo Black"/>
                <a:sym typeface="Heebo Black"/>
              </a:rPr>
              <a:t>FINDINGS</a:t>
            </a:r>
            <a:endParaRPr sz="8700"/>
          </a:p>
        </p:txBody>
      </p:sp>
      <p:sp>
        <p:nvSpPr>
          <p:cNvPr id="91" name="Google Shape;91;p13"/>
          <p:cNvSpPr txBox="1"/>
          <p:nvPr/>
        </p:nvSpPr>
        <p:spPr>
          <a:xfrm>
            <a:off x="1399654" y="8473620"/>
            <a:ext cx="3186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4C6FBF"/>
                </a:solidFill>
                <a:latin typeface="Heebo"/>
                <a:ea typeface="Heebo"/>
                <a:cs typeface="Heebo"/>
                <a:sym typeface="Heebo"/>
              </a:rPr>
              <a:t>Aug 9</a:t>
            </a:r>
            <a:r>
              <a:rPr b="1" i="0" lang="en-US" sz="3500" u="none" cap="none" strike="noStrike">
                <a:solidFill>
                  <a:srgbClr val="4C6FBF"/>
                </a:solidFill>
                <a:latin typeface="Heebo"/>
                <a:ea typeface="Heebo"/>
                <a:cs typeface="Heebo"/>
                <a:sym typeface="Heebo"/>
              </a:rPr>
              <a:t> 2023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2600747" y="8473625"/>
            <a:ext cx="4792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4C6FBF"/>
                </a:solidFill>
                <a:latin typeface="Heebo"/>
                <a:ea typeface="Heebo"/>
                <a:cs typeface="Heebo"/>
                <a:sym typeface="Heebo"/>
              </a:rPr>
              <a:t>Big Mountain Resort</a:t>
            </a:r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4668550" y="4281875"/>
            <a:ext cx="7732452" cy="54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1C9EB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/>
        </p:nvSpPr>
        <p:spPr>
          <a:xfrm>
            <a:off x="7407300" y="5293350"/>
            <a:ext cx="99375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35">
                <a:solidFill>
                  <a:srgbClr val="F3F3F3"/>
                </a:solidFill>
                <a:latin typeface="Heebo Black"/>
                <a:ea typeface="Heebo Black"/>
                <a:cs typeface="Heebo Black"/>
                <a:sym typeface="Heebo Black"/>
              </a:rPr>
              <a:t>THANK YOU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1C9EB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498406" y="353745"/>
            <a:ext cx="17291187" cy="9434848"/>
            <a:chOff x="0" y="-38100"/>
            <a:chExt cx="4554058" cy="2484898"/>
          </a:xfrm>
        </p:grpSpPr>
        <p:sp>
          <p:nvSpPr>
            <p:cNvPr id="99" name="Google Shape;99;p14"/>
            <p:cNvSpPr/>
            <p:nvPr/>
          </p:nvSpPr>
          <p:spPr>
            <a:xfrm>
              <a:off x="0" y="0"/>
              <a:ext cx="4554058" cy="2446798"/>
            </a:xfrm>
            <a:custGeom>
              <a:rect b="b" l="l" r="r" t="t"/>
              <a:pathLst>
                <a:path extrusionOk="0" h="2446798" w="4554058">
                  <a:moveTo>
                    <a:pt x="12984" y="0"/>
                  </a:moveTo>
                  <a:lnTo>
                    <a:pt x="4541073" y="0"/>
                  </a:lnTo>
                  <a:cubicBezTo>
                    <a:pt x="4544517" y="0"/>
                    <a:pt x="4547820" y="1368"/>
                    <a:pt x="4550255" y="3803"/>
                  </a:cubicBezTo>
                  <a:cubicBezTo>
                    <a:pt x="4552690" y="6238"/>
                    <a:pt x="4554058" y="9541"/>
                    <a:pt x="4554058" y="12984"/>
                  </a:cubicBezTo>
                  <a:lnTo>
                    <a:pt x="4554058" y="2433814"/>
                  </a:lnTo>
                  <a:cubicBezTo>
                    <a:pt x="4554058" y="2440985"/>
                    <a:pt x="4548244" y="2446798"/>
                    <a:pt x="4541073" y="2446798"/>
                  </a:cubicBezTo>
                  <a:lnTo>
                    <a:pt x="12984" y="2446798"/>
                  </a:lnTo>
                  <a:cubicBezTo>
                    <a:pt x="9541" y="2446798"/>
                    <a:pt x="6238" y="2445430"/>
                    <a:pt x="3803" y="2442995"/>
                  </a:cubicBezTo>
                  <a:cubicBezTo>
                    <a:pt x="1368" y="2440560"/>
                    <a:pt x="0" y="2437258"/>
                    <a:pt x="0" y="2433814"/>
                  </a:cubicBezTo>
                  <a:lnTo>
                    <a:pt x="0" y="12984"/>
                  </a:lnTo>
                  <a:cubicBezTo>
                    <a:pt x="0" y="5813"/>
                    <a:pt x="5813" y="0"/>
                    <a:pt x="1298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57150">
              <a:solidFill>
                <a:srgbClr val="4C6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14"/>
          <p:cNvSpPr txBox="1"/>
          <p:nvPr/>
        </p:nvSpPr>
        <p:spPr>
          <a:xfrm>
            <a:off x="7225976" y="3866416"/>
            <a:ext cx="4917600" cy="3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ebo"/>
              <a:buChar char="●"/>
            </a:pPr>
            <a:r>
              <a:rPr lang="en-US" sz="22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The resort is seeking data-driven insights and recommendations to address this issue and make more informed decisions regarding ticket pricing and facility utilization.</a:t>
            </a:r>
            <a:endParaRPr sz="220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683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ebo"/>
              <a:buChar char="●"/>
            </a:pPr>
            <a:r>
              <a:rPr lang="en-US" sz="22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Therefore, the main goal of this analysis is to identify the right price to increase revenue and optimise the use of Big Mountain Resort’s facilities</a:t>
            </a:r>
            <a:endParaRPr sz="220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3202399" y="6454076"/>
            <a:ext cx="3962618" cy="2903972"/>
          </a:xfrm>
          <a:custGeom>
            <a:rect b="b" l="l" r="r" t="t"/>
            <a:pathLst>
              <a:path extrusionOk="0" h="3272081" w="4249456">
                <a:moveTo>
                  <a:pt x="0" y="0"/>
                </a:moveTo>
                <a:lnTo>
                  <a:pt x="4249456" y="0"/>
                </a:lnTo>
                <a:lnTo>
                  <a:pt x="4249456" y="3272081"/>
                </a:lnTo>
                <a:lnTo>
                  <a:pt x="0" y="32720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14"/>
          <p:cNvSpPr/>
          <p:nvPr/>
        </p:nvSpPr>
        <p:spPr>
          <a:xfrm>
            <a:off x="527275" y="2865075"/>
            <a:ext cx="17236303" cy="691616"/>
          </a:xfrm>
          <a:custGeom>
            <a:rect b="b" l="l" r="r" t="t"/>
            <a:pathLst>
              <a:path extrusionOk="0" h="182124" w="4523964">
                <a:moveTo>
                  <a:pt x="0" y="0"/>
                </a:moveTo>
                <a:lnTo>
                  <a:pt x="4523964" y="0"/>
                </a:lnTo>
                <a:lnTo>
                  <a:pt x="4523964" y="182124"/>
                </a:lnTo>
                <a:lnTo>
                  <a:pt x="0" y="182124"/>
                </a:lnTo>
                <a:close/>
              </a:path>
            </a:pathLst>
          </a:custGeom>
          <a:solidFill>
            <a:srgbClr val="B1C9EB"/>
          </a:solidFill>
          <a:ln>
            <a:noFill/>
          </a:ln>
        </p:spPr>
      </p:sp>
      <p:sp>
        <p:nvSpPr>
          <p:cNvPr id="104" name="Google Shape;104;p14"/>
          <p:cNvSpPr txBox="1"/>
          <p:nvPr/>
        </p:nvSpPr>
        <p:spPr>
          <a:xfrm>
            <a:off x="948655" y="3866416"/>
            <a:ext cx="5218500" cy="52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ebo"/>
              <a:buChar char="●"/>
            </a:pPr>
            <a:r>
              <a:rPr lang="en-US" sz="2200">
                <a:latin typeface="Heebo"/>
                <a:ea typeface="Heebo"/>
                <a:cs typeface="Heebo"/>
                <a:sym typeface="Heebo"/>
              </a:rPr>
              <a:t>Big Mountain Resort, located in the state of Montana, has access to 105 trails, attracting about 350,000 visitors annually.</a:t>
            </a:r>
            <a:endParaRPr sz="2200">
              <a:latin typeface="Heebo"/>
              <a:ea typeface="Heebo"/>
              <a:cs typeface="Heebo"/>
              <a:sym typeface="Heebo"/>
            </a:endParaRPr>
          </a:p>
          <a:p>
            <a:pPr indent="-3683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ebo"/>
              <a:buChar char="●"/>
            </a:pPr>
            <a:r>
              <a:rPr lang="en-US" sz="2200">
                <a:latin typeface="Heebo"/>
                <a:ea typeface="Heebo"/>
                <a:cs typeface="Heebo"/>
                <a:sym typeface="Heebo"/>
              </a:rPr>
              <a:t>The resort boasts 11 lifts, including a recent chairlift addition that has increased operational costs to $1,540,000 this season.</a:t>
            </a:r>
            <a:endParaRPr sz="2200">
              <a:latin typeface="Heebo"/>
              <a:ea typeface="Heebo"/>
              <a:cs typeface="Heebo"/>
              <a:sym typeface="Heeb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ebo"/>
              <a:buChar char="●"/>
            </a:pPr>
            <a:r>
              <a:rPr lang="en-US" sz="22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The resort's current pricing strategy that is based on market averages are limiting it’s ability to fully capitalize on their facilities and potential for revenue optimization. </a:t>
            </a:r>
            <a:endParaRPr sz="22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2836567" y="3866416"/>
            <a:ext cx="44226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465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Font typeface="Heebo"/>
              <a:buChar char="●"/>
            </a:pPr>
            <a:r>
              <a:rPr lang="en-US" sz="2300">
                <a:latin typeface="Heebo"/>
                <a:ea typeface="Heebo"/>
                <a:cs typeface="Heebo"/>
                <a:sym typeface="Heebo"/>
              </a:rPr>
              <a:t>Ski data</a:t>
            </a:r>
            <a:endParaRPr sz="2300">
              <a:latin typeface="Heebo"/>
              <a:ea typeface="Heebo"/>
              <a:cs typeface="Heebo"/>
              <a:sym typeface="Heebo"/>
            </a:endParaRPr>
          </a:p>
          <a:p>
            <a:pPr indent="-37465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Font typeface="Heebo"/>
              <a:buChar char="●"/>
            </a:pPr>
            <a:r>
              <a:rPr lang="en-US" sz="2300">
                <a:latin typeface="Heebo"/>
                <a:ea typeface="Heebo"/>
                <a:cs typeface="Heebo"/>
                <a:sym typeface="Heebo"/>
              </a:rPr>
              <a:t>State summary</a:t>
            </a:r>
            <a:r>
              <a:rPr lang="en-US">
                <a:latin typeface="Heebo"/>
                <a:ea typeface="Heebo"/>
                <a:cs typeface="Heebo"/>
                <a:sym typeface="Heebo"/>
              </a:rPr>
              <a:t>(Source: Wikipedia)</a:t>
            </a:r>
            <a:endParaRPr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2915325" y="2969075"/>
            <a:ext cx="4422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2E53A8"/>
                </a:solidFill>
                <a:latin typeface="Heebo"/>
                <a:ea typeface="Heebo"/>
                <a:cs typeface="Heebo"/>
                <a:sym typeface="Heebo"/>
              </a:rPr>
              <a:t>Key Data Sources Utilised</a:t>
            </a:r>
            <a:endParaRPr b="1" sz="2799">
              <a:solidFill>
                <a:srgbClr val="2E53A8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2123975" y="1238250"/>
            <a:ext cx="13452900" cy="2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99">
                <a:solidFill>
                  <a:srgbClr val="4C6FBF"/>
                </a:solidFill>
                <a:latin typeface="Heebo Black"/>
                <a:ea typeface="Heebo Black"/>
                <a:cs typeface="Heebo Black"/>
                <a:sym typeface="Heebo Black"/>
              </a:rPr>
              <a:t>Unveiling Big Mountain Resort</a:t>
            </a:r>
            <a:endParaRPr sz="6999">
              <a:solidFill>
                <a:srgbClr val="4C6FBF"/>
              </a:solidFill>
              <a:latin typeface="Heebo Black"/>
              <a:ea typeface="Heebo Black"/>
              <a:cs typeface="Heebo Black"/>
              <a:sym typeface="Heebo Black"/>
            </a:endParaRPr>
          </a:p>
          <a:p>
            <a:pPr indent="0" lvl="0" marL="0" marR="0" rtl="0" algn="ctr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9">
              <a:solidFill>
                <a:srgbClr val="4C6FBF"/>
              </a:solidFill>
              <a:latin typeface="Heebo Black"/>
              <a:ea typeface="Heebo Black"/>
              <a:cs typeface="Heebo Black"/>
              <a:sym typeface="Heebo Black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870000" y="2969075"/>
            <a:ext cx="584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2E53A8"/>
                </a:solidFill>
                <a:latin typeface="Heebo"/>
                <a:ea typeface="Heebo"/>
                <a:cs typeface="Heebo"/>
                <a:sym typeface="Heebo"/>
              </a:rPr>
              <a:t>Context</a:t>
            </a:r>
            <a:endParaRPr sz="1200"/>
          </a:p>
        </p:txBody>
      </p:sp>
      <p:sp>
        <p:nvSpPr>
          <p:cNvPr id="109" name="Google Shape;109;p14"/>
          <p:cNvSpPr txBox="1"/>
          <p:nvPr/>
        </p:nvSpPr>
        <p:spPr>
          <a:xfrm>
            <a:off x="7568825" y="2969075"/>
            <a:ext cx="39972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1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799">
                <a:solidFill>
                  <a:srgbClr val="2E53A8"/>
                </a:solidFill>
                <a:latin typeface="Heebo"/>
                <a:ea typeface="Heebo"/>
                <a:cs typeface="Heebo"/>
                <a:sym typeface="Heebo"/>
              </a:rPr>
              <a:t>Problem Identification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1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99">
              <a:solidFill>
                <a:srgbClr val="2E53A8"/>
              </a:solidFill>
              <a:latin typeface="Heebo"/>
              <a:ea typeface="Heebo"/>
              <a:cs typeface="Heebo"/>
              <a:sym typeface="Heeb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1C9EB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>
            <a:off x="498406" y="353744"/>
            <a:ext cx="17291303" cy="9434909"/>
            <a:chOff x="0" y="-38100"/>
            <a:chExt cx="4554058" cy="2484898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0"/>
              <a:ext cx="4554058" cy="2446798"/>
            </a:xfrm>
            <a:custGeom>
              <a:rect b="b" l="l" r="r" t="t"/>
              <a:pathLst>
                <a:path extrusionOk="0" h="2446798" w="4554058">
                  <a:moveTo>
                    <a:pt x="12984" y="0"/>
                  </a:moveTo>
                  <a:lnTo>
                    <a:pt x="4541073" y="0"/>
                  </a:lnTo>
                  <a:cubicBezTo>
                    <a:pt x="4544517" y="0"/>
                    <a:pt x="4547820" y="1368"/>
                    <a:pt x="4550255" y="3803"/>
                  </a:cubicBezTo>
                  <a:cubicBezTo>
                    <a:pt x="4552690" y="6238"/>
                    <a:pt x="4554058" y="9541"/>
                    <a:pt x="4554058" y="12984"/>
                  </a:cubicBezTo>
                  <a:lnTo>
                    <a:pt x="4554058" y="2433814"/>
                  </a:lnTo>
                  <a:cubicBezTo>
                    <a:pt x="4554058" y="2440985"/>
                    <a:pt x="4548244" y="2446798"/>
                    <a:pt x="4541073" y="2446798"/>
                  </a:cubicBezTo>
                  <a:lnTo>
                    <a:pt x="12984" y="2446798"/>
                  </a:lnTo>
                  <a:cubicBezTo>
                    <a:pt x="9541" y="2446798"/>
                    <a:pt x="6238" y="2445430"/>
                    <a:pt x="3803" y="2442995"/>
                  </a:cubicBezTo>
                  <a:cubicBezTo>
                    <a:pt x="1368" y="2440560"/>
                    <a:pt x="0" y="2437258"/>
                    <a:pt x="0" y="2433814"/>
                  </a:cubicBezTo>
                  <a:lnTo>
                    <a:pt x="0" y="12984"/>
                  </a:lnTo>
                  <a:cubicBezTo>
                    <a:pt x="0" y="5813"/>
                    <a:pt x="5813" y="0"/>
                    <a:pt x="1298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57150">
              <a:solidFill>
                <a:srgbClr val="4C6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2675313" y="2590098"/>
            <a:ext cx="5988959" cy="3230759"/>
            <a:chOff x="0" y="-38100"/>
            <a:chExt cx="1577339" cy="850900"/>
          </a:xfrm>
        </p:grpSpPr>
        <p:sp>
          <p:nvSpPr>
            <p:cNvPr id="118" name="Google Shape;118;p15"/>
            <p:cNvSpPr/>
            <p:nvPr/>
          </p:nvSpPr>
          <p:spPr>
            <a:xfrm>
              <a:off x="0" y="0"/>
              <a:ext cx="1577339" cy="796854"/>
            </a:xfrm>
            <a:custGeom>
              <a:rect b="b" l="l" r="r" t="t"/>
              <a:pathLst>
                <a:path extrusionOk="0" h="796854" w="1577339">
                  <a:moveTo>
                    <a:pt x="0" y="0"/>
                  </a:moveTo>
                  <a:lnTo>
                    <a:pt x="1577339" y="0"/>
                  </a:lnTo>
                  <a:lnTo>
                    <a:pt x="1577339" y="796854"/>
                  </a:lnTo>
                  <a:lnTo>
                    <a:pt x="0" y="796854"/>
                  </a:lnTo>
                  <a:close/>
                </a:path>
              </a:pathLst>
            </a:custGeom>
            <a:solidFill>
              <a:srgbClr val="B1C9EB"/>
            </a:solidFill>
            <a:ln cap="flat" cmpd="sng" w="57150">
              <a:solidFill>
                <a:srgbClr val="4C6FB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9" name="Google Shape;119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5"/>
          <p:cNvGrpSpPr/>
          <p:nvPr/>
        </p:nvGrpSpPr>
        <p:grpSpPr>
          <a:xfrm>
            <a:off x="2675313" y="5954735"/>
            <a:ext cx="5988998" cy="3230782"/>
            <a:chOff x="0" y="-38100"/>
            <a:chExt cx="1577339" cy="850900"/>
          </a:xfrm>
        </p:grpSpPr>
        <p:sp>
          <p:nvSpPr>
            <p:cNvPr id="121" name="Google Shape;121;p15"/>
            <p:cNvSpPr/>
            <p:nvPr/>
          </p:nvSpPr>
          <p:spPr>
            <a:xfrm>
              <a:off x="0" y="0"/>
              <a:ext cx="1577339" cy="796854"/>
            </a:xfrm>
            <a:custGeom>
              <a:rect b="b" l="l" r="r" t="t"/>
              <a:pathLst>
                <a:path extrusionOk="0" h="796854" w="1577339">
                  <a:moveTo>
                    <a:pt x="0" y="0"/>
                  </a:moveTo>
                  <a:lnTo>
                    <a:pt x="1577339" y="0"/>
                  </a:lnTo>
                  <a:lnTo>
                    <a:pt x="1577339" y="796854"/>
                  </a:lnTo>
                  <a:lnTo>
                    <a:pt x="0" y="796854"/>
                  </a:lnTo>
                  <a:close/>
                </a:path>
              </a:pathLst>
            </a:custGeom>
            <a:solidFill>
              <a:srgbClr val="B1C9EB"/>
            </a:solidFill>
            <a:ln cap="flat" cmpd="sng" w="57150">
              <a:solidFill>
                <a:srgbClr val="4C6FB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2" name="Google Shape;122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9623728" y="2590097"/>
            <a:ext cx="5988998" cy="3230782"/>
            <a:chOff x="0" y="-38100"/>
            <a:chExt cx="1577339" cy="850900"/>
          </a:xfrm>
        </p:grpSpPr>
        <p:sp>
          <p:nvSpPr>
            <p:cNvPr id="124" name="Google Shape;124;p15"/>
            <p:cNvSpPr/>
            <p:nvPr/>
          </p:nvSpPr>
          <p:spPr>
            <a:xfrm>
              <a:off x="0" y="0"/>
              <a:ext cx="1577339" cy="796854"/>
            </a:xfrm>
            <a:custGeom>
              <a:rect b="b" l="l" r="r" t="t"/>
              <a:pathLst>
                <a:path extrusionOk="0" h="796854" w="1577339">
                  <a:moveTo>
                    <a:pt x="0" y="0"/>
                  </a:moveTo>
                  <a:lnTo>
                    <a:pt x="1577339" y="0"/>
                  </a:lnTo>
                  <a:lnTo>
                    <a:pt x="1577339" y="796854"/>
                  </a:lnTo>
                  <a:lnTo>
                    <a:pt x="0" y="796854"/>
                  </a:lnTo>
                  <a:close/>
                </a:path>
              </a:pathLst>
            </a:custGeom>
            <a:solidFill>
              <a:srgbClr val="B1C9EB"/>
            </a:solidFill>
            <a:ln cap="flat" cmpd="sng" w="57150">
              <a:solidFill>
                <a:srgbClr val="4C6FB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5" name="Google Shape;125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15"/>
          <p:cNvGrpSpPr/>
          <p:nvPr/>
        </p:nvGrpSpPr>
        <p:grpSpPr>
          <a:xfrm>
            <a:off x="9623728" y="5954736"/>
            <a:ext cx="5988959" cy="3230759"/>
            <a:chOff x="0" y="-38100"/>
            <a:chExt cx="1577339" cy="850900"/>
          </a:xfrm>
        </p:grpSpPr>
        <p:sp>
          <p:nvSpPr>
            <p:cNvPr id="127" name="Google Shape;127;p15"/>
            <p:cNvSpPr/>
            <p:nvPr/>
          </p:nvSpPr>
          <p:spPr>
            <a:xfrm>
              <a:off x="0" y="0"/>
              <a:ext cx="1577339" cy="796854"/>
            </a:xfrm>
            <a:custGeom>
              <a:rect b="b" l="l" r="r" t="t"/>
              <a:pathLst>
                <a:path extrusionOk="0" h="796854" w="1577339">
                  <a:moveTo>
                    <a:pt x="0" y="0"/>
                  </a:moveTo>
                  <a:lnTo>
                    <a:pt x="1577339" y="0"/>
                  </a:lnTo>
                  <a:lnTo>
                    <a:pt x="1577339" y="796854"/>
                  </a:lnTo>
                  <a:lnTo>
                    <a:pt x="0" y="796854"/>
                  </a:lnTo>
                  <a:close/>
                </a:path>
              </a:pathLst>
            </a:custGeom>
            <a:solidFill>
              <a:srgbClr val="B1C9EB"/>
            </a:solidFill>
            <a:ln cap="flat" cmpd="sng" w="57150">
              <a:solidFill>
                <a:srgbClr val="4C6FB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8" name="Google Shape;128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5"/>
          <p:cNvSpPr txBox="1"/>
          <p:nvPr/>
        </p:nvSpPr>
        <p:spPr>
          <a:xfrm>
            <a:off x="3232206" y="1238250"/>
            <a:ext cx="12116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99">
                <a:solidFill>
                  <a:srgbClr val="4C6FBF"/>
                </a:solidFill>
                <a:latin typeface="Heebo Black"/>
                <a:ea typeface="Heebo Black"/>
                <a:cs typeface="Heebo Black"/>
                <a:sym typeface="Heebo Black"/>
              </a:rPr>
              <a:t>Recommendations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3861776" y="2745625"/>
            <a:ext cx="127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Heebo Black"/>
                <a:ea typeface="Heebo Black"/>
                <a:cs typeface="Heebo Black"/>
                <a:sym typeface="Heebo Black"/>
              </a:rPr>
              <a:t>01</a:t>
            </a:r>
            <a:endParaRPr sz="6000"/>
          </a:p>
        </p:txBody>
      </p:sp>
      <p:sp>
        <p:nvSpPr>
          <p:cNvPr id="131" name="Google Shape;131;p15"/>
          <p:cNvSpPr txBox="1"/>
          <p:nvPr/>
        </p:nvSpPr>
        <p:spPr>
          <a:xfrm>
            <a:off x="2991600" y="6095425"/>
            <a:ext cx="184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Heebo Black"/>
                <a:ea typeface="Heebo Black"/>
                <a:cs typeface="Heebo Black"/>
                <a:sym typeface="Heebo Black"/>
              </a:rPr>
              <a:t>03</a:t>
            </a:r>
            <a:endParaRPr sz="6000"/>
          </a:p>
        </p:txBody>
      </p:sp>
      <p:sp>
        <p:nvSpPr>
          <p:cNvPr id="132" name="Google Shape;132;p15"/>
          <p:cNvSpPr txBox="1"/>
          <p:nvPr/>
        </p:nvSpPr>
        <p:spPr>
          <a:xfrm>
            <a:off x="9783700" y="2745627"/>
            <a:ext cx="199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Heebo Black"/>
                <a:ea typeface="Heebo Black"/>
                <a:cs typeface="Heebo Black"/>
                <a:sym typeface="Heebo Black"/>
              </a:rPr>
              <a:t>02</a:t>
            </a:r>
            <a:endParaRPr sz="6000">
              <a:solidFill>
                <a:srgbClr val="FFFFFF"/>
              </a:solidFill>
              <a:latin typeface="Heebo Black"/>
              <a:ea typeface="Heebo Black"/>
              <a:cs typeface="Heebo Black"/>
              <a:sym typeface="Heebo Black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9937898" y="6095425"/>
            <a:ext cx="184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Heebo Black"/>
                <a:ea typeface="Heebo Black"/>
                <a:cs typeface="Heebo Black"/>
                <a:sym typeface="Heebo Black"/>
              </a:rPr>
              <a:t>04</a:t>
            </a:r>
            <a:endParaRPr sz="6000">
              <a:solidFill>
                <a:srgbClr val="FFFFFF"/>
              </a:solidFill>
              <a:latin typeface="Heebo Black"/>
              <a:ea typeface="Heebo Black"/>
              <a:cs typeface="Heebo Black"/>
              <a:sym typeface="Heebo Black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2675325" y="3870500"/>
            <a:ext cx="58305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ebo"/>
              <a:buChar char="●"/>
            </a:pPr>
            <a:r>
              <a:rPr lang="en-US" sz="1700">
                <a:latin typeface="Heebo"/>
                <a:ea typeface="Heebo"/>
                <a:cs typeface="Heebo"/>
                <a:sym typeface="Heebo"/>
              </a:rPr>
              <a:t>Big Mountain Resort’s</a:t>
            </a:r>
            <a:r>
              <a:rPr lang="en-US" sz="1700">
                <a:latin typeface="Heebo"/>
                <a:ea typeface="Heebo"/>
                <a:cs typeface="Heebo"/>
                <a:sym typeface="Heebo"/>
              </a:rPr>
              <a:t> current weekend ticket price is  $81.00</a:t>
            </a:r>
            <a:endParaRPr sz="1700">
              <a:latin typeface="Heebo"/>
              <a:ea typeface="Heebo"/>
              <a:cs typeface="Heebo"/>
              <a:sym typeface="Heebo"/>
            </a:endParaRPr>
          </a:p>
          <a:p>
            <a:pPr indent="-33655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ebo"/>
              <a:buChar char="●"/>
            </a:pPr>
            <a:r>
              <a:rPr lang="en-US" sz="1700">
                <a:latin typeface="Heebo"/>
                <a:ea typeface="Heebo"/>
                <a:cs typeface="Heebo"/>
                <a:sym typeface="Heebo"/>
              </a:rPr>
              <a:t>Model</a:t>
            </a:r>
            <a:r>
              <a:rPr lang="en-US" sz="1700">
                <a:latin typeface="Heebo"/>
                <a:ea typeface="Heebo"/>
                <a:cs typeface="Heebo"/>
                <a:sym typeface="Heebo"/>
              </a:rPr>
              <a:t> predicted ticket price is </a:t>
            </a:r>
            <a:r>
              <a:rPr b="1" lang="en-US" sz="1700">
                <a:latin typeface="Heebo"/>
                <a:ea typeface="Heebo"/>
                <a:cs typeface="Heebo"/>
                <a:sym typeface="Heebo"/>
              </a:rPr>
              <a:t>$97.96</a:t>
            </a:r>
            <a:r>
              <a:rPr lang="en-US" sz="1700">
                <a:latin typeface="Heebo"/>
                <a:ea typeface="Heebo"/>
                <a:cs typeface="Heebo"/>
                <a:sym typeface="Heebo"/>
              </a:rPr>
              <a:t>, with </a:t>
            </a:r>
            <a:r>
              <a:rPr lang="en-US" sz="17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a</a:t>
            </a:r>
            <a:r>
              <a:rPr lang="en-US" sz="17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n expected mean absolute error of $10.36.</a:t>
            </a:r>
            <a:endParaRPr sz="1700">
              <a:latin typeface="Heebo"/>
              <a:ea typeface="Heebo"/>
              <a:cs typeface="Heebo"/>
              <a:sym typeface="Heebo"/>
            </a:endParaRPr>
          </a:p>
          <a:p>
            <a:pPr indent="-33655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ebo"/>
              <a:buChar char="●"/>
            </a:pPr>
            <a:r>
              <a:rPr lang="en-US" sz="1700">
                <a:latin typeface="Heebo"/>
                <a:ea typeface="Heebo"/>
                <a:cs typeface="Heebo"/>
                <a:sym typeface="Heebo"/>
              </a:rPr>
              <a:t>This indicates a </a:t>
            </a:r>
            <a:r>
              <a:rPr b="1" lang="en-US" sz="1700">
                <a:latin typeface="Heebo"/>
                <a:ea typeface="Heebo"/>
                <a:cs typeface="Heebo"/>
                <a:sym typeface="Heebo"/>
              </a:rPr>
              <a:t>potential price increas</a:t>
            </a:r>
            <a:r>
              <a:rPr lang="en-US" sz="1700">
                <a:latin typeface="Heebo"/>
                <a:ea typeface="Heebo"/>
                <a:cs typeface="Heebo"/>
                <a:sym typeface="Heebo"/>
              </a:rPr>
              <a:t>e is possible. </a:t>
            </a:r>
            <a:endParaRPr sz="1200"/>
          </a:p>
        </p:txBody>
      </p:sp>
      <p:sp>
        <p:nvSpPr>
          <p:cNvPr id="135" name="Google Shape;135;p15"/>
          <p:cNvSpPr txBox="1"/>
          <p:nvPr/>
        </p:nvSpPr>
        <p:spPr>
          <a:xfrm>
            <a:off x="2801650" y="6981175"/>
            <a:ext cx="57402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Heebo"/>
                <a:ea typeface="Heebo"/>
                <a:cs typeface="Heebo"/>
                <a:sym typeface="Heebo"/>
              </a:rPr>
              <a:t> The analysis indicates that:</a:t>
            </a:r>
            <a:endParaRPr sz="1500">
              <a:latin typeface="Heebo"/>
              <a:ea typeface="Heebo"/>
              <a:cs typeface="Heebo"/>
              <a:sym typeface="Heebo"/>
            </a:endParaRPr>
          </a:p>
          <a:p>
            <a:pPr indent="-32385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ebo"/>
              <a:buChar char="●"/>
            </a:pPr>
            <a:r>
              <a:rPr lang="en-US" sz="1500">
                <a:latin typeface="Heebo"/>
                <a:ea typeface="Heebo"/>
                <a:cs typeface="Heebo"/>
                <a:sym typeface="Heebo"/>
              </a:rPr>
              <a:t>Closing 1 or 2 runs has minimal impact, closing 3 runs reduces support for ticket price and revenue.</a:t>
            </a:r>
            <a:endParaRPr sz="1500">
              <a:latin typeface="Heebo"/>
              <a:ea typeface="Heebo"/>
              <a:cs typeface="Heebo"/>
              <a:sym typeface="Heebo"/>
            </a:endParaRPr>
          </a:p>
          <a:p>
            <a:pPr indent="-32385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ebo"/>
              <a:buChar char="●"/>
            </a:pPr>
            <a:r>
              <a:rPr lang="en-US" sz="1500">
                <a:latin typeface="Heebo"/>
                <a:ea typeface="Heebo"/>
                <a:cs typeface="Heebo"/>
                <a:sym typeface="Heebo"/>
              </a:rPr>
              <a:t>Closing 4 or 5 runs does not result in further loss in ticket price. Beyond that, a significant drop in ticket price occurs. </a:t>
            </a:r>
            <a:endParaRPr sz="1500">
              <a:latin typeface="Heebo"/>
              <a:ea typeface="Heebo"/>
              <a:cs typeface="Heebo"/>
              <a:sym typeface="Heebo"/>
            </a:endParaRPr>
          </a:p>
          <a:p>
            <a:pPr indent="-32385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ebo"/>
              <a:buChar char="●"/>
            </a:pPr>
            <a:r>
              <a:rPr lang="en-US" sz="1500">
                <a:latin typeface="Heebo"/>
                <a:ea typeface="Heebo"/>
                <a:cs typeface="Heebo"/>
                <a:sym typeface="Heebo"/>
              </a:rPr>
              <a:t>Therefore, </a:t>
            </a:r>
            <a:r>
              <a:rPr b="1" lang="en-US" sz="1500">
                <a:latin typeface="Heebo"/>
                <a:ea typeface="Heebo"/>
                <a:cs typeface="Heebo"/>
                <a:sym typeface="Heebo"/>
              </a:rPr>
              <a:t>closing</a:t>
            </a:r>
            <a:r>
              <a:rPr b="1" lang="en-US" sz="1500">
                <a:latin typeface="Heebo"/>
                <a:ea typeface="Heebo"/>
                <a:cs typeface="Heebo"/>
                <a:sym typeface="Heebo"/>
              </a:rPr>
              <a:t> up to 5</a:t>
            </a:r>
            <a:r>
              <a:rPr lang="en-US" sz="1500">
                <a:latin typeface="Heebo"/>
                <a:ea typeface="Heebo"/>
                <a:cs typeface="Heebo"/>
                <a:sym typeface="Heebo"/>
              </a:rPr>
              <a:t> of the least used runs could lead to cost savings without significant revenue loss.</a:t>
            </a:r>
            <a:endParaRPr sz="1800"/>
          </a:p>
        </p:txBody>
      </p:sp>
      <p:sp>
        <p:nvSpPr>
          <p:cNvPr id="136" name="Google Shape;136;p15"/>
          <p:cNvSpPr txBox="1"/>
          <p:nvPr/>
        </p:nvSpPr>
        <p:spPr>
          <a:xfrm>
            <a:off x="9809625" y="3870500"/>
            <a:ext cx="56172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ebo"/>
              <a:buChar char="●"/>
            </a:pPr>
            <a:r>
              <a:rPr lang="en-US" sz="17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The</a:t>
            </a:r>
            <a:r>
              <a:rPr lang="en-US" sz="17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 model suggests that, adding a run,  increasing the vertical drop by 150 feet, and installing an additional chair lift, increases support for </a:t>
            </a:r>
            <a:r>
              <a:rPr b="1" lang="en-US" sz="17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ticket price by $2.22.</a:t>
            </a:r>
            <a:r>
              <a:rPr lang="en-US" sz="17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 Over the season, this could be expected to amount to </a:t>
            </a:r>
            <a:r>
              <a:rPr b="1" lang="en-US" sz="17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$3,888,889</a:t>
            </a:r>
            <a:endParaRPr b="1" sz="17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9859900" y="6942625"/>
            <a:ext cx="5617200" cy="25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Performing further analysis with data on the following areas would </a:t>
            </a:r>
            <a:r>
              <a:rPr b="1" lang="en-US" sz="17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enhance the model's predictive accuracy</a:t>
            </a:r>
            <a:r>
              <a:rPr lang="en-US" sz="17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 :</a:t>
            </a:r>
            <a:endParaRPr sz="170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3655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ebo"/>
              <a:buChar char="●"/>
            </a:pPr>
            <a:r>
              <a:rPr lang="en-US" sz="17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Comprehensive cost data</a:t>
            </a:r>
            <a:endParaRPr sz="170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3655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ebo"/>
              <a:buChar char="●"/>
            </a:pPr>
            <a:r>
              <a:rPr lang="en-US" sz="17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External factors  such as local economic conditions and demand </a:t>
            </a:r>
            <a:endParaRPr sz="170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3655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ebo"/>
              <a:buChar char="●"/>
            </a:pPr>
            <a:r>
              <a:rPr lang="en-US" sz="17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Visitor demographics and preferences</a:t>
            </a:r>
            <a:endParaRPr sz="2200">
              <a:latin typeface="Heebo"/>
              <a:ea typeface="Heebo"/>
              <a:cs typeface="Heebo"/>
              <a:sym typeface="Heebo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4613424" y="2901025"/>
            <a:ext cx="30963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C6FBF"/>
                </a:solidFill>
                <a:latin typeface="Heebo"/>
                <a:ea typeface="Heebo"/>
                <a:cs typeface="Heebo"/>
                <a:sym typeface="Heebo"/>
              </a:rPr>
              <a:t>TICKET PRICE INCREASE</a:t>
            </a:r>
            <a:endParaRPr sz="2400"/>
          </a:p>
        </p:txBody>
      </p:sp>
      <p:sp>
        <p:nvSpPr>
          <p:cNvPr id="139" name="Google Shape;139;p15"/>
          <p:cNvSpPr txBox="1"/>
          <p:nvPr/>
        </p:nvSpPr>
        <p:spPr>
          <a:xfrm>
            <a:off x="4724400" y="6276050"/>
            <a:ext cx="32823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C6FBF"/>
                </a:solidFill>
                <a:latin typeface="Heebo"/>
                <a:ea typeface="Heebo"/>
                <a:cs typeface="Heebo"/>
                <a:sym typeface="Heebo"/>
              </a:rPr>
              <a:t>Option 2: CONSIDER CLOSING RUNS</a:t>
            </a:r>
            <a:endParaRPr b="1" sz="2400">
              <a:solidFill>
                <a:srgbClr val="4C6FB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11213550" y="2901025"/>
            <a:ext cx="32127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C6FBF"/>
                </a:solidFill>
                <a:latin typeface="Heebo"/>
                <a:ea typeface="Heebo"/>
                <a:cs typeface="Heebo"/>
                <a:sym typeface="Heebo"/>
              </a:rPr>
              <a:t>Option 1: ENHANCE VERTICAL DROP</a:t>
            </a:r>
            <a:endParaRPr sz="2400"/>
          </a:p>
        </p:txBody>
      </p:sp>
      <p:sp>
        <p:nvSpPr>
          <p:cNvPr id="141" name="Google Shape;141;p15"/>
          <p:cNvSpPr txBox="1"/>
          <p:nvPr/>
        </p:nvSpPr>
        <p:spPr>
          <a:xfrm>
            <a:off x="10803000" y="6290750"/>
            <a:ext cx="4545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C6FBF"/>
                </a:solidFill>
                <a:latin typeface="Heebo"/>
                <a:ea typeface="Heebo"/>
                <a:cs typeface="Heebo"/>
                <a:sym typeface="Heebo"/>
              </a:rPr>
              <a:t>ADDITIONAL DATA</a:t>
            </a:r>
            <a:r>
              <a:rPr b="1" lang="en-US" sz="3199">
                <a:solidFill>
                  <a:srgbClr val="4C6FBF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rot="1460436">
            <a:off x="1101289" y="1029055"/>
            <a:ext cx="2930470" cy="3557475"/>
          </a:xfrm>
          <a:custGeom>
            <a:rect b="b" l="l" r="r" t="t"/>
            <a:pathLst>
              <a:path extrusionOk="0" h="3557475" w="2930470">
                <a:moveTo>
                  <a:pt x="0" y="0"/>
                </a:moveTo>
                <a:lnTo>
                  <a:pt x="2930470" y="0"/>
                </a:lnTo>
                <a:lnTo>
                  <a:pt x="2930470" y="3557475"/>
                </a:lnTo>
                <a:lnTo>
                  <a:pt x="0" y="3557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1C9EB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6"/>
          <p:cNvGrpSpPr/>
          <p:nvPr/>
        </p:nvGrpSpPr>
        <p:grpSpPr>
          <a:xfrm>
            <a:off x="498406" y="353744"/>
            <a:ext cx="17291303" cy="9434909"/>
            <a:chOff x="0" y="-38100"/>
            <a:chExt cx="4554058" cy="2484898"/>
          </a:xfrm>
        </p:grpSpPr>
        <p:sp>
          <p:nvSpPr>
            <p:cNvPr id="148" name="Google Shape;148;p16"/>
            <p:cNvSpPr/>
            <p:nvPr/>
          </p:nvSpPr>
          <p:spPr>
            <a:xfrm>
              <a:off x="0" y="0"/>
              <a:ext cx="4554058" cy="2446798"/>
            </a:xfrm>
            <a:custGeom>
              <a:rect b="b" l="l" r="r" t="t"/>
              <a:pathLst>
                <a:path extrusionOk="0" h="2446798" w="4554058">
                  <a:moveTo>
                    <a:pt x="12984" y="0"/>
                  </a:moveTo>
                  <a:lnTo>
                    <a:pt x="4541073" y="0"/>
                  </a:lnTo>
                  <a:cubicBezTo>
                    <a:pt x="4544517" y="0"/>
                    <a:pt x="4547820" y="1368"/>
                    <a:pt x="4550255" y="3803"/>
                  </a:cubicBezTo>
                  <a:cubicBezTo>
                    <a:pt x="4552690" y="6238"/>
                    <a:pt x="4554058" y="9541"/>
                    <a:pt x="4554058" y="12984"/>
                  </a:cubicBezTo>
                  <a:lnTo>
                    <a:pt x="4554058" y="2433814"/>
                  </a:lnTo>
                  <a:cubicBezTo>
                    <a:pt x="4554058" y="2440985"/>
                    <a:pt x="4548244" y="2446798"/>
                    <a:pt x="4541073" y="2446798"/>
                  </a:cubicBezTo>
                  <a:lnTo>
                    <a:pt x="12984" y="2446798"/>
                  </a:lnTo>
                  <a:cubicBezTo>
                    <a:pt x="9541" y="2446798"/>
                    <a:pt x="6238" y="2445430"/>
                    <a:pt x="3803" y="2442995"/>
                  </a:cubicBezTo>
                  <a:cubicBezTo>
                    <a:pt x="1368" y="2440560"/>
                    <a:pt x="0" y="2437258"/>
                    <a:pt x="0" y="2433814"/>
                  </a:cubicBezTo>
                  <a:lnTo>
                    <a:pt x="0" y="12984"/>
                  </a:lnTo>
                  <a:cubicBezTo>
                    <a:pt x="0" y="5813"/>
                    <a:pt x="5813" y="0"/>
                    <a:pt x="1298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57150">
              <a:solidFill>
                <a:srgbClr val="4C6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6"/>
          <p:cNvSpPr txBox="1"/>
          <p:nvPr/>
        </p:nvSpPr>
        <p:spPr>
          <a:xfrm>
            <a:off x="1081975" y="4760650"/>
            <a:ext cx="84894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ebo"/>
              <a:buChar char="●"/>
            </a:pPr>
            <a:r>
              <a:rPr lang="en-US" sz="2000">
                <a:latin typeface="Heebo"/>
                <a:ea typeface="Heebo"/>
                <a:cs typeface="Heebo"/>
                <a:sym typeface="Heebo"/>
              </a:rPr>
              <a:t>Offering more </a:t>
            </a:r>
            <a:r>
              <a:rPr b="1" lang="en-US" sz="2000">
                <a:latin typeface="Heebo"/>
                <a:ea typeface="Heebo"/>
                <a:cs typeface="Heebo"/>
                <a:sym typeface="Heebo"/>
              </a:rPr>
              <a:t>night skiing </a:t>
            </a:r>
            <a:r>
              <a:rPr lang="en-US" sz="2000">
                <a:latin typeface="Heebo"/>
                <a:ea typeface="Heebo"/>
                <a:cs typeface="Heebo"/>
                <a:sym typeface="Heebo"/>
              </a:rPr>
              <a:t>capacity might enable resorts to charge higher prices</a:t>
            </a:r>
            <a:endParaRPr sz="2000">
              <a:latin typeface="Heebo"/>
              <a:ea typeface="Heebo"/>
              <a:cs typeface="Heebo"/>
              <a:sym typeface="Heebo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ebo"/>
              <a:buChar char="●"/>
            </a:pPr>
            <a:r>
              <a:rPr lang="en-US" sz="2000">
                <a:latin typeface="Heebo"/>
                <a:ea typeface="Heebo"/>
                <a:cs typeface="Heebo"/>
                <a:sym typeface="Heebo"/>
              </a:rPr>
              <a:t>Having </a:t>
            </a:r>
            <a:r>
              <a:rPr b="1" lang="en-US" sz="2000">
                <a:latin typeface="Heebo"/>
                <a:ea typeface="Heebo"/>
                <a:cs typeface="Heebo"/>
                <a:sym typeface="Heebo"/>
              </a:rPr>
              <a:t>more runs and adequate chairlifts </a:t>
            </a:r>
            <a:r>
              <a:rPr lang="en-US" sz="2000">
                <a:latin typeface="Heebo"/>
                <a:ea typeface="Heebo"/>
                <a:cs typeface="Heebo"/>
                <a:sym typeface="Heebo"/>
              </a:rPr>
              <a:t>may also positively influence pricing.</a:t>
            </a:r>
            <a:endParaRPr sz="2000">
              <a:latin typeface="Heebo"/>
              <a:ea typeface="Heebo"/>
              <a:cs typeface="Heebo"/>
              <a:sym typeface="Heebo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ebo"/>
              <a:buChar char="●"/>
            </a:pPr>
            <a:r>
              <a:rPr lang="en-US" sz="2000">
                <a:latin typeface="Heebo"/>
                <a:ea typeface="Heebo"/>
                <a:cs typeface="Heebo"/>
                <a:sym typeface="Heebo"/>
              </a:rPr>
              <a:t>Guaranteed </a:t>
            </a:r>
            <a:r>
              <a:rPr b="1" lang="en-US" sz="2000">
                <a:latin typeface="Heebo"/>
                <a:ea typeface="Heebo"/>
                <a:cs typeface="Heebo"/>
                <a:sym typeface="Heebo"/>
              </a:rPr>
              <a:t>snow cover</a:t>
            </a:r>
            <a:r>
              <a:rPr lang="en-US" sz="2000">
                <a:latin typeface="Heebo"/>
                <a:ea typeface="Heebo"/>
                <a:cs typeface="Heebo"/>
                <a:sym typeface="Heebo"/>
              </a:rPr>
              <a:t> is more important for customers compared to larger size of terrain area.</a:t>
            </a:r>
            <a:endParaRPr sz="2000">
              <a:latin typeface="Heebo"/>
              <a:ea typeface="Heebo"/>
              <a:cs typeface="Heebo"/>
              <a:sym typeface="Heebo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ebo"/>
              <a:buChar char="●"/>
            </a:pPr>
            <a:r>
              <a:rPr lang="en-US" sz="2000">
                <a:latin typeface="Heebo"/>
                <a:ea typeface="Heebo"/>
                <a:cs typeface="Heebo"/>
                <a:sym typeface="Heebo"/>
              </a:rPr>
              <a:t>The state a resort is </a:t>
            </a:r>
            <a:r>
              <a:rPr b="1" lang="en-US" sz="2000">
                <a:latin typeface="Heebo"/>
                <a:ea typeface="Heebo"/>
                <a:cs typeface="Heebo"/>
                <a:sym typeface="Heebo"/>
              </a:rPr>
              <a:t>located </a:t>
            </a:r>
            <a:r>
              <a:rPr lang="en-US" sz="2000">
                <a:latin typeface="Heebo"/>
                <a:ea typeface="Heebo"/>
                <a:cs typeface="Heebo"/>
                <a:sym typeface="Heebo"/>
              </a:rPr>
              <a:t>in, doesn’t seem to have a noticeable impact on it’s ticket price</a:t>
            </a:r>
            <a:endParaRPr sz="20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3899102" y="7007799"/>
            <a:ext cx="3261457" cy="2347718"/>
          </a:xfrm>
          <a:custGeom>
            <a:rect b="b" l="l" r="r" t="t"/>
            <a:pathLst>
              <a:path extrusionOk="0" h="3272081" w="4249456">
                <a:moveTo>
                  <a:pt x="0" y="0"/>
                </a:moveTo>
                <a:lnTo>
                  <a:pt x="4249456" y="0"/>
                </a:lnTo>
                <a:lnTo>
                  <a:pt x="4249456" y="3272081"/>
                </a:lnTo>
                <a:lnTo>
                  <a:pt x="0" y="32720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16"/>
          <p:cNvSpPr/>
          <p:nvPr/>
        </p:nvSpPr>
        <p:spPr>
          <a:xfrm>
            <a:off x="527275" y="2865075"/>
            <a:ext cx="17236303" cy="691616"/>
          </a:xfrm>
          <a:custGeom>
            <a:rect b="b" l="l" r="r" t="t"/>
            <a:pathLst>
              <a:path extrusionOk="0" h="182124" w="4523964">
                <a:moveTo>
                  <a:pt x="0" y="0"/>
                </a:moveTo>
                <a:lnTo>
                  <a:pt x="4523964" y="0"/>
                </a:lnTo>
                <a:lnTo>
                  <a:pt x="4523964" y="182124"/>
                </a:lnTo>
                <a:lnTo>
                  <a:pt x="0" y="182124"/>
                </a:lnTo>
                <a:close/>
              </a:path>
            </a:pathLst>
          </a:custGeom>
          <a:solidFill>
            <a:srgbClr val="B1C9EB"/>
          </a:solidFill>
          <a:ln>
            <a:noFill/>
          </a:ln>
        </p:spPr>
      </p:sp>
      <p:sp>
        <p:nvSpPr>
          <p:cNvPr id="153" name="Google Shape;153;p16"/>
          <p:cNvSpPr txBox="1"/>
          <p:nvPr/>
        </p:nvSpPr>
        <p:spPr>
          <a:xfrm>
            <a:off x="948647" y="3866435"/>
            <a:ext cx="81732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Heebo"/>
                <a:ea typeface="Heebo"/>
                <a:cs typeface="Heebo"/>
                <a:sym typeface="Heebo"/>
              </a:rPr>
              <a:t>The </a:t>
            </a:r>
            <a:r>
              <a:rPr lang="en-US" sz="2000">
                <a:latin typeface="Heebo"/>
                <a:ea typeface="Heebo"/>
                <a:cs typeface="Heebo"/>
                <a:sym typeface="Heebo"/>
              </a:rPr>
              <a:t>following</a:t>
            </a:r>
            <a:r>
              <a:rPr lang="en-US" sz="2000">
                <a:latin typeface="Heebo"/>
                <a:ea typeface="Heebo"/>
                <a:cs typeface="Heebo"/>
                <a:sym typeface="Heebo"/>
              </a:rPr>
              <a:t> conclusions were made from the initial Exploratory Data Analysis: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10370200" y="3866425"/>
            <a:ext cx="6092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Heebo"/>
                <a:ea typeface="Heebo"/>
                <a:cs typeface="Heebo"/>
                <a:sym typeface="Heebo"/>
              </a:rPr>
              <a:t>The following features were identified as being the </a:t>
            </a:r>
            <a:r>
              <a:rPr b="1" lang="en-US" sz="2000">
                <a:latin typeface="Heebo"/>
                <a:ea typeface="Heebo"/>
                <a:cs typeface="Heebo"/>
                <a:sym typeface="Heebo"/>
              </a:rPr>
              <a:t>most important</a:t>
            </a:r>
            <a:r>
              <a:rPr lang="en-US" sz="2000">
                <a:latin typeface="Heebo"/>
                <a:ea typeface="Heebo"/>
                <a:cs typeface="Heebo"/>
                <a:sym typeface="Heebo"/>
              </a:rPr>
              <a:t> in influencing a change in ticket price:</a:t>
            </a:r>
            <a:endParaRPr sz="2000">
              <a:latin typeface="Heebo"/>
              <a:ea typeface="Heebo"/>
              <a:cs typeface="Heebo"/>
              <a:sym typeface="Heebo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ebo"/>
              <a:buChar char="●"/>
            </a:pPr>
            <a:r>
              <a:rPr lang="en-US" sz="2000">
                <a:latin typeface="Heebo"/>
                <a:ea typeface="Heebo"/>
                <a:cs typeface="Heebo"/>
                <a:sym typeface="Heebo"/>
              </a:rPr>
              <a:t>Vertical drop</a:t>
            </a:r>
            <a:endParaRPr sz="2000">
              <a:latin typeface="Heebo"/>
              <a:ea typeface="Heebo"/>
              <a:cs typeface="Heebo"/>
              <a:sym typeface="Heebo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ebo"/>
              <a:buChar char="●"/>
            </a:pPr>
            <a:r>
              <a:rPr lang="en-US" sz="2000">
                <a:latin typeface="Heebo"/>
                <a:ea typeface="Heebo"/>
                <a:cs typeface="Heebo"/>
                <a:sym typeface="Heebo"/>
              </a:rPr>
              <a:t>Snow Making</a:t>
            </a:r>
            <a:endParaRPr sz="2000">
              <a:latin typeface="Heebo"/>
              <a:ea typeface="Heebo"/>
              <a:cs typeface="Heebo"/>
              <a:sym typeface="Heebo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ebo"/>
              <a:buChar char="●"/>
            </a:pPr>
            <a:r>
              <a:rPr lang="en-US" sz="2000">
                <a:latin typeface="Heebo"/>
                <a:ea typeface="Heebo"/>
                <a:cs typeface="Heebo"/>
                <a:sym typeface="Heebo"/>
              </a:rPr>
              <a:t>Number of total chairs</a:t>
            </a:r>
            <a:endParaRPr sz="2000">
              <a:latin typeface="Heebo"/>
              <a:ea typeface="Heebo"/>
              <a:cs typeface="Heebo"/>
              <a:sym typeface="Heebo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ebo"/>
              <a:buChar char="●"/>
            </a:pPr>
            <a:r>
              <a:rPr lang="en-US" sz="2000">
                <a:latin typeface="Heebo"/>
                <a:ea typeface="Heebo"/>
                <a:cs typeface="Heebo"/>
                <a:sym typeface="Heebo"/>
              </a:rPr>
              <a:t>F</a:t>
            </a:r>
            <a:r>
              <a:rPr lang="en-US" sz="2000">
                <a:latin typeface="Heebo"/>
                <a:ea typeface="Heebo"/>
                <a:cs typeface="Heebo"/>
                <a:sym typeface="Heebo"/>
              </a:rPr>
              <a:t>ast quads</a:t>
            </a:r>
            <a:endParaRPr sz="2000">
              <a:latin typeface="Heebo"/>
              <a:ea typeface="Heebo"/>
              <a:cs typeface="Heebo"/>
              <a:sym typeface="Heebo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ebo"/>
              <a:buChar char="●"/>
            </a:pPr>
            <a:r>
              <a:rPr lang="en-US" sz="2000">
                <a:latin typeface="Heebo"/>
                <a:ea typeface="Heebo"/>
                <a:cs typeface="Heebo"/>
                <a:sym typeface="Heebo"/>
              </a:rPr>
              <a:t>Runs</a:t>
            </a:r>
            <a:endParaRPr sz="2000">
              <a:latin typeface="Heebo"/>
              <a:ea typeface="Heebo"/>
              <a:cs typeface="Heebo"/>
              <a:sym typeface="Heebo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ebo"/>
              <a:buChar char="●"/>
            </a:pPr>
            <a:r>
              <a:rPr lang="en-US" sz="2000">
                <a:latin typeface="Heebo"/>
                <a:ea typeface="Heebo"/>
                <a:cs typeface="Heebo"/>
                <a:sym typeface="Heebo"/>
              </a:rPr>
              <a:t>Length of the longest Run</a:t>
            </a:r>
            <a:endParaRPr sz="2000">
              <a:latin typeface="Heebo"/>
              <a:ea typeface="Heebo"/>
              <a:cs typeface="Heebo"/>
              <a:sym typeface="Heebo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ebo"/>
              <a:buChar char="●"/>
            </a:pPr>
            <a:r>
              <a:rPr lang="en-US" sz="2000">
                <a:latin typeface="Heebo"/>
                <a:ea typeface="Heebo"/>
                <a:cs typeface="Heebo"/>
                <a:sym typeface="Heebo"/>
              </a:rPr>
              <a:t>Trams</a:t>
            </a:r>
            <a:endParaRPr sz="2000">
              <a:latin typeface="Heebo"/>
              <a:ea typeface="Heebo"/>
              <a:cs typeface="Heebo"/>
              <a:sym typeface="Heebo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ebo"/>
              <a:buChar char="●"/>
            </a:pPr>
            <a:r>
              <a:rPr lang="en-US" sz="2000">
                <a:latin typeface="Heebo"/>
                <a:ea typeface="Heebo"/>
                <a:cs typeface="Heebo"/>
                <a:sym typeface="Heebo"/>
              </a:rPr>
              <a:t>Size of skiable terrain</a:t>
            </a:r>
            <a:endParaRPr sz="2000"/>
          </a:p>
        </p:txBody>
      </p:sp>
      <p:sp>
        <p:nvSpPr>
          <p:cNvPr id="155" name="Google Shape;155;p16"/>
          <p:cNvSpPr txBox="1"/>
          <p:nvPr/>
        </p:nvSpPr>
        <p:spPr>
          <a:xfrm>
            <a:off x="10287000" y="2969075"/>
            <a:ext cx="50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2E53A8"/>
                </a:solidFill>
                <a:latin typeface="Heebo"/>
                <a:ea typeface="Heebo"/>
                <a:cs typeface="Heebo"/>
                <a:sym typeface="Heebo"/>
              </a:rPr>
              <a:t>Key features identified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-120594" y="1238250"/>
            <a:ext cx="18821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99">
                <a:solidFill>
                  <a:srgbClr val="4C6FBF"/>
                </a:solidFill>
                <a:latin typeface="Heebo Black"/>
                <a:ea typeface="Heebo Black"/>
                <a:cs typeface="Heebo Black"/>
                <a:sym typeface="Heebo Black"/>
              </a:rPr>
              <a:t>Results and Analysis</a:t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1199000" y="2969075"/>
            <a:ext cx="69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2E53A8"/>
                </a:solidFill>
                <a:latin typeface="Heebo"/>
                <a:ea typeface="Heebo"/>
                <a:cs typeface="Heebo"/>
                <a:sym typeface="Heebo"/>
              </a:rPr>
              <a:t>Initial Findings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1C9EB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7"/>
          <p:cNvGrpSpPr/>
          <p:nvPr/>
        </p:nvGrpSpPr>
        <p:grpSpPr>
          <a:xfrm>
            <a:off x="498406" y="353744"/>
            <a:ext cx="17291303" cy="9434909"/>
            <a:chOff x="0" y="-38100"/>
            <a:chExt cx="4554058" cy="2484898"/>
          </a:xfrm>
        </p:grpSpPr>
        <p:sp>
          <p:nvSpPr>
            <p:cNvPr id="163" name="Google Shape;163;p17"/>
            <p:cNvSpPr/>
            <p:nvPr/>
          </p:nvSpPr>
          <p:spPr>
            <a:xfrm>
              <a:off x="0" y="0"/>
              <a:ext cx="4554058" cy="2446798"/>
            </a:xfrm>
            <a:custGeom>
              <a:rect b="b" l="l" r="r" t="t"/>
              <a:pathLst>
                <a:path extrusionOk="0" h="2446798" w="4554058">
                  <a:moveTo>
                    <a:pt x="12984" y="0"/>
                  </a:moveTo>
                  <a:lnTo>
                    <a:pt x="4541073" y="0"/>
                  </a:lnTo>
                  <a:cubicBezTo>
                    <a:pt x="4544517" y="0"/>
                    <a:pt x="4547820" y="1368"/>
                    <a:pt x="4550255" y="3803"/>
                  </a:cubicBezTo>
                  <a:cubicBezTo>
                    <a:pt x="4552690" y="6238"/>
                    <a:pt x="4554058" y="9541"/>
                    <a:pt x="4554058" y="12984"/>
                  </a:cubicBezTo>
                  <a:lnTo>
                    <a:pt x="4554058" y="2433814"/>
                  </a:lnTo>
                  <a:cubicBezTo>
                    <a:pt x="4554058" y="2440985"/>
                    <a:pt x="4548244" y="2446798"/>
                    <a:pt x="4541073" y="2446798"/>
                  </a:cubicBezTo>
                  <a:lnTo>
                    <a:pt x="12984" y="2446798"/>
                  </a:lnTo>
                  <a:cubicBezTo>
                    <a:pt x="9541" y="2446798"/>
                    <a:pt x="6238" y="2445430"/>
                    <a:pt x="3803" y="2442995"/>
                  </a:cubicBezTo>
                  <a:cubicBezTo>
                    <a:pt x="1368" y="2440560"/>
                    <a:pt x="0" y="2437258"/>
                    <a:pt x="0" y="2433814"/>
                  </a:cubicBezTo>
                  <a:lnTo>
                    <a:pt x="0" y="12984"/>
                  </a:lnTo>
                  <a:cubicBezTo>
                    <a:pt x="0" y="5813"/>
                    <a:pt x="5813" y="0"/>
                    <a:pt x="1298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57150">
              <a:solidFill>
                <a:srgbClr val="4C6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17"/>
          <p:cNvSpPr txBox="1"/>
          <p:nvPr/>
        </p:nvSpPr>
        <p:spPr>
          <a:xfrm>
            <a:off x="8472625" y="3335000"/>
            <a:ext cx="5393100" cy="21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ebo"/>
                <a:ea typeface="Heebo"/>
                <a:cs typeface="Heebo"/>
                <a:sym typeface="Heebo"/>
              </a:rPr>
              <a:t>Snow making area also has a correlation with ticket price, i</a:t>
            </a:r>
            <a:r>
              <a:rPr lang="en-US" sz="1700">
                <a:latin typeface="Heebo"/>
                <a:ea typeface="Heebo"/>
                <a:cs typeface="Heebo"/>
                <a:sym typeface="Heebo"/>
              </a:rPr>
              <a:t>n fact the analysis reveals that, guaranteed snow cover  is more important for customers compared to larger size of terrain area</a:t>
            </a:r>
            <a:br>
              <a:rPr lang="en-US" sz="1700">
                <a:latin typeface="Heebo"/>
                <a:ea typeface="Heebo"/>
                <a:cs typeface="Heebo"/>
                <a:sym typeface="Heebo"/>
              </a:rPr>
            </a:br>
            <a:r>
              <a:rPr lang="en-US" sz="1700">
                <a:latin typeface="Heebo"/>
                <a:ea typeface="Heebo"/>
                <a:cs typeface="Heebo"/>
                <a:sym typeface="Heebo"/>
              </a:rPr>
              <a:t>Big Mountain Resort ranks very high in snow making area.</a:t>
            </a:r>
            <a:endParaRPr sz="1700"/>
          </a:p>
        </p:txBody>
      </p:sp>
      <p:sp>
        <p:nvSpPr>
          <p:cNvPr id="166" name="Google Shape;166;p17"/>
          <p:cNvSpPr txBox="1"/>
          <p:nvPr/>
        </p:nvSpPr>
        <p:spPr>
          <a:xfrm>
            <a:off x="1409700" y="1203100"/>
            <a:ext cx="15535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>
                <a:solidFill>
                  <a:srgbClr val="4C6FBF"/>
                </a:solidFill>
                <a:latin typeface="Heebo Black"/>
                <a:ea typeface="Heebo Black"/>
                <a:cs typeface="Heebo Black"/>
                <a:sym typeface="Heebo Black"/>
              </a:rPr>
              <a:t>Feature Correlations &amp; Positioning Insights</a:t>
            </a:r>
            <a:endParaRPr b="1" sz="6200"/>
          </a:p>
        </p:txBody>
      </p:sp>
      <p:sp>
        <p:nvSpPr>
          <p:cNvPr id="167" name="Google Shape;167;p17"/>
          <p:cNvSpPr txBox="1"/>
          <p:nvPr/>
        </p:nvSpPr>
        <p:spPr>
          <a:xfrm>
            <a:off x="8472625" y="6292375"/>
            <a:ext cx="4910400" cy="3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ebo"/>
              <a:buChar char="●"/>
            </a:pPr>
            <a:r>
              <a:rPr lang="en-US" sz="1700">
                <a:latin typeface="Heebo"/>
                <a:ea typeface="Heebo"/>
                <a:cs typeface="Heebo"/>
                <a:sym typeface="Heebo"/>
              </a:rPr>
              <a:t>Having a higher number of chairs </a:t>
            </a:r>
            <a:r>
              <a:rPr lang="en-US" sz="17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shows a higher correlation with ticket price. </a:t>
            </a:r>
            <a:r>
              <a:rPr lang="en-US" sz="1700">
                <a:latin typeface="Heebo"/>
                <a:ea typeface="Heebo"/>
                <a:cs typeface="Heebo"/>
                <a:sym typeface="Heebo"/>
              </a:rPr>
              <a:t>Findings also </a:t>
            </a:r>
            <a:r>
              <a:rPr lang="en-US" sz="1700">
                <a:latin typeface="Heebo"/>
                <a:ea typeface="Heebo"/>
                <a:cs typeface="Heebo"/>
                <a:sym typeface="Heebo"/>
              </a:rPr>
              <a:t> suggest that resorts with a higher ratio of total_chairs to Runs tends to have lower ticket prices.</a:t>
            </a:r>
            <a:endParaRPr sz="1700">
              <a:latin typeface="Heebo"/>
              <a:ea typeface="Heebo"/>
              <a:cs typeface="Heebo"/>
              <a:sym typeface="Heebo"/>
            </a:endParaRPr>
          </a:p>
          <a:p>
            <a:pPr indent="-3365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ebo"/>
              <a:buChar char="●"/>
            </a:pPr>
            <a:r>
              <a:rPr lang="en-US" sz="1700">
                <a:latin typeface="Heebo"/>
                <a:ea typeface="Heebo"/>
                <a:cs typeface="Heebo"/>
                <a:sym typeface="Heebo"/>
              </a:rPr>
              <a:t>Big Mountain Resort has a substantial number of total chairs, compared to others in the market, with a few resorts having more, which are considered outliers.</a:t>
            </a:r>
            <a:endParaRPr sz="1700"/>
          </a:p>
        </p:txBody>
      </p:sp>
      <p:sp>
        <p:nvSpPr>
          <p:cNvPr id="168" name="Google Shape;168;p17"/>
          <p:cNvSpPr txBox="1"/>
          <p:nvPr/>
        </p:nvSpPr>
        <p:spPr>
          <a:xfrm>
            <a:off x="1336100" y="2681287"/>
            <a:ext cx="320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C6FBF"/>
                </a:solidFill>
                <a:latin typeface="Heebo"/>
                <a:ea typeface="Heebo"/>
                <a:cs typeface="Heebo"/>
                <a:sym typeface="Heebo"/>
              </a:rPr>
              <a:t>Vertical drop </a:t>
            </a:r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238" y="4401750"/>
            <a:ext cx="3462225" cy="1649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65725" y="3335000"/>
            <a:ext cx="3628275" cy="1953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24700" y="6216179"/>
            <a:ext cx="4069300" cy="2160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9213" y="7804887"/>
            <a:ext cx="3628268" cy="190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 txBox="1"/>
          <p:nvPr/>
        </p:nvSpPr>
        <p:spPr>
          <a:xfrm>
            <a:off x="8472625" y="2681287"/>
            <a:ext cx="320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C6FBF"/>
                </a:solidFill>
                <a:latin typeface="Heebo"/>
                <a:ea typeface="Heebo"/>
                <a:cs typeface="Heebo"/>
                <a:sym typeface="Heebo"/>
              </a:rPr>
              <a:t>Snow making area</a:t>
            </a:r>
            <a:r>
              <a:rPr b="1" lang="en-US" sz="2800">
                <a:solidFill>
                  <a:srgbClr val="4C6FBF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1365300" y="5709887"/>
            <a:ext cx="320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C6FBF"/>
                </a:solidFill>
                <a:latin typeface="Heebo"/>
                <a:ea typeface="Heebo"/>
                <a:cs typeface="Heebo"/>
                <a:sym typeface="Heebo"/>
              </a:rPr>
              <a:t>Runs</a:t>
            </a:r>
            <a:r>
              <a:rPr b="1" lang="en-US" sz="2800">
                <a:solidFill>
                  <a:srgbClr val="4C6FBF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8472625" y="5709875"/>
            <a:ext cx="320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C6FBF"/>
                </a:solidFill>
                <a:latin typeface="Heebo"/>
                <a:ea typeface="Heebo"/>
                <a:cs typeface="Heebo"/>
                <a:sym typeface="Heebo"/>
              </a:rPr>
              <a:t>Number of chairs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1269100" y="3133950"/>
            <a:ext cx="66081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ebo"/>
              <a:buChar char="●"/>
            </a:pPr>
            <a:r>
              <a:rPr lang="en-US" sz="1700">
                <a:latin typeface="Heebo"/>
                <a:ea typeface="Heebo"/>
                <a:cs typeface="Heebo"/>
                <a:sym typeface="Heebo"/>
              </a:rPr>
              <a:t>Our initial analysis shows that ticket price has </a:t>
            </a:r>
            <a:r>
              <a:rPr lang="en-US" sz="1700">
                <a:latin typeface="Heebo"/>
                <a:ea typeface="Heebo"/>
                <a:cs typeface="Heebo"/>
                <a:sym typeface="Heebo"/>
              </a:rPr>
              <a:t>a strong positive correlation with vertical_drop.</a:t>
            </a:r>
            <a:endParaRPr sz="1700">
              <a:latin typeface="Heebo"/>
              <a:ea typeface="Heebo"/>
              <a:cs typeface="Heebo"/>
              <a:sym typeface="Heebo"/>
            </a:endParaRPr>
          </a:p>
          <a:p>
            <a:pPr indent="-3365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ebo"/>
              <a:buChar char="●"/>
            </a:pPr>
            <a:r>
              <a:rPr lang="en-US" sz="1700">
                <a:latin typeface="Heebo"/>
                <a:ea typeface="Heebo"/>
                <a:cs typeface="Heebo"/>
                <a:sym typeface="Heebo"/>
              </a:rPr>
              <a:t>Compared to other resorts in the market, Big Mountain Resort performs well in vertical drop, although some resorts exceed its drop.</a:t>
            </a:r>
            <a:endParaRPr sz="1700"/>
          </a:p>
        </p:txBody>
      </p:sp>
      <p:sp>
        <p:nvSpPr>
          <p:cNvPr id="177" name="Google Shape;177;p17"/>
          <p:cNvSpPr txBox="1"/>
          <p:nvPr/>
        </p:nvSpPr>
        <p:spPr>
          <a:xfrm>
            <a:off x="1365300" y="6216175"/>
            <a:ext cx="6608100" cy="24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ebo"/>
              <a:buChar char="●"/>
            </a:pPr>
            <a:r>
              <a:rPr lang="en-US" sz="1700">
                <a:latin typeface="Heebo"/>
                <a:ea typeface="Heebo"/>
                <a:cs typeface="Heebo"/>
                <a:sym typeface="Heebo"/>
              </a:rPr>
              <a:t>Runs and total_chairs also show higher correlations with ticket prices, which could mean that having more runs and adequate chairlift.</a:t>
            </a:r>
            <a:endParaRPr sz="1700">
              <a:latin typeface="Heebo"/>
              <a:ea typeface="Heebo"/>
              <a:cs typeface="Heebo"/>
              <a:sym typeface="Heebo"/>
            </a:endParaRPr>
          </a:p>
          <a:p>
            <a:pPr indent="-3365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ebo"/>
              <a:buChar char="●"/>
            </a:pPr>
            <a:r>
              <a:rPr lang="en-US" sz="1700">
                <a:latin typeface="Heebo"/>
                <a:ea typeface="Heebo"/>
                <a:cs typeface="Heebo"/>
                <a:sym typeface="Heebo"/>
              </a:rPr>
              <a:t>Big Mountain Resort compares well in the number of runs, with a few resorts having more.s may also positively influence pricing. </a:t>
            </a:r>
            <a:endParaRPr sz="1700">
              <a:latin typeface="Heebo"/>
              <a:ea typeface="Heebo"/>
              <a:cs typeface="Heebo"/>
              <a:sym typeface="Heebo"/>
            </a:endParaRPr>
          </a:p>
          <a:p>
            <a:pPr indent="0" lvl="1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ebo"/>
              <a:ea typeface="Heebo"/>
              <a:cs typeface="Heebo"/>
              <a:sym typeface="Heeb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8"/>
          <p:cNvGrpSpPr/>
          <p:nvPr/>
        </p:nvGrpSpPr>
        <p:grpSpPr>
          <a:xfrm>
            <a:off x="11934926" y="-36075"/>
            <a:ext cx="11491551" cy="10323048"/>
            <a:chOff x="1813" y="0"/>
            <a:chExt cx="809173" cy="812800"/>
          </a:xfrm>
        </p:grpSpPr>
        <p:sp>
          <p:nvSpPr>
            <p:cNvPr id="183" name="Google Shape;183;p1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B1C9EB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18"/>
          <p:cNvSpPr txBox="1"/>
          <p:nvPr/>
        </p:nvSpPr>
        <p:spPr>
          <a:xfrm>
            <a:off x="11553925" y="3817550"/>
            <a:ext cx="6040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7B96D4"/>
                </a:solidFill>
                <a:latin typeface="Heebo Black"/>
                <a:ea typeface="Heebo Black"/>
                <a:cs typeface="Heebo Black"/>
                <a:sym typeface="Heebo Black"/>
              </a:rPr>
              <a:t>A Random Forest Model was selected </a:t>
            </a:r>
            <a:endParaRPr sz="4400"/>
          </a:p>
        </p:txBody>
      </p:sp>
      <p:sp>
        <p:nvSpPr>
          <p:cNvPr id="186" name="Google Shape;186;p18"/>
          <p:cNvSpPr txBox="1"/>
          <p:nvPr/>
        </p:nvSpPr>
        <p:spPr>
          <a:xfrm>
            <a:off x="832275" y="1831575"/>
            <a:ext cx="10035900" cy="6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2200"/>
              <a:buFont typeface="Heebo"/>
              <a:buChar char="●"/>
            </a:pPr>
            <a:r>
              <a:rPr b="1" lang="en-US" sz="2200">
                <a:latin typeface="Heebo"/>
                <a:ea typeface="Heebo"/>
                <a:cs typeface="Heebo"/>
                <a:sym typeface="Heebo"/>
              </a:rPr>
              <a:t>Using a linear regression model</a:t>
            </a:r>
            <a:r>
              <a:rPr lang="en-US" sz="2200">
                <a:latin typeface="Heebo"/>
                <a:ea typeface="Heebo"/>
                <a:cs typeface="Heebo"/>
                <a:sym typeface="Heebo"/>
              </a:rPr>
              <a:t>, on average, the model could estimate a ticket price within approximately 9 dollars of the actual price, which was much better than a simple guess based on the average value (with a variance of 19 dollars).</a:t>
            </a:r>
            <a:endParaRPr sz="2200">
              <a:latin typeface="Heebo"/>
              <a:ea typeface="Heebo"/>
              <a:cs typeface="Heebo"/>
              <a:sym typeface="Heebo"/>
            </a:endParaRPr>
          </a:p>
          <a:p>
            <a:pPr indent="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ebo"/>
              <a:ea typeface="Heebo"/>
              <a:cs typeface="Heebo"/>
              <a:sym typeface="Heebo"/>
            </a:endParaRPr>
          </a:p>
          <a:p>
            <a:pPr indent="-3683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2200"/>
              <a:buFont typeface="Heebo"/>
              <a:buChar char="●"/>
            </a:pPr>
            <a:r>
              <a:rPr b="1" lang="en-US" sz="2200">
                <a:latin typeface="Heebo"/>
                <a:ea typeface="Heebo"/>
                <a:cs typeface="Heebo"/>
                <a:sym typeface="Heebo"/>
              </a:rPr>
              <a:t>The random forest model</a:t>
            </a:r>
            <a:r>
              <a:rPr lang="en-US" sz="2200">
                <a:latin typeface="Heebo"/>
                <a:ea typeface="Heebo"/>
                <a:cs typeface="Heebo"/>
                <a:sym typeface="Heebo"/>
              </a:rPr>
              <a:t> has a lower cross-validation mean absolute error by almost $1. It also exhibits less variability. Verifying performance on the test set produces performance consistent with the cross-validation results.</a:t>
            </a:r>
            <a:endParaRPr sz="2200">
              <a:latin typeface="Heebo"/>
              <a:ea typeface="Heebo"/>
              <a:cs typeface="Heebo"/>
              <a:sym typeface="Heebo"/>
            </a:endParaRPr>
          </a:p>
          <a:p>
            <a:pPr indent="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ebo"/>
              <a:ea typeface="Heebo"/>
              <a:cs typeface="Heebo"/>
              <a:sym typeface="Heebo"/>
            </a:endParaRPr>
          </a:p>
          <a:p>
            <a:pPr indent="-3683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2200"/>
              <a:buFont typeface="Heebo"/>
              <a:buChar char="●"/>
            </a:pPr>
            <a:r>
              <a:rPr lang="en-US" sz="2200">
                <a:latin typeface="Heebo"/>
                <a:ea typeface="Heebo"/>
                <a:cs typeface="Heebo"/>
                <a:sym typeface="Heebo"/>
              </a:rPr>
              <a:t>Although the </a:t>
            </a:r>
            <a:r>
              <a:rPr b="1" lang="en-US" sz="22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linear regression model</a:t>
            </a:r>
            <a:r>
              <a:rPr lang="en-US" sz="2200">
                <a:latin typeface="Heebo"/>
                <a:ea typeface="Heebo"/>
                <a:cs typeface="Heebo"/>
                <a:sym typeface="Heebo"/>
              </a:rPr>
              <a:t> was proven to be better than using the average(mean), comparing and validating the performance of </a:t>
            </a:r>
            <a:r>
              <a:rPr b="1" lang="en-US" sz="22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t</a:t>
            </a:r>
            <a:r>
              <a:rPr b="1" lang="en-US" sz="22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he random forest model</a:t>
            </a:r>
            <a:r>
              <a:rPr lang="en-US" sz="2200">
                <a:latin typeface="Heebo"/>
                <a:ea typeface="Heebo"/>
                <a:cs typeface="Heebo"/>
                <a:sym typeface="Heebo"/>
              </a:rPr>
              <a:t> on the test set yielded a more consistent results, affirming the reliability and effectiveness of this model for predicting ticket prices.</a:t>
            </a:r>
            <a:endParaRPr sz="2200">
              <a:latin typeface="Heebo"/>
              <a:ea typeface="Heebo"/>
              <a:cs typeface="Heebo"/>
              <a:sym typeface="Heebo"/>
            </a:endParaRPr>
          </a:p>
          <a:p>
            <a:pPr indent="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11651925" y="2813250"/>
            <a:ext cx="5959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4C6FBF"/>
                </a:solidFill>
                <a:latin typeface="Heebo Black"/>
                <a:ea typeface="Heebo Black"/>
                <a:cs typeface="Heebo Black"/>
                <a:sym typeface="Heebo Black"/>
              </a:rPr>
              <a:t>The </a:t>
            </a:r>
            <a:r>
              <a:rPr lang="en-US" sz="8000">
                <a:solidFill>
                  <a:srgbClr val="4C6FBF"/>
                </a:solidFill>
                <a:latin typeface="Heebo Black"/>
                <a:ea typeface="Heebo Black"/>
                <a:cs typeface="Heebo Black"/>
                <a:sym typeface="Heebo Black"/>
              </a:rPr>
              <a:t>Model </a:t>
            </a:r>
            <a:endParaRPr sz="8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1C9EB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/>
        </p:nvSpPr>
        <p:spPr>
          <a:xfrm>
            <a:off x="10828098" y="1574583"/>
            <a:ext cx="643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Elaborate on what you want to discuss. 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1409700" y="1279300"/>
            <a:ext cx="10258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99">
                <a:solidFill>
                  <a:srgbClr val="4C6FBF"/>
                </a:solidFill>
                <a:latin typeface="Heebo Black"/>
                <a:ea typeface="Heebo Black"/>
                <a:cs typeface="Heebo Black"/>
                <a:sym typeface="Heebo Black"/>
              </a:rPr>
              <a:t>Big Mountain’s position</a:t>
            </a:r>
            <a:endParaRPr/>
          </a:p>
        </p:txBody>
      </p:sp>
      <p:grpSp>
        <p:nvGrpSpPr>
          <p:cNvPr id="194" name="Google Shape;194;p19"/>
          <p:cNvGrpSpPr/>
          <p:nvPr/>
        </p:nvGrpSpPr>
        <p:grpSpPr>
          <a:xfrm>
            <a:off x="498406" y="353744"/>
            <a:ext cx="17291303" cy="9434909"/>
            <a:chOff x="0" y="-38100"/>
            <a:chExt cx="4554058" cy="2484898"/>
          </a:xfrm>
        </p:grpSpPr>
        <p:sp>
          <p:nvSpPr>
            <p:cNvPr id="195" name="Google Shape;195;p19"/>
            <p:cNvSpPr/>
            <p:nvPr/>
          </p:nvSpPr>
          <p:spPr>
            <a:xfrm>
              <a:off x="0" y="0"/>
              <a:ext cx="4554058" cy="2446798"/>
            </a:xfrm>
            <a:custGeom>
              <a:rect b="b" l="l" r="r" t="t"/>
              <a:pathLst>
                <a:path extrusionOk="0" h="2446798" w="4554058">
                  <a:moveTo>
                    <a:pt x="12984" y="0"/>
                  </a:moveTo>
                  <a:lnTo>
                    <a:pt x="4541073" y="0"/>
                  </a:lnTo>
                  <a:cubicBezTo>
                    <a:pt x="4544517" y="0"/>
                    <a:pt x="4547820" y="1368"/>
                    <a:pt x="4550255" y="3803"/>
                  </a:cubicBezTo>
                  <a:cubicBezTo>
                    <a:pt x="4552690" y="6238"/>
                    <a:pt x="4554058" y="9541"/>
                    <a:pt x="4554058" y="12984"/>
                  </a:cubicBezTo>
                  <a:lnTo>
                    <a:pt x="4554058" y="2433814"/>
                  </a:lnTo>
                  <a:cubicBezTo>
                    <a:pt x="4554058" y="2440985"/>
                    <a:pt x="4548244" y="2446798"/>
                    <a:pt x="4541073" y="2446798"/>
                  </a:cubicBezTo>
                  <a:lnTo>
                    <a:pt x="12984" y="2446798"/>
                  </a:lnTo>
                  <a:cubicBezTo>
                    <a:pt x="9541" y="2446798"/>
                    <a:pt x="6238" y="2445430"/>
                    <a:pt x="3803" y="2442995"/>
                  </a:cubicBezTo>
                  <a:cubicBezTo>
                    <a:pt x="1368" y="2440560"/>
                    <a:pt x="0" y="2437258"/>
                    <a:pt x="0" y="2433814"/>
                  </a:cubicBezTo>
                  <a:lnTo>
                    <a:pt x="0" y="12984"/>
                  </a:lnTo>
                  <a:cubicBezTo>
                    <a:pt x="0" y="5813"/>
                    <a:pt x="5813" y="0"/>
                    <a:pt x="1298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57150">
              <a:solidFill>
                <a:srgbClr val="4C6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19"/>
          <p:cNvSpPr txBox="1"/>
          <p:nvPr/>
        </p:nvSpPr>
        <p:spPr>
          <a:xfrm>
            <a:off x="1170838" y="3073675"/>
            <a:ext cx="71817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92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00"/>
              <a:buFont typeface="Heebo"/>
              <a:buChar char="●"/>
            </a:pPr>
            <a:r>
              <a:rPr lang="en-US" sz="1900">
                <a:latin typeface="Heebo"/>
                <a:ea typeface="Heebo"/>
                <a:cs typeface="Heebo"/>
                <a:sym typeface="Heebo"/>
              </a:rPr>
              <a:t>The following figure shows a comparison of Big Mountain Resort’s current price and the model predicted price with prices of other resorts in the market</a:t>
            </a:r>
            <a:endParaRPr sz="1000"/>
          </a:p>
        </p:txBody>
      </p:sp>
      <p:sp>
        <p:nvSpPr>
          <p:cNvPr id="198" name="Google Shape;198;p19"/>
          <p:cNvSpPr txBox="1"/>
          <p:nvPr/>
        </p:nvSpPr>
        <p:spPr>
          <a:xfrm>
            <a:off x="1209175" y="1087450"/>
            <a:ext cx="157359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50">
                <a:solidFill>
                  <a:srgbClr val="4C6FBF"/>
                </a:solidFill>
                <a:latin typeface="Heebo"/>
                <a:ea typeface="Heebo"/>
                <a:cs typeface="Heebo"/>
                <a:sym typeface="Heebo"/>
              </a:rPr>
              <a:t>Elevating Returns:</a:t>
            </a:r>
            <a:r>
              <a:rPr b="1" lang="en-US" sz="3000">
                <a:solidFill>
                  <a:srgbClr val="4C6FBF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r>
              <a:rPr b="1" lang="en-US" sz="3600">
                <a:solidFill>
                  <a:srgbClr val="4C6FBF"/>
                </a:solidFill>
                <a:latin typeface="Heebo"/>
                <a:ea typeface="Heebo"/>
                <a:cs typeface="Heebo"/>
                <a:sym typeface="Heebo"/>
              </a:rPr>
              <a:t>Impact of a Price Adjustment on Big Mountain Ski Resort</a:t>
            </a:r>
            <a:endParaRPr sz="3600"/>
          </a:p>
        </p:txBody>
      </p:sp>
      <p:pic>
        <p:nvPicPr>
          <p:cNvPr id="199" name="Google Shape;1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588" y="4296162"/>
            <a:ext cx="7576224" cy="42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3200" y="2194031"/>
            <a:ext cx="8042100" cy="335476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9"/>
          <p:cNvSpPr txBox="1"/>
          <p:nvPr/>
        </p:nvSpPr>
        <p:spPr>
          <a:xfrm>
            <a:off x="9055600" y="8230700"/>
            <a:ext cx="80421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Heebo"/>
                <a:ea typeface="Heebo"/>
                <a:cs typeface="Heebo"/>
                <a:sym typeface="Heebo"/>
              </a:rPr>
              <a:t>With this</a:t>
            </a:r>
            <a:r>
              <a:rPr b="1" lang="en-US" sz="2300">
                <a:latin typeface="Heebo"/>
                <a:ea typeface="Heebo"/>
                <a:cs typeface="Heebo"/>
                <a:sym typeface="Heebo"/>
              </a:rPr>
              <a:t> assumption</a:t>
            </a:r>
            <a:r>
              <a:rPr b="1" lang="en-US" sz="2300">
                <a:latin typeface="Heebo"/>
                <a:ea typeface="Heebo"/>
                <a:cs typeface="Heebo"/>
                <a:sym typeface="Heebo"/>
              </a:rPr>
              <a:t>, Big Mountain Resort  can achi</a:t>
            </a:r>
            <a:r>
              <a:rPr b="1" lang="en-US" sz="2300">
                <a:latin typeface="Heebo"/>
                <a:ea typeface="Heebo"/>
                <a:cs typeface="Heebo"/>
                <a:sym typeface="Heebo"/>
              </a:rPr>
              <a:t>e</a:t>
            </a:r>
            <a:r>
              <a:rPr b="1" lang="en-US" sz="2300">
                <a:latin typeface="Heebo"/>
                <a:ea typeface="Heebo"/>
                <a:cs typeface="Heebo"/>
                <a:sym typeface="Heebo"/>
              </a:rPr>
              <a:t>ve a revenue increase of up to  8% over the season.</a:t>
            </a:r>
            <a:endParaRPr b="1"/>
          </a:p>
        </p:txBody>
      </p:sp>
      <p:sp>
        <p:nvSpPr>
          <p:cNvPr id="202" name="Google Shape;202;p19"/>
          <p:cNvSpPr txBox="1"/>
          <p:nvPr/>
        </p:nvSpPr>
        <p:spPr>
          <a:xfrm>
            <a:off x="8903200" y="5758475"/>
            <a:ext cx="8041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92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00"/>
              <a:buFont typeface="Heebo"/>
              <a:buChar char="●"/>
            </a:pPr>
            <a:r>
              <a:rPr lang="en-US" sz="1900">
                <a:latin typeface="Heebo"/>
                <a:ea typeface="Heebo"/>
                <a:cs typeface="Heebo"/>
                <a:sym typeface="Heebo"/>
              </a:rPr>
              <a:t>NB:  </a:t>
            </a:r>
            <a:r>
              <a:rPr lang="en-US" sz="19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 Using this model, to</a:t>
            </a:r>
            <a:r>
              <a:rPr lang="en-US" sz="1900">
                <a:latin typeface="Heebo"/>
                <a:ea typeface="Heebo"/>
                <a:cs typeface="Heebo"/>
                <a:sym typeface="Heebo"/>
              </a:rPr>
              <a:t> predict potential revenue for Big Mountain Resort with a predicted price of 97.96 and considering the </a:t>
            </a:r>
            <a:r>
              <a:rPr lang="en-US" sz="1900">
                <a:latin typeface="Heebo"/>
                <a:ea typeface="Heebo"/>
                <a:cs typeface="Heebo"/>
                <a:sym typeface="Heebo"/>
              </a:rPr>
              <a:t>marginal</a:t>
            </a:r>
            <a:r>
              <a:rPr lang="en-US" sz="1900">
                <a:latin typeface="Heebo"/>
                <a:ea typeface="Heebo"/>
                <a:cs typeface="Heebo"/>
                <a:sym typeface="Heebo"/>
              </a:rPr>
              <a:t> average error of $10.36, the </a:t>
            </a:r>
            <a:r>
              <a:rPr lang="en-US" sz="1900">
                <a:latin typeface="Heebo"/>
                <a:ea typeface="Heebo"/>
                <a:cs typeface="Heebo"/>
                <a:sym typeface="Heebo"/>
              </a:rPr>
              <a:t>resort</a:t>
            </a:r>
            <a:r>
              <a:rPr lang="en-US" sz="1900">
                <a:latin typeface="Heebo"/>
                <a:ea typeface="Heebo"/>
                <a:cs typeface="Heebo"/>
                <a:sym typeface="Heebo"/>
              </a:rPr>
              <a:t> can safely make a price </a:t>
            </a:r>
            <a:r>
              <a:rPr lang="en-US" sz="1900">
                <a:latin typeface="Heebo"/>
                <a:ea typeface="Heebo"/>
                <a:cs typeface="Heebo"/>
                <a:sym typeface="Heebo"/>
              </a:rPr>
              <a:t>increase</a:t>
            </a:r>
            <a:r>
              <a:rPr lang="en-US" sz="1900">
                <a:latin typeface="Heebo"/>
                <a:ea typeface="Heebo"/>
                <a:cs typeface="Heebo"/>
                <a:sym typeface="Heebo"/>
              </a:rPr>
              <a:t> upto $86.3. </a:t>
            </a:r>
            <a:endParaRPr sz="1900">
              <a:latin typeface="Heebo"/>
              <a:ea typeface="Heebo"/>
              <a:cs typeface="Heebo"/>
              <a:sym typeface="Heebo"/>
            </a:endParaRPr>
          </a:p>
          <a:p>
            <a:pPr indent="-3492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00"/>
              <a:buFont typeface="Heebo"/>
              <a:buChar char="●"/>
            </a:pPr>
            <a:r>
              <a:rPr lang="en-US" sz="1900">
                <a:latin typeface="Heebo"/>
                <a:ea typeface="Heebo"/>
                <a:cs typeface="Heebo"/>
                <a:sym typeface="Heebo"/>
              </a:rPr>
              <a:t>The expected number of visitors over the season is 350,000 and, on average, visitors ski for five days. 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1C9EB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0"/>
          <p:cNvGrpSpPr/>
          <p:nvPr/>
        </p:nvGrpSpPr>
        <p:grpSpPr>
          <a:xfrm>
            <a:off x="498406" y="353745"/>
            <a:ext cx="17291187" cy="9434848"/>
            <a:chOff x="0" y="-38100"/>
            <a:chExt cx="4554058" cy="2484898"/>
          </a:xfrm>
        </p:grpSpPr>
        <p:sp>
          <p:nvSpPr>
            <p:cNvPr id="208" name="Google Shape;208;p20"/>
            <p:cNvSpPr/>
            <p:nvPr/>
          </p:nvSpPr>
          <p:spPr>
            <a:xfrm>
              <a:off x="0" y="0"/>
              <a:ext cx="4554058" cy="2446798"/>
            </a:xfrm>
            <a:custGeom>
              <a:rect b="b" l="l" r="r" t="t"/>
              <a:pathLst>
                <a:path extrusionOk="0" h="2446798" w="4554058">
                  <a:moveTo>
                    <a:pt x="12984" y="0"/>
                  </a:moveTo>
                  <a:lnTo>
                    <a:pt x="4541073" y="0"/>
                  </a:lnTo>
                  <a:cubicBezTo>
                    <a:pt x="4544517" y="0"/>
                    <a:pt x="4547820" y="1368"/>
                    <a:pt x="4550255" y="3803"/>
                  </a:cubicBezTo>
                  <a:cubicBezTo>
                    <a:pt x="4552690" y="6238"/>
                    <a:pt x="4554058" y="9541"/>
                    <a:pt x="4554058" y="12984"/>
                  </a:cubicBezTo>
                  <a:lnTo>
                    <a:pt x="4554058" y="2433814"/>
                  </a:lnTo>
                  <a:cubicBezTo>
                    <a:pt x="4554058" y="2440985"/>
                    <a:pt x="4548244" y="2446798"/>
                    <a:pt x="4541073" y="2446798"/>
                  </a:cubicBezTo>
                  <a:lnTo>
                    <a:pt x="12984" y="2446798"/>
                  </a:lnTo>
                  <a:cubicBezTo>
                    <a:pt x="9541" y="2446798"/>
                    <a:pt x="6238" y="2445430"/>
                    <a:pt x="3803" y="2442995"/>
                  </a:cubicBezTo>
                  <a:cubicBezTo>
                    <a:pt x="1368" y="2440560"/>
                    <a:pt x="0" y="2437258"/>
                    <a:pt x="0" y="2433814"/>
                  </a:cubicBezTo>
                  <a:lnTo>
                    <a:pt x="0" y="12984"/>
                  </a:lnTo>
                  <a:cubicBezTo>
                    <a:pt x="0" y="5813"/>
                    <a:pt x="5813" y="0"/>
                    <a:pt x="1298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57150">
              <a:solidFill>
                <a:srgbClr val="4C6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20"/>
          <p:cNvGrpSpPr/>
          <p:nvPr/>
        </p:nvGrpSpPr>
        <p:grpSpPr>
          <a:xfrm>
            <a:off x="1199447" y="3161374"/>
            <a:ext cx="3230391" cy="5174385"/>
            <a:chOff x="0" y="-38100"/>
            <a:chExt cx="2658102" cy="3578413"/>
          </a:xfrm>
        </p:grpSpPr>
        <p:sp>
          <p:nvSpPr>
            <p:cNvPr id="211" name="Google Shape;211;p20"/>
            <p:cNvSpPr/>
            <p:nvPr/>
          </p:nvSpPr>
          <p:spPr>
            <a:xfrm>
              <a:off x="0" y="0"/>
              <a:ext cx="2658102" cy="3540313"/>
            </a:xfrm>
            <a:custGeom>
              <a:rect b="b" l="l" r="r" t="t"/>
              <a:pathLst>
                <a:path extrusionOk="0" h="3540313" w="2658102">
                  <a:moveTo>
                    <a:pt x="72681" y="0"/>
                  </a:moveTo>
                  <a:lnTo>
                    <a:pt x="2585422" y="0"/>
                  </a:lnTo>
                  <a:cubicBezTo>
                    <a:pt x="2625562" y="0"/>
                    <a:pt x="2658102" y="32540"/>
                    <a:pt x="2658102" y="72681"/>
                  </a:cubicBezTo>
                  <a:lnTo>
                    <a:pt x="2658102" y="3467633"/>
                  </a:lnTo>
                  <a:cubicBezTo>
                    <a:pt x="2658102" y="3507773"/>
                    <a:pt x="2625562" y="3540313"/>
                    <a:pt x="2585422" y="3540313"/>
                  </a:cubicBezTo>
                  <a:lnTo>
                    <a:pt x="72681" y="3540313"/>
                  </a:lnTo>
                  <a:cubicBezTo>
                    <a:pt x="32540" y="3540313"/>
                    <a:pt x="0" y="3507773"/>
                    <a:pt x="0" y="3467633"/>
                  </a:cubicBezTo>
                  <a:lnTo>
                    <a:pt x="0" y="72681"/>
                  </a:lnTo>
                  <a:cubicBezTo>
                    <a:pt x="0" y="32540"/>
                    <a:pt x="32540" y="0"/>
                    <a:pt x="726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57150">
              <a:solidFill>
                <a:srgbClr val="4C6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20"/>
          <p:cNvGrpSpPr/>
          <p:nvPr/>
        </p:nvGrpSpPr>
        <p:grpSpPr>
          <a:xfrm>
            <a:off x="5504668" y="3161374"/>
            <a:ext cx="3230391" cy="5174385"/>
            <a:chOff x="0" y="-38100"/>
            <a:chExt cx="2658102" cy="3578413"/>
          </a:xfrm>
        </p:grpSpPr>
        <p:sp>
          <p:nvSpPr>
            <p:cNvPr id="214" name="Google Shape;214;p20"/>
            <p:cNvSpPr/>
            <p:nvPr/>
          </p:nvSpPr>
          <p:spPr>
            <a:xfrm>
              <a:off x="0" y="0"/>
              <a:ext cx="2658102" cy="3540313"/>
            </a:xfrm>
            <a:custGeom>
              <a:rect b="b" l="l" r="r" t="t"/>
              <a:pathLst>
                <a:path extrusionOk="0" h="3540313" w="2658102">
                  <a:moveTo>
                    <a:pt x="72681" y="0"/>
                  </a:moveTo>
                  <a:lnTo>
                    <a:pt x="2585422" y="0"/>
                  </a:lnTo>
                  <a:cubicBezTo>
                    <a:pt x="2625562" y="0"/>
                    <a:pt x="2658102" y="32540"/>
                    <a:pt x="2658102" y="72681"/>
                  </a:cubicBezTo>
                  <a:lnTo>
                    <a:pt x="2658102" y="3467633"/>
                  </a:lnTo>
                  <a:cubicBezTo>
                    <a:pt x="2658102" y="3507773"/>
                    <a:pt x="2625562" y="3540313"/>
                    <a:pt x="2585422" y="3540313"/>
                  </a:cubicBezTo>
                  <a:lnTo>
                    <a:pt x="72681" y="3540313"/>
                  </a:lnTo>
                  <a:cubicBezTo>
                    <a:pt x="32540" y="3540313"/>
                    <a:pt x="0" y="3507773"/>
                    <a:pt x="0" y="3467633"/>
                  </a:cubicBezTo>
                  <a:lnTo>
                    <a:pt x="0" y="72681"/>
                  </a:lnTo>
                  <a:cubicBezTo>
                    <a:pt x="0" y="32540"/>
                    <a:pt x="32540" y="0"/>
                    <a:pt x="726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57150">
              <a:solidFill>
                <a:srgbClr val="4C6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20"/>
          <p:cNvGrpSpPr/>
          <p:nvPr/>
        </p:nvGrpSpPr>
        <p:grpSpPr>
          <a:xfrm>
            <a:off x="9810832" y="3161374"/>
            <a:ext cx="3230391" cy="5174385"/>
            <a:chOff x="0" y="-38100"/>
            <a:chExt cx="2658102" cy="3578413"/>
          </a:xfrm>
        </p:grpSpPr>
        <p:sp>
          <p:nvSpPr>
            <p:cNvPr id="217" name="Google Shape;217;p20"/>
            <p:cNvSpPr/>
            <p:nvPr/>
          </p:nvSpPr>
          <p:spPr>
            <a:xfrm>
              <a:off x="0" y="0"/>
              <a:ext cx="2658102" cy="3540313"/>
            </a:xfrm>
            <a:custGeom>
              <a:rect b="b" l="l" r="r" t="t"/>
              <a:pathLst>
                <a:path extrusionOk="0" h="3540313" w="2658102">
                  <a:moveTo>
                    <a:pt x="72681" y="0"/>
                  </a:moveTo>
                  <a:lnTo>
                    <a:pt x="2585422" y="0"/>
                  </a:lnTo>
                  <a:cubicBezTo>
                    <a:pt x="2625562" y="0"/>
                    <a:pt x="2658102" y="32540"/>
                    <a:pt x="2658102" y="72681"/>
                  </a:cubicBezTo>
                  <a:lnTo>
                    <a:pt x="2658102" y="3467633"/>
                  </a:lnTo>
                  <a:cubicBezTo>
                    <a:pt x="2658102" y="3507773"/>
                    <a:pt x="2625562" y="3540313"/>
                    <a:pt x="2585422" y="3540313"/>
                  </a:cubicBezTo>
                  <a:lnTo>
                    <a:pt x="72681" y="3540313"/>
                  </a:lnTo>
                  <a:cubicBezTo>
                    <a:pt x="32540" y="3540313"/>
                    <a:pt x="0" y="3507773"/>
                    <a:pt x="0" y="3467633"/>
                  </a:cubicBezTo>
                  <a:lnTo>
                    <a:pt x="0" y="72681"/>
                  </a:lnTo>
                  <a:cubicBezTo>
                    <a:pt x="0" y="32540"/>
                    <a:pt x="32540" y="0"/>
                    <a:pt x="726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57150">
              <a:solidFill>
                <a:srgbClr val="4C6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20"/>
          <p:cNvGrpSpPr/>
          <p:nvPr/>
        </p:nvGrpSpPr>
        <p:grpSpPr>
          <a:xfrm>
            <a:off x="14116998" y="3161374"/>
            <a:ext cx="3230391" cy="5174385"/>
            <a:chOff x="0" y="-38100"/>
            <a:chExt cx="2658102" cy="3578413"/>
          </a:xfrm>
        </p:grpSpPr>
        <p:sp>
          <p:nvSpPr>
            <p:cNvPr id="220" name="Google Shape;220;p20"/>
            <p:cNvSpPr/>
            <p:nvPr/>
          </p:nvSpPr>
          <p:spPr>
            <a:xfrm>
              <a:off x="0" y="0"/>
              <a:ext cx="2658102" cy="3540313"/>
            </a:xfrm>
            <a:custGeom>
              <a:rect b="b" l="l" r="r" t="t"/>
              <a:pathLst>
                <a:path extrusionOk="0" h="3540313" w="2658102">
                  <a:moveTo>
                    <a:pt x="72681" y="0"/>
                  </a:moveTo>
                  <a:lnTo>
                    <a:pt x="2585422" y="0"/>
                  </a:lnTo>
                  <a:cubicBezTo>
                    <a:pt x="2625562" y="0"/>
                    <a:pt x="2658102" y="32540"/>
                    <a:pt x="2658102" y="72681"/>
                  </a:cubicBezTo>
                  <a:lnTo>
                    <a:pt x="2658102" y="3467633"/>
                  </a:lnTo>
                  <a:cubicBezTo>
                    <a:pt x="2658102" y="3507773"/>
                    <a:pt x="2625562" y="3540313"/>
                    <a:pt x="2585422" y="3540313"/>
                  </a:cubicBezTo>
                  <a:lnTo>
                    <a:pt x="72681" y="3540313"/>
                  </a:lnTo>
                  <a:cubicBezTo>
                    <a:pt x="32540" y="3540313"/>
                    <a:pt x="0" y="3507773"/>
                    <a:pt x="0" y="3467633"/>
                  </a:cubicBezTo>
                  <a:lnTo>
                    <a:pt x="0" y="72681"/>
                  </a:lnTo>
                  <a:cubicBezTo>
                    <a:pt x="0" y="32540"/>
                    <a:pt x="32540" y="0"/>
                    <a:pt x="726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57150">
              <a:solidFill>
                <a:srgbClr val="4C6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20"/>
          <p:cNvGrpSpPr/>
          <p:nvPr/>
        </p:nvGrpSpPr>
        <p:grpSpPr>
          <a:xfrm>
            <a:off x="1040450" y="3349343"/>
            <a:ext cx="3230391" cy="5174385"/>
            <a:chOff x="0" y="-38100"/>
            <a:chExt cx="2658102" cy="3578413"/>
          </a:xfrm>
        </p:grpSpPr>
        <p:sp>
          <p:nvSpPr>
            <p:cNvPr id="223" name="Google Shape;223;p20"/>
            <p:cNvSpPr/>
            <p:nvPr/>
          </p:nvSpPr>
          <p:spPr>
            <a:xfrm>
              <a:off x="0" y="0"/>
              <a:ext cx="2658102" cy="3540313"/>
            </a:xfrm>
            <a:custGeom>
              <a:rect b="b" l="l" r="r" t="t"/>
              <a:pathLst>
                <a:path extrusionOk="0" h="3540313" w="2658102">
                  <a:moveTo>
                    <a:pt x="72681" y="0"/>
                  </a:moveTo>
                  <a:lnTo>
                    <a:pt x="2585422" y="0"/>
                  </a:lnTo>
                  <a:cubicBezTo>
                    <a:pt x="2625562" y="0"/>
                    <a:pt x="2658102" y="32540"/>
                    <a:pt x="2658102" y="72681"/>
                  </a:cubicBezTo>
                  <a:lnTo>
                    <a:pt x="2658102" y="3467633"/>
                  </a:lnTo>
                  <a:cubicBezTo>
                    <a:pt x="2658102" y="3507773"/>
                    <a:pt x="2625562" y="3540313"/>
                    <a:pt x="2585422" y="3540313"/>
                  </a:cubicBezTo>
                  <a:lnTo>
                    <a:pt x="72681" y="3540313"/>
                  </a:lnTo>
                  <a:cubicBezTo>
                    <a:pt x="32540" y="3540313"/>
                    <a:pt x="0" y="3507773"/>
                    <a:pt x="0" y="3467633"/>
                  </a:cubicBezTo>
                  <a:lnTo>
                    <a:pt x="0" y="72681"/>
                  </a:lnTo>
                  <a:cubicBezTo>
                    <a:pt x="0" y="32540"/>
                    <a:pt x="32540" y="0"/>
                    <a:pt x="72681" y="0"/>
                  </a:cubicBezTo>
                  <a:close/>
                </a:path>
              </a:pathLst>
            </a:custGeom>
            <a:solidFill>
              <a:srgbClr val="B1C9EB"/>
            </a:solidFill>
            <a:ln cap="flat" cmpd="sng" w="57150">
              <a:solidFill>
                <a:srgbClr val="4C6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20"/>
          <p:cNvGrpSpPr/>
          <p:nvPr/>
        </p:nvGrpSpPr>
        <p:grpSpPr>
          <a:xfrm>
            <a:off x="5345670" y="3349343"/>
            <a:ext cx="3230391" cy="5174385"/>
            <a:chOff x="0" y="-38100"/>
            <a:chExt cx="2658102" cy="3578413"/>
          </a:xfrm>
        </p:grpSpPr>
        <p:sp>
          <p:nvSpPr>
            <p:cNvPr id="226" name="Google Shape;226;p20"/>
            <p:cNvSpPr/>
            <p:nvPr/>
          </p:nvSpPr>
          <p:spPr>
            <a:xfrm>
              <a:off x="0" y="0"/>
              <a:ext cx="2658102" cy="3540313"/>
            </a:xfrm>
            <a:custGeom>
              <a:rect b="b" l="l" r="r" t="t"/>
              <a:pathLst>
                <a:path extrusionOk="0" h="3540313" w="2658102">
                  <a:moveTo>
                    <a:pt x="72681" y="0"/>
                  </a:moveTo>
                  <a:lnTo>
                    <a:pt x="2585422" y="0"/>
                  </a:lnTo>
                  <a:cubicBezTo>
                    <a:pt x="2625562" y="0"/>
                    <a:pt x="2658102" y="32540"/>
                    <a:pt x="2658102" y="72681"/>
                  </a:cubicBezTo>
                  <a:lnTo>
                    <a:pt x="2658102" y="3467633"/>
                  </a:lnTo>
                  <a:cubicBezTo>
                    <a:pt x="2658102" y="3507773"/>
                    <a:pt x="2625562" y="3540313"/>
                    <a:pt x="2585422" y="3540313"/>
                  </a:cubicBezTo>
                  <a:lnTo>
                    <a:pt x="72681" y="3540313"/>
                  </a:lnTo>
                  <a:cubicBezTo>
                    <a:pt x="32540" y="3540313"/>
                    <a:pt x="0" y="3507773"/>
                    <a:pt x="0" y="3467633"/>
                  </a:cubicBezTo>
                  <a:lnTo>
                    <a:pt x="0" y="72681"/>
                  </a:lnTo>
                  <a:cubicBezTo>
                    <a:pt x="0" y="32540"/>
                    <a:pt x="32540" y="0"/>
                    <a:pt x="72681" y="0"/>
                  </a:cubicBezTo>
                  <a:close/>
                </a:path>
              </a:pathLst>
            </a:custGeom>
            <a:solidFill>
              <a:srgbClr val="B1C9EB"/>
            </a:solidFill>
            <a:ln cap="flat" cmpd="sng" w="57150">
              <a:solidFill>
                <a:srgbClr val="4C6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p20"/>
          <p:cNvGrpSpPr/>
          <p:nvPr/>
        </p:nvGrpSpPr>
        <p:grpSpPr>
          <a:xfrm>
            <a:off x="9651836" y="3349343"/>
            <a:ext cx="3230391" cy="5174385"/>
            <a:chOff x="0" y="-38100"/>
            <a:chExt cx="2658102" cy="3578413"/>
          </a:xfrm>
        </p:grpSpPr>
        <p:sp>
          <p:nvSpPr>
            <p:cNvPr id="229" name="Google Shape;229;p20"/>
            <p:cNvSpPr/>
            <p:nvPr/>
          </p:nvSpPr>
          <p:spPr>
            <a:xfrm>
              <a:off x="0" y="0"/>
              <a:ext cx="2658102" cy="3540313"/>
            </a:xfrm>
            <a:custGeom>
              <a:rect b="b" l="l" r="r" t="t"/>
              <a:pathLst>
                <a:path extrusionOk="0" h="3540313" w="2658102">
                  <a:moveTo>
                    <a:pt x="72681" y="0"/>
                  </a:moveTo>
                  <a:lnTo>
                    <a:pt x="2585422" y="0"/>
                  </a:lnTo>
                  <a:cubicBezTo>
                    <a:pt x="2625562" y="0"/>
                    <a:pt x="2658102" y="32540"/>
                    <a:pt x="2658102" y="72681"/>
                  </a:cubicBezTo>
                  <a:lnTo>
                    <a:pt x="2658102" y="3467633"/>
                  </a:lnTo>
                  <a:cubicBezTo>
                    <a:pt x="2658102" y="3507773"/>
                    <a:pt x="2625562" y="3540313"/>
                    <a:pt x="2585422" y="3540313"/>
                  </a:cubicBezTo>
                  <a:lnTo>
                    <a:pt x="72681" y="3540313"/>
                  </a:lnTo>
                  <a:cubicBezTo>
                    <a:pt x="32540" y="3540313"/>
                    <a:pt x="0" y="3507773"/>
                    <a:pt x="0" y="3467633"/>
                  </a:cubicBezTo>
                  <a:lnTo>
                    <a:pt x="0" y="72681"/>
                  </a:lnTo>
                  <a:cubicBezTo>
                    <a:pt x="0" y="32540"/>
                    <a:pt x="32540" y="0"/>
                    <a:pt x="72681" y="0"/>
                  </a:cubicBezTo>
                  <a:close/>
                </a:path>
              </a:pathLst>
            </a:custGeom>
            <a:solidFill>
              <a:srgbClr val="B1C9EB"/>
            </a:solidFill>
            <a:ln cap="flat" cmpd="sng" w="57150">
              <a:solidFill>
                <a:srgbClr val="4C6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p20"/>
          <p:cNvGrpSpPr/>
          <p:nvPr/>
        </p:nvGrpSpPr>
        <p:grpSpPr>
          <a:xfrm>
            <a:off x="13958000" y="3349343"/>
            <a:ext cx="3230391" cy="5174385"/>
            <a:chOff x="0" y="-38100"/>
            <a:chExt cx="2658102" cy="3578413"/>
          </a:xfrm>
        </p:grpSpPr>
        <p:sp>
          <p:nvSpPr>
            <p:cNvPr id="232" name="Google Shape;232;p20"/>
            <p:cNvSpPr/>
            <p:nvPr/>
          </p:nvSpPr>
          <p:spPr>
            <a:xfrm>
              <a:off x="0" y="0"/>
              <a:ext cx="2658102" cy="3540313"/>
            </a:xfrm>
            <a:custGeom>
              <a:rect b="b" l="l" r="r" t="t"/>
              <a:pathLst>
                <a:path extrusionOk="0" h="3540313" w="2658102">
                  <a:moveTo>
                    <a:pt x="72681" y="0"/>
                  </a:moveTo>
                  <a:lnTo>
                    <a:pt x="2585422" y="0"/>
                  </a:lnTo>
                  <a:cubicBezTo>
                    <a:pt x="2625562" y="0"/>
                    <a:pt x="2658102" y="32540"/>
                    <a:pt x="2658102" y="72681"/>
                  </a:cubicBezTo>
                  <a:lnTo>
                    <a:pt x="2658102" y="3467633"/>
                  </a:lnTo>
                  <a:cubicBezTo>
                    <a:pt x="2658102" y="3507773"/>
                    <a:pt x="2625562" y="3540313"/>
                    <a:pt x="2585422" y="3540313"/>
                  </a:cubicBezTo>
                  <a:lnTo>
                    <a:pt x="72681" y="3540313"/>
                  </a:lnTo>
                  <a:cubicBezTo>
                    <a:pt x="32540" y="3540313"/>
                    <a:pt x="0" y="3507773"/>
                    <a:pt x="0" y="3467633"/>
                  </a:cubicBezTo>
                  <a:lnTo>
                    <a:pt x="0" y="72681"/>
                  </a:lnTo>
                  <a:cubicBezTo>
                    <a:pt x="0" y="32540"/>
                    <a:pt x="32540" y="0"/>
                    <a:pt x="72681" y="0"/>
                  </a:cubicBezTo>
                  <a:close/>
                </a:path>
              </a:pathLst>
            </a:custGeom>
            <a:solidFill>
              <a:srgbClr val="B1C9EB"/>
            </a:solidFill>
            <a:ln cap="flat" cmpd="sng" w="57150">
              <a:solidFill>
                <a:srgbClr val="4C6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20"/>
          <p:cNvSpPr txBox="1"/>
          <p:nvPr/>
        </p:nvSpPr>
        <p:spPr>
          <a:xfrm>
            <a:off x="994846" y="4185014"/>
            <a:ext cx="3364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C6FBF"/>
                </a:solidFill>
                <a:latin typeface="Heebo"/>
                <a:ea typeface="Heebo"/>
                <a:cs typeface="Heebo"/>
                <a:sym typeface="Heebo"/>
              </a:rPr>
              <a:t>Permanently Closing Least Used Runs</a:t>
            </a:r>
            <a:endParaRPr sz="2300"/>
          </a:p>
        </p:txBody>
      </p:sp>
      <p:sp>
        <p:nvSpPr>
          <p:cNvPr id="235" name="Google Shape;235;p20"/>
          <p:cNvSpPr txBox="1"/>
          <p:nvPr/>
        </p:nvSpPr>
        <p:spPr>
          <a:xfrm>
            <a:off x="1000975" y="5364925"/>
            <a:ext cx="3077100" cy="2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ebo"/>
              <a:buChar char="●"/>
            </a:pPr>
            <a:r>
              <a:rPr lang="en-US" sz="2000">
                <a:latin typeface="Heebo"/>
                <a:ea typeface="Heebo"/>
                <a:cs typeface="Heebo"/>
                <a:sym typeface="Heebo"/>
              </a:rPr>
              <a:t>The analysis indicates that c</a:t>
            </a:r>
            <a:r>
              <a:rPr lang="en-US" sz="2000">
                <a:latin typeface="Heebo"/>
                <a:ea typeface="Heebo"/>
                <a:cs typeface="Heebo"/>
                <a:sym typeface="Heebo"/>
              </a:rPr>
              <a:t>losing up to 5 of the least used runs could lead to cost savings without significant revenue loss.</a:t>
            </a:r>
            <a:endParaRPr sz="2000"/>
          </a:p>
        </p:txBody>
      </p:sp>
      <p:sp>
        <p:nvSpPr>
          <p:cNvPr id="236" name="Google Shape;236;p20"/>
          <p:cNvSpPr txBox="1"/>
          <p:nvPr/>
        </p:nvSpPr>
        <p:spPr>
          <a:xfrm>
            <a:off x="1614625" y="3769525"/>
            <a:ext cx="246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Heebo Black"/>
                <a:ea typeface="Heebo Black"/>
                <a:cs typeface="Heebo Black"/>
                <a:sym typeface="Heebo Black"/>
              </a:rPr>
              <a:t>SCENARIO 1:</a:t>
            </a:r>
            <a:endParaRPr/>
          </a:p>
        </p:txBody>
      </p:sp>
      <p:sp>
        <p:nvSpPr>
          <p:cNvPr id="237" name="Google Shape;237;p20"/>
          <p:cNvSpPr txBox="1"/>
          <p:nvPr/>
        </p:nvSpPr>
        <p:spPr>
          <a:xfrm>
            <a:off x="3741554" y="1408016"/>
            <a:ext cx="10804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99">
                <a:solidFill>
                  <a:srgbClr val="4C6FBF"/>
                </a:solidFill>
                <a:latin typeface="Heebo Black"/>
                <a:ea typeface="Heebo Black"/>
                <a:cs typeface="Heebo Black"/>
                <a:sym typeface="Heebo Black"/>
              </a:rPr>
              <a:t>Scenario Assessment</a:t>
            </a:r>
            <a:endParaRPr/>
          </a:p>
        </p:txBody>
      </p:sp>
      <p:sp>
        <p:nvSpPr>
          <p:cNvPr id="238" name="Google Shape;238;p20"/>
          <p:cNvSpPr txBox="1"/>
          <p:nvPr/>
        </p:nvSpPr>
        <p:spPr>
          <a:xfrm>
            <a:off x="5396475" y="4185025"/>
            <a:ext cx="32304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C6FBF"/>
                </a:solidFill>
                <a:latin typeface="Heebo"/>
                <a:ea typeface="Heebo"/>
                <a:cs typeface="Heebo"/>
                <a:sym typeface="Heebo"/>
              </a:rPr>
              <a:t>Increase Vertical Drop with Additional Chair Lift</a:t>
            </a:r>
            <a:endParaRPr sz="2300"/>
          </a:p>
        </p:txBody>
      </p:sp>
      <p:sp>
        <p:nvSpPr>
          <p:cNvPr id="239" name="Google Shape;239;p20"/>
          <p:cNvSpPr txBox="1"/>
          <p:nvPr/>
        </p:nvSpPr>
        <p:spPr>
          <a:xfrm>
            <a:off x="5307650" y="5469225"/>
            <a:ext cx="30771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ebo"/>
              <a:buChar char="●"/>
            </a:pPr>
            <a:r>
              <a:rPr lang="en-US" sz="2000">
                <a:latin typeface="Heebo"/>
                <a:ea typeface="Heebo"/>
                <a:cs typeface="Heebo"/>
                <a:sym typeface="Heebo"/>
              </a:rPr>
              <a:t>This increases support for ticket price by 2.22 dollars, which over the season could amount to a revenue increase of $3,888,889.</a:t>
            </a:r>
            <a:endParaRPr sz="2000"/>
          </a:p>
        </p:txBody>
      </p:sp>
      <p:sp>
        <p:nvSpPr>
          <p:cNvPr id="240" name="Google Shape;240;p20"/>
          <p:cNvSpPr txBox="1"/>
          <p:nvPr/>
        </p:nvSpPr>
        <p:spPr>
          <a:xfrm>
            <a:off x="5881825" y="3769525"/>
            <a:ext cx="246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Heebo Black"/>
                <a:ea typeface="Heebo Black"/>
                <a:cs typeface="Heebo Black"/>
                <a:sym typeface="Heebo Black"/>
              </a:rPr>
              <a:t>SCENARIO 2:</a:t>
            </a:r>
            <a:endParaRPr/>
          </a:p>
        </p:txBody>
      </p:sp>
      <p:sp>
        <p:nvSpPr>
          <p:cNvPr id="241" name="Google Shape;241;p20"/>
          <p:cNvSpPr txBox="1"/>
          <p:nvPr/>
        </p:nvSpPr>
        <p:spPr>
          <a:xfrm>
            <a:off x="9743625" y="4185025"/>
            <a:ext cx="30771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C6FBF"/>
                </a:solidFill>
                <a:latin typeface="Heebo"/>
                <a:ea typeface="Heebo"/>
                <a:cs typeface="Heebo"/>
                <a:sym typeface="Heebo"/>
              </a:rPr>
              <a:t>Increase Vertical Drop with Chair Lift and Snow Making</a:t>
            </a:r>
            <a:endParaRPr sz="700"/>
          </a:p>
        </p:txBody>
      </p:sp>
      <p:sp>
        <p:nvSpPr>
          <p:cNvPr id="242" name="Google Shape;242;p20"/>
          <p:cNvSpPr txBox="1"/>
          <p:nvPr/>
        </p:nvSpPr>
        <p:spPr>
          <a:xfrm>
            <a:off x="9651050" y="5469225"/>
            <a:ext cx="3194400" cy="2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ebo"/>
              <a:buChar char="●"/>
            </a:pPr>
            <a:r>
              <a:rPr lang="en-US" sz="2000">
                <a:latin typeface="Heebo"/>
                <a:ea typeface="Heebo"/>
                <a:cs typeface="Heebo"/>
                <a:sym typeface="Heebo"/>
              </a:rPr>
              <a:t>The addition of snow making coverage in this scenario does not yield any additional benefits in terms of ticket price or revenue compared to Scenario 2.</a:t>
            </a:r>
            <a:endParaRPr sz="2000"/>
          </a:p>
        </p:txBody>
      </p:sp>
      <p:sp>
        <p:nvSpPr>
          <p:cNvPr id="243" name="Google Shape;243;p20"/>
          <p:cNvSpPr txBox="1"/>
          <p:nvPr/>
        </p:nvSpPr>
        <p:spPr>
          <a:xfrm>
            <a:off x="10225225" y="3769525"/>
            <a:ext cx="246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Heebo Black"/>
                <a:ea typeface="Heebo Black"/>
                <a:cs typeface="Heebo Black"/>
                <a:sym typeface="Heebo Black"/>
              </a:rPr>
              <a:t>SCENARIO 3:</a:t>
            </a: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13948846" y="4108814"/>
            <a:ext cx="33648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C6FBF"/>
                </a:solidFill>
                <a:latin typeface="Heebo"/>
                <a:ea typeface="Heebo"/>
                <a:cs typeface="Heebo"/>
                <a:sym typeface="Heebo"/>
              </a:rPr>
              <a:t>Increase Longest Run with Additional Snow Making Coverage</a:t>
            </a:r>
            <a:endParaRPr sz="700"/>
          </a:p>
        </p:txBody>
      </p:sp>
      <p:sp>
        <p:nvSpPr>
          <p:cNvPr id="245" name="Google Shape;245;p20"/>
          <p:cNvSpPr txBox="1"/>
          <p:nvPr/>
        </p:nvSpPr>
        <p:spPr>
          <a:xfrm>
            <a:off x="13994450" y="5441125"/>
            <a:ext cx="3077100" cy="2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ebo"/>
              <a:buChar char="●"/>
            </a:pPr>
            <a:r>
              <a:rPr lang="en-US" sz="2000">
                <a:latin typeface="Heebo"/>
                <a:ea typeface="Heebo"/>
                <a:cs typeface="Heebo"/>
                <a:sym typeface="Heebo"/>
              </a:rPr>
              <a:t>Despite increasing the longest run and adding snow making coverage, this scenario does not result in a change in ticket price or revenue</a:t>
            </a:r>
            <a:endParaRPr sz="2000"/>
          </a:p>
        </p:txBody>
      </p:sp>
      <p:sp>
        <p:nvSpPr>
          <p:cNvPr id="246" name="Google Shape;246;p20"/>
          <p:cNvSpPr txBox="1"/>
          <p:nvPr/>
        </p:nvSpPr>
        <p:spPr>
          <a:xfrm>
            <a:off x="14568625" y="3693325"/>
            <a:ext cx="246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Heebo Black"/>
                <a:ea typeface="Heebo Black"/>
                <a:cs typeface="Heebo Black"/>
                <a:sym typeface="Heebo Black"/>
              </a:rPr>
              <a:t>SCENARIO 4:</a:t>
            </a:r>
            <a:endParaRPr/>
          </a:p>
        </p:txBody>
      </p:sp>
      <p:sp>
        <p:nvSpPr>
          <p:cNvPr id="247" name="Google Shape;247;p20"/>
          <p:cNvSpPr txBox="1"/>
          <p:nvPr/>
        </p:nvSpPr>
        <p:spPr>
          <a:xfrm>
            <a:off x="4944088" y="2485325"/>
            <a:ext cx="85512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Heebo"/>
                <a:ea typeface="Heebo"/>
                <a:cs typeface="Heebo"/>
                <a:sym typeface="Heebo"/>
              </a:rPr>
              <a:t>Results of various scenarios tested by the model:</a:t>
            </a:r>
            <a:endParaRPr sz="2800">
              <a:latin typeface="Heebo"/>
              <a:ea typeface="Heebo"/>
              <a:cs typeface="Heebo"/>
              <a:sym typeface="Heebo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Heebo"/>
              <a:ea typeface="Heebo"/>
              <a:cs typeface="Heebo"/>
              <a:sym typeface="Heeb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1C9EB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21"/>
          <p:cNvGrpSpPr/>
          <p:nvPr/>
        </p:nvGrpSpPr>
        <p:grpSpPr>
          <a:xfrm>
            <a:off x="498406" y="353744"/>
            <a:ext cx="17291303" cy="9434909"/>
            <a:chOff x="0" y="-38100"/>
            <a:chExt cx="4554058" cy="2484898"/>
          </a:xfrm>
        </p:grpSpPr>
        <p:sp>
          <p:nvSpPr>
            <p:cNvPr id="253" name="Google Shape;253;p21"/>
            <p:cNvSpPr/>
            <p:nvPr/>
          </p:nvSpPr>
          <p:spPr>
            <a:xfrm>
              <a:off x="0" y="0"/>
              <a:ext cx="4554058" cy="2446798"/>
            </a:xfrm>
            <a:custGeom>
              <a:rect b="b" l="l" r="r" t="t"/>
              <a:pathLst>
                <a:path extrusionOk="0" h="2446798" w="4554058">
                  <a:moveTo>
                    <a:pt x="12984" y="0"/>
                  </a:moveTo>
                  <a:lnTo>
                    <a:pt x="4541073" y="0"/>
                  </a:lnTo>
                  <a:cubicBezTo>
                    <a:pt x="4544517" y="0"/>
                    <a:pt x="4547820" y="1368"/>
                    <a:pt x="4550255" y="3803"/>
                  </a:cubicBezTo>
                  <a:cubicBezTo>
                    <a:pt x="4552690" y="6238"/>
                    <a:pt x="4554058" y="9541"/>
                    <a:pt x="4554058" y="12984"/>
                  </a:cubicBezTo>
                  <a:lnTo>
                    <a:pt x="4554058" y="2433814"/>
                  </a:lnTo>
                  <a:cubicBezTo>
                    <a:pt x="4554058" y="2440985"/>
                    <a:pt x="4548244" y="2446798"/>
                    <a:pt x="4541073" y="2446798"/>
                  </a:cubicBezTo>
                  <a:lnTo>
                    <a:pt x="12984" y="2446798"/>
                  </a:lnTo>
                  <a:cubicBezTo>
                    <a:pt x="9541" y="2446798"/>
                    <a:pt x="6238" y="2445430"/>
                    <a:pt x="3803" y="2442995"/>
                  </a:cubicBezTo>
                  <a:cubicBezTo>
                    <a:pt x="1368" y="2440560"/>
                    <a:pt x="0" y="2437258"/>
                    <a:pt x="0" y="2433814"/>
                  </a:cubicBezTo>
                  <a:lnTo>
                    <a:pt x="0" y="12984"/>
                  </a:lnTo>
                  <a:cubicBezTo>
                    <a:pt x="0" y="5813"/>
                    <a:pt x="5813" y="0"/>
                    <a:pt x="1298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57150">
              <a:solidFill>
                <a:srgbClr val="4C6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21"/>
          <p:cNvSpPr/>
          <p:nvPr/>
        </p:nvSpPr>
        <p:spPr>
          <a:xfrm>
            <a:off x="13882448" y="6741477"/>
            <a:ext cx="3282705" cy="2617665"/>
          </a:xfrm>
          <a:custGeom>
            <a:rect b="b" l="l" r="r" t="t"/>
            <a:pathLst>
              <a:path extrusionOk="0" h="3272081" w="4249456">
                <a:moveTo>
                  <a:pt x="0" y="0"/>
                </a:moveTo>
                <a:lnTo>
                  <a:pt x="4249456" y="0"/>
                </a:lnTo>
                <a:lnTo>
                  <a:pt x="4249456" y="3272081"/>
                </a:lnTo>
                <a:lnTo>
                  <a:pt x="0" y="32720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6" name="Google Shape;256;p21"/>
          <p:cNvSpPr/>
          <p:nvPr/>
        </p:nvSpPr>
        <p:spPr>
          <a:xfrm>
            <a:off x="527275" y="2865075"/>
            <a:ext cx="17236303" cy="691616"/>
          </a:xfrm>
          <a:custGeom>
            <a:rect b="b" l="l" r="r" t="t"/>
            <a:pathLst>
              <a:path extrusionOk="0" h="182124" w="4523964">
                <a:moveTo>
                  <a:pt x="0" y="0"/>
                </a:moveTo>
                <a:lnTo>
                  <a:pt x="4523964" y="0"/>
                </a:lnTo>
                <a:lnTo>
                  <a:pt x="4523964" y="182124"/>
                </a:lnTo>
                <a:lnTo>
                  <a:pt x="0" y="182124"/>
                </a:lnTo>
                <a:close/>
              </a:path>
            </a:pathLst>
          </a:custGeom>
          <a:solidFill>
            <a:srgbClr val="B1C9EB"/>
          </a:solidFill>
          <a:ln>
            <a:noFill/>
          </a:ln>
        </p:spPr>
      </p:sp>
      <p:sp>
        <p:nvSpPr>
          <p:cNvPr id="257" name="Google Shape;257;p21"/>
          <p:cNvSpPr txBox="1"/>
          <p:nvPr/>
        </p:nvSpPr>
        <p:spPr>
          <a:xfrm>
            <a:off x="2015443" y="3866425"/>
            <a:ext cx="12084900" cy="50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46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Font typeface="Heebo"/>
              <a:buChar char="●"/>
            </a:pPr>
            <a:r>
              <a:rPr lang="en-US" sz="2300">
                <a:latin typeface="Heebo"/>
                <a:ea typeface="Heebo"/>
                <a:cs typeface="Heebo"/>
                <a:sym typeface="Heebo"/>
              </a:rPr>
              <a:t>This model </a:t>
            </a:r>
            <a:r>
              <a:rPr b="1" lang="en-US" sz="2300">
                <a:latin typeface="Heebo"/>
                <a:ea typeface="Heebo"/>
                <a:cs typeface="Heebo"/>
                <a:sym typeface="Heebo"/>
              </a:rPr>
              <a:t>predicts a ticket price of $97.96</a:t>
            </a:r>
            <a:r>
              <a:rPr lang="en-US" sz="2300">
                <a:latin typeface="Heebo"/>
                <a:ea typeface="Heebo"/>
                <a:cs typeface="Heebo"/>
                <a:sym typeface="Heebo"/>
              </a:rPr>
              <a:t> for Big Mountain Resort, accompanied by an expected mean absolute error of $10.36. A comparison with the current ticket price of $81.00 suggests room for a potential increase. With </a:t>
            </a:r>
            <a:r>
              <a:rPr lang="en-US" sz="23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a</a:t>
            </a:r>
            <a:r>
              <a:rPr lang="en-US" sz="23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 strategic  price increase, Big Mountain Resort  can achieve a revenue increase of </a:t>
            </a:r>
            <a:r>
              <a:rPr b="1" lang="en-US" sz="23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up to 8% </a:t>
            </a:r>
            <a:r>
              <a:rPr lang="en-US" sz="23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over the season.</a:t>
            </a:r>
            <a:endParaRPr sz="2300">
              <a:latin typeface="Heebo"/>
              <a:ea typeface="Heebo"/>
              <a:cs typeface="Heebo"/>
              <a:sym typeface="Heebo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Font typeface="Heebo"/>
              <a:buChar char="●"/>
            </a:pPr>
            <a:r>
              <a:rPr lang="en-US" sz="2300">
                <a:latin typeface="Heebo"/>
                <a:ea typeface="Heebo"/>
                <a:cs typeface="Heebo"/>
                <a:sym typeface="Heebo"/>
              </a:rPr>
              <a:t>Scenario modeling emphasizes the potential benefits of </a:t>
            </a:r>
            <a:r>
              <a:rPr b="1" lang="en-US" sz="2300">
                <a:latin typeface="Heebo"/>
                <a:ea typeface="Heebo"/>
                <a:cs typeface="Heebo"/>
                <a:sym typeface="Heebo"/>
              </a:rPr>
              <a:t>enhancing the vertical drop</a:t>
            </a:r>
            <a:r>
              <a:rPr lang="en-US" sz="2300">
                <a:latin typeface="Heebo"/>
                <a:ea typeface="Heebo"/>
                <a:cs typeface="Heebo"/>
                <a:sym typeface="Heebo"/>
              </a:rPr>
              <a:t> and potentially undertaking a </a:t>
            </a:r>
            <a:r>
              <a:rPr b="1" lang="en-US" sz="2300">
                <a:latin typeface="Heebo"/>
                <a:ea typeface="Heebo"/>
                <a:cs typeface="Heebo"/>
                <a:sym typeface="Heebo"/>
              </a:rPr>
              <a:t>strategic closing of underutilized runs</a:t>
            </a:r>
            <a:r>
              <a:rPr lang="en-US" sz="2300">
                <a:latin typeface="Heebo"/>
                <a:ea typeface="Heebo"/>
                <a:cs typeface="Heebo"/>
                <a:sym typeface="Heebo"/>
              </a:rPr>
              <a:t>.</a:t>
            </a:r>
            <a:endParaRPr sz="2300">
              <a:latin typeface="Heebo"/>
              <a:ea typeface="Heebo"/>
              <a:cs typeface="Heebo"/>
              <a:sym typeface="Heebo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Font typeface="Heebo"/>
              <a:buChar char="●"/>
            </a:pPr>
            <a:r>
              <a:rPr lang="en-US" sz="2300">
                <a:latin typeface="Heebo"/>
                <a:ea typeface="Heebo"/>
                <a:cs typeface="Heebo"/>
                <a:sym typeface="Heebo"/>
              </a:rPr>
              <a:t>To ensure seamless utilization of this model, we propose the development of an </a:t>
            </a:r>
            <a:r>
              <a:rPr b="1" lang="en-US" sz="2300">
                <a:latin typeface="Heebo"/>
                <a:ea typeface="Heebo"/>
                <a:cs typeface="Heebo"/>
                <a:sym typeface="Heebo"/>
              </a:rPr>
              <a:t>interactive dashboard</a:t>
            </a:r>
            <a:r>
              <a:rPr lang="en-US" sz="2300">
                <a:latin typeface="Heebo"/>
                <a:ea typeface="Heebo"/>
                <a:cs typeface="Heebo"/>
                <a:sym typeface="Heebo"/>
              </a:rPr>
              <a:t> that allows real-time scenario testing.</a:t>
            </a:r>
            <a:endParaRPr sz="2300">
              <a:latin typeface="Heebo"/>
              <a:ea typeface="Heebo"/>
              <a:cs typeface="Heebo"/>
              <a:sym typeface="Heebo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Font typeface="Heebo"/>
              <a:buChar char="●"/>
            </a:pPr>
            <a:r>
              <a:rPr lang="en-US" sz="2300">
                <a:latin typeface="Heebo"/>
                <a:ea typeface="Heebo"/>
                <a:cs typeface="Heebo"/>
                <a:sym typeface="Heebo"/>
              </a:rPr>
              <a:t>While our analysis lays a robust foundation, we recognize the potential for </a:t>
            </a:r>
            <a:r>
              <a:rPr b="1" lang="en-US" sz="2300">
                <a:latin typeface="Heebo"/>
                <a:ea typeface="Heebo"/>
                <a:cs typeface="Heebo"/>
                <a:sym typeface="Heebo"/>
              </a:rPr>
              <a:t>further refinement</a:t>
            </a:r>
            <a:r>
              <a:rPr lang="en-US" sz="2300">
                <a:latin typeface="Heebo"/>
                <a:ea typeface="Heebo"/>
                <a:cs typeface="Heebo"/>
                <a:sym typeface="Heebo"/>
              </a:rPr>
              <a:t>. Incorporating visitor demographics, external influences, and comprehensive cost data would enhance the model's predictive accuracy. </a:t>
            </a:r>
            <a:endParaRPr sz="2300">
              <a:latin typeface="Heebo"/>
              <a:ea typeface="Heebo"/>
              <a:cs typeface="Heebo"/>
              <a:sym typeface="Heebo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3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-120594" y="1238250"/>
            <a:ext cx="18821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950">
                <a:solidFill>
                  <a:srgbClr val="4C6FBF"/>
                </a:solidFill>
                <a:latin typeface="Heebo Black"/>
                <a:ea typeface="Heebo Black"/>
                <a:cs typeface="Heebo Black"/>
                <a:sym typeface="Heebo Black"/>
              </a:rPr>
              <a:t>Summary and conclusion</a:t>
            </a:r>
            <a:endParaRPr sz="69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