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notesMasterIdLst>
    <p:notesMasterId r:id="rId23"/>
  </p:notesMasterIdLst>
  <p:sldIdLst>
    <p:sldId id="256" r:id="rId2"/>
    <p:sldId id="262" r:id="rId3"/>
    <p:sldId id="259" r:id="rId4"/>
    <p:sldId id="258" r:id="rId5"/>
    <p:sldId id="270" r:id="rId6"/>
    <p:sldId id="260" r:id="rId7"/>
    <p:sldId id="272" r:id="rId8"/>
    <p:sldId id="261" r:id="rId9"/>
    <p:sldId id="266" r:id="rId10"/>
    <p:sldId id="281" r:id="rId11"/>
    <p:sldId id="282" r:id="rId12"/>
    <p:sldId id="277" r:id="rId13"/>
    <p:sldId id="280" r:id="rId14"/>
    <p:sldId id="276" r:id="rId15"/>
    <p:sldId id="274" r:id="rId16"/>
    <p:sldId id="279" r:id="rId17"/>
    <p:sldId id="267" r:id="rId18"/>
    <p:sldId id="271" r:id="rId19"/>
    <p:sldId id="265" r:id="rId20"/>
    <p:sldId id="264" r:id="rId21"/>
    <p:sldId id="26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57989" autoAdjust="0"/>
  </p:normalViewPr>
  <p:slideViewPr>
    <p:cSldViewPr>
      <p:cViewPr varScale="1">
        <p:scale>
          <a:sx n="74" d="100"/>
          <a:sy n="74" d="100"/>
        </p:scale>
        <p:origin x="1266" y="72"/>
      </p:cViewPr>
      <p:guideLst>
        <p:guide orient="horz" pos="2160"/>
        <p:guide pos="2880"/>
      </p:guideLst>
    </p:cSldViewPr>
  </p:slideViewPr>
  <p:outlineViewPr>
    <p:cViewPr>
      <p:scale>
        <a:sx n="33" d="100"/>
        <a:sy n="33" d="100"/>
      </p:scale>
      <p:origin x="0" y="-1255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8CCFA6-B2F4-4552-8D25-53C7A05808C2}" type="datetimeFigureOut">
              <a:rPr lang="en-IN" smtClean="0"/>
              <a:t>28-06-2021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003F7-8DA2-4C2F-A291-9E9DD03F38A8}" type="slidenum">
              <a:rPr lang="en-IN" smtClean="0"/>
              <a:t>‹#›</a:t>
            </a:fld>
            <a:endParaRPr lang="en-IN"/>
          </a:p>
        </p:txBody>
      </p:sp>
    </p:spTree>
    <p:extLst>
      <p:ext uri="{BB962C8B-B14F-4D97-AF65-F5344CB8AC3E}">
        <p14:creationId xmlns:p14="http://schemas.microsoft.com/office/powerpoint/2010/main" val="509099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003F7-8DA2-4C2F-A291-9E9DD03F38A8}" type="slidenum">
              <a:rPr lang="en-IN" smtClean="0"/>
              <a:t>7</a:t>
            </a:fld>
            <a:endParaRPr lang="en-IN"/>
          </a:p>
        </p:txBody>
      </p:sp>
    </p:spTree>
    <p:extLst>
      <p:ext uri="{BB962C8B-B14F-4D97-AF65-F5344CB8AC3E}">
        <p14:creationId xmlns:p14="http://schemas.microsoft.com/office/powerpoint/2010/main" val="909082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F552CF2-5F15-4F4E-B142-C519F5032919}" type="datetimeFigureOut">
              <a:rPr lang="en-US" smtClean="0"/>
              <a:pPr/>
              <a:t>6/28/2021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9203002-3D65-4D12-9150-3245AA88BF5E}"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F552CF2-5F15-4F4E-B142-C519F5032919}" type="datetimeFigureOut">
              <a:rPr lang="en-US" smtClean="0"/>
              <a:pPr/>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203002-3D65-4D12-9150-3245AA88BF5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F9203002-3D65-4D12-9150-3245AA88BF5E}"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F552CF2-5F15-4F4E-B142-C519F5032919}" type="datetimeFigureOut">
              <a:rPr lang="en-US" smtClean="0"/>
              <a:pPr/>
              <a:t>6/28/2021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1F552CF2-5F15-4F4E-B142-C519F5032919}" type="datetimeFigureOut">
              <a:rPr lang="en-US" smtClean="0"/>
              <a:pPr/>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F9203002-3D65-4D12-9150-3245AA88BF5E}"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F552CF2-5F15-4F4E-B142-C519F5032919}" type="datetimeFigureOut">
              <a:rPr lang="en-US" smtClean="0"/>
              <a:pPr/>
              <a:t>6/28/2021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9203002-3D65-4D12-9150-3245AA88BF5E}"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1F552CF2-5F15-4F4E-B142-C519F5032919}" type="datetimeFigureOut">
              <a:rPr lang="en-US" smtClean="0"/>
              <a:pPr/>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203002-3D65-4D12-9150-3245AA88BF5E}"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F552CF2-5F15-4F4E-B142-C519F5032919}" type="datetimeFigureOut">
              <a:rPr lang="en-US" smtClean="0"/>
              <a:pPr/>
              <a:t>6/28/2021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F9203002-3D65-4D12-9150-3245AA88BF5E}"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F552CF2-5F15-4F4E-B142-C519F5032919}" type="datetimeFigureOut">
              <a:rPr lang="en-US" smtClean="0"/>
              <a:pPr/>
              <a:t>6/28/2021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F9203002-3D65-4D12-9150-3245AA88BF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F552CF2-5F15-4F4E-B142-C519F5032919}" type="datetimeFigureOut">
              <a:rPr lang="en-US" smtClean="0"/>
              <a:pPr/>
              <a:t>6/28/2021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F9203002-3D65-4D12-9150-3245AA88BF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F9203002-3D65-4D12-9150-3245AA88BF5E}"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F552CF2-5F15-4F4E-B142-C519F5032919}" type="datetimeFigureOut">
              <a:rPr lang="en-US" smtClean="0"/>
              <a:pPr/>
              <a:t>6/28/2021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F9203002-3D65-4D12-9150-3245AA88BF5E}"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F552CF2-5F15-4F4E-B142-C519F5032919}" type="datetimeFigureOut">
              <a:rPr lang="en-US" smtClean="0"/>
              <a:pPr/>
              <a:t>6/28/2021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F552CF2-5F15-4F4E-B142-C519F5032919}" type="datetimeFigureOut">
              <a:rPr lang="en-US" smtClean="0"/>
              <a:pPr/>
              <a:t>6/28/2021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9203002-3D65-4D12-9150-3245AA88BF5E}"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19400"/>
            <a:ext cx="6656784" cy="3201888"/>
          </a:xfrm>
        </p:spPr>
        <p:txBody>
          <a:bodyPr>
            <a:normAutofit/>
          </a:bodyPr>
          <a:lstStyle/>
          <a:p>
            <a:pPr algn="r"/>
            <a:endParaRPr lang="en-GB" dirty="0">
              <a:solidFill>
                <a:schemeClr val="accent4">
                  <a:lumMod val="50000"/>
                </a:schemeClr>
              </a:solidFill>
              <a:latin typeface="Times New Roman" pitchFamily="18" charset="0"/>
              <a:cs typeface="Times New Roman" pitchFamily="18" charset="0"/>
            </a:endParaRPr>
          </a:p>
        </p:txBody>
      </p:sp>
      <p:sp>
        <p:nvSpPr>
          <p:cNvPr id="2" name="Title 1"/>
          <p:cNvSpPr>
            <a:spLocks noGrp="1"/>
          </p:cNvSpPr>
          <p:nvPr>
            <p:ph type="ctrTitle"/>
          </p:nvPr>
        </p:nvSpPr>
        <p:spPr/>
        <p:txBody>
          <a:bodyPr>
            <a:normAutofit/>
          </a:bodyPr>
          <a:lstStyle/>
          <a:p>
            <a:r>
              <a:rPr lang="en-GB" sz="3200" dirty="0">
                <a:solidFill>
                  <a:srgbClr val="002060"/>
                </a:solidFill>
                <a:latin typeface="Times New Roman" pitchFamily="18" charset="0"/>
                <a:cs typeface="Times New Roman" pitchFamily="18" charset="0"/>
              </a:rPr>
              <a:t>CROWD COUNTING AND MONITORING FOR SURVEILLANCE  VIDEOS</a:t>
            </a:r>
            <a:endParaRPr lang="en-US" sz="3200" dirty="0">
              <a:solidFill>
                <a:srgbClr val="00206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Visual Geometry Group(Vgg16)</a:t>
            </a:r>
            <a:endParaRPr lang="en-IN" dirty="0"/>
          </a:p>
        </p:txBody>
      </p:sp>
      <p:sp>
        <p:nvSpPr>
          <p:cNvPr id="3" name="Content Placeholder 2"/>
          <p:cNvSpPr>
            <a:spLocks noGrp="1"/>
          </p:cNvSpPr>
          <p:nvPr>
            <p:ph sz="quarter" idx="1"/>
          </p:nvPr>
        </p:nvSpPr>
        <p:spPr/>
        <p:txBody>
          <a:bodyPr>
            <a:norm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To count the people from crowd video, a CNN based model will be developed. The model will have convolution </a:t>
            </a:r>
            <a:r>
              <a:rPr lang="en-US" sz="1800" dirty="0" smtClean="0">
                <a:latin typeface="Times New Roman" panose="02020603050405020304" pitchFamily="18" charset="0"/>
                <a:cs typeface="Times New Roman" panose="02020603050405020304" pitchFamily="18" charset="0"/>
              </a:rPr>
              <a:t>layer</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main aim of the proposed work is to provide an end to end application for crowd counting through surveillance video feeds</a:t>
            </a:r>
            <a:endParaRPr lang="en-IN"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The </a:t>
            </a:r>
            <a:r>
              <a:rPr lang="en-IN" sz="1800" dirty="0" smtClean="0">
                <a:latin typeface="Times New Roman" panose="02020603050405020304" pitchFamily="18" charset="0"/>
                <a:cs typeface="Times New Roman" panose="02020603050405020304" pitchFamily="18" charset="0"/>
              </a:rPr>
              <a:t>Deep </a:t>
            </a:r>
            <a:r>
              <a:rPr lang="en-IN" sz="1800" dirty="0">
                <a:latin typeface="Times New Roman" panose="02020603050405020304" pitchFamily="18" charset="0"/>
                <a:cs typeface="Times New Roman" panose="02020603050405020304" pitchFamily="18" charset="0"/>
              </a:rPr>
              <a:t>Convolution Neural Network</a:t>
            </a:r>
            <a:r>
              <a:rPr lang="en-US" sz="1800" dirty="0" smtClean="0">
                <a:latin typeface="Times New Roman" panose="02020603050405020304" pitchFamily="18" charset="0"/>
                <a:cs typeface="Times New Roman" panose="02020603050405020304" pitchFamily="18" charset="0"/>
              </a:rPr>
              <a:t> (DCNN) </a:t>
            </a:r>
            <a:r>
              <a:rPr lang="en-US" sz="1800" dirty="0">
                <a:latin typeface="Times New Roman" panose="02020603050405020304" pitchFamily="18" charset="0"/>
                <a:cs typeface="Times New Roman" panose="02020603050405020304" pitchFamily="18" charset="0"/>
              </a:rPr>
              <a:t>used for crowd counting is based </a:t>
            </a:r>
            <a:r>
              <a:rPr lang="en-US" sz="1800">
                <a:latin typeface="Times New Roman" panose="02020603050405020304" pitchFamily="18" charset="0"/>
                <a:cs typeface="Times New Roman" panose="02020603050405020304" pitchFamily="18" charset="0"/>
              </a:rPr>
              <a:t>on </a:t>
            </a:r>
            <a:r>
              <a:rPr lang="en-IN" sz="1800" smtClean="0">
                <a:latin typeface="Times New Roman" panose="02020603050405020304" pitchFamily="18" charset="0"/>
                <a:cs typeface="Times New Roman" panose="02020603050405020304" pitchFamily="18" charset="0"/>
              </a:rPr>
              <a:t>Dilated </a:t>
            </a:r>
            <a:r>
              <a:rPr lang="en-IN" sz="1800" dirty="0">
                <a:latin typeface="Times New Roman" panose="02020603050405020304" pitchFamily="18" charset="0"/>
                <a:cs typeface="Times New Roman" panose="02020603050405020304" pitchFamily="18" charset="0"/>
              </a:rPr>
              <a:t>Convolutional Neural </a:t>
            </a:r>
            <a:r>
              <a:rPr lang="en-IN" sz="1800" dirty="0" smtClean="0">
                <a:latin typeface="Times New Roman" panose="02020603050405020304" pitchFamily="18" charset="0"/>
                <a:cs typeface="Times New Roman" panose="02020603050405020304" pitchFamily="18" charset="0"/>
              </a:rPr>
              <a:t>Networks(</a:t>
            </a:r>
            <a:r>
              <a:rPr lang="en-US" sz="1800" dirty="0" err="1" smtClean="0">
                <a:latin typeface="Times New Roman" panose="02020603050405020304" pitchFamily="18" charset="0"/>
                <a:cs typeface="Times New Roman" panose="02020603050405020304" pitchFamily="18" charset="0"/>
              </a:rPr>
              <a:t>CSRNet</a:t>
            </a:r>
            <a:r>
              <a:rPr lang="en-US" sz="1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Many crowd counting research work employ the use of Very Deep Convolutional Neural Network (VGG 16)</a:t>
            </a: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Firstly, individual frames will be extracted from the video and passed as input to the convolution layer. </a:t>
            </a: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convolution of appropriate size (M x N) will be applied on input image to extract the features and create a feature map</a:t>
            </a:r>
            <a:r>
              <a:rPr lang="en-US" sz="1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fully-connected layers of VGG-16 are removed along with 2 pooling layers to play down the negative effects of pooling operation on output accuracy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1007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Monitoring</a:t>
            </a:r>
            <a:endParaRPr lang="en-IN" dirty="0"/>
          </a:p>
        </p:txBody>
      </p:sp>
      <p:sp>
        <p:nvSpPr>
          <p:cNvPr id="3" name="Content Placeholder 2"/>
          <p:cNvSpPr>
            <a:spLocks noGrp="1"/>
          </p:cNvSpPr>
          <p:nvPr>
            <p:ph sz="quarter" idx="1"/>
          </p:nvPr>
        </p:nvSpPr>
        <p:spPr/>
        <p:txBody>
          <a:bodyPr>
            <a:normAutofit/>
          </a:bodyPr>
          <a:lstStyle/>
          <a:p>
            <a:pPr>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We make the threshold value for a particular places</a:t>
            </a: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If the threshold value is less than crowd count at that particular place </a:t>
            </a: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It should display a alert message that crowd limit exceeded.</a:t>
            </a: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Its all done by monitoring the given video as input.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314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solidFill>
                  <a:schemeClr val="bg2">
                    <a:lumMod val="10000"/>
                  </a:schemeClr>
                </a:solidFill>
                <a:latin typeface="Times New Roman" pitchFamily="18" charset="0"/>
                <a:cs typeface="Times New Roman" pitchFamily="18" charset="0"/>
              </a:rPr>
              <a:t>DATASET AND EVALUATION MEASURES</a:t>
            </a:r>
            <a:endParaRPr lang="en-US" sz="3200" dirty="0">
              <a:solidFill>
                <a:schemeClr val="bg2">
                  <a:lumMod val="1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527048"/>
            <a:ext cx="8302696" cy="4572000"/>
          </a:xfrm>
        </p:spPr>
        <p:txBody>
          <a:bodyPr>
            <a:normAutofit/>
          </a:bodyPr>
          <a:lstStyle/>
          <a:p>
            <a:pPr algn="just">
              <a:buFont typeface="Wingdings" panose="05000000000000000000" pitchFamily="2" charset="2"/>
              <a:buChar char="Ø"/>
            </a:pPr>
            <a:r>
              <a:rPr lang="en-GB" sz="2400" dirty="0" smtClean="0">
                <a:latin typeface="Times New Roman" pitchFamily="18" charset="0"/>
                <a:cs typeface="Times New Roman" pitchFamily="18" charset="0"/>
              </a:rPr>
              <a:t>The </a:t>
            </a:r>
            <a:r>
              <a:rPr lang="en-GB" sz="2400" dirty="0">
                <a:latin typeface="Times New Roman" pitchFamily="18" charset="0"/>
                <a:cs typeface="Times New Roman" pitchFamily="18" charset="0"/>
              </a:rPr>
              <a:t>UCSD </a:t>
            </a:r>
            <a:r>
              <a:rPr lang="en-GB" sz="2400" dirty="0" err="1" smtClean="0">
                <a:latin typeface="Times New Roman" pitchFamily="18" charset="0"/>
                <a:cs typeface="Times New Roman" pitchFamily="18" charset="0"/>
              </a:rPr>
              <a:t>pedestrain</a:t>
            </a:r>
            <a:r>
              <a:rPr lang="en-GB" sz="2400" dirty="0" smtClean="0">
                <a:latin typeface="Times New Roman" pitchFamily="18" charset="0"/>
                <a:cs typeface="Times New Roman" pitchFamily="18" charset="0"/>
              </a:rPr>
              <a:t> </a:t>
            </a:r>
            <a:r>
              <a:rPr lang="en-GB" sz="2400" dirty="0">
                <a:latin typeface="Times New Roman" pitchFamily="18" charset="0"/>
                <a:cs typeface="Times New Roman" pitchFamily="18" charset="0"/>
              </a:rPr>
              <a:t>dataset contains 2000 frames of a single scene. The video in this dataset is recorded at 10 fps with the frame size of 158x238. </a:t>
            </a:r>
            <a:endParaRPr lang="en-GB" sz="2400" dirty="0" smtClean="0">
              <a:latin typeface="Times New Roman" pitchFamily="18" charset="0"/>
              <a:cs typeface="Times New Roman" pitchFamily="18" charset="0"/>
            </a:endParaRPr>
          </a:p>
          <a:p>
            <a:pPr algn="just"/>
            <a:endParaRPr lang="en-GB" sz="2400" dirty="0" smtClean="0">
              <a:latin typeface="Times New Roman" pitchFamily="18" charset="0"/>
              <a:cs typeface="Times New Roman" pitchFamily="18" charset="0"/>
            </a:endParaRPr>
          </a:p>
          <a:p>
            <a:pPr algn="just">
              <a:buFont typeface="Wingdings" panose="05000000000000000000" pitchFamily="2" charset="2"/>
              <a:buChar char="Ø"/>
            </a:pPr>
            <a:r>
              <a:rPr lang="en-GB" sz="2400" dirty="0" smtClean="0">
                <a:latin typeface="Times New Roman" pitchFamily="18" charset="0"/>
                <a:cs typeface="Times New Roman" pitchFamily="18" charset="0"/>
              </a:rPr>
              <a:t>Grand </a:t>
            </a:r>
            <a:r>
              <a:rPr lang="en-GB" sz="2400" dirty="0">
                <a:latin typeface="Times New Roman" pitchFamily="18" charset="0"/>
                <a:cs typeface="Times New Roman" pitchFamily="18" charset="0"/>
              </a:rPr>
              <a:t>Central railway station dataset contain 50010 frames, Frame Rate:25 fps at </a:t>
            </a:r>
            <a:r>
              <a:rPr lang="en-GB" sz="2400" dirty="0" smtClean="0">
                <a:latin typeface="Times New Roman" pitchFamily="18" charset="0"/>
                <a:cs typeface="Times New Roman" pitchFamily="18" charset="0"/>
              </a:rPr>
              <a:t>720x480.</a:t>
            </a:r>
          </a:p>
          <a:p>
            <a:pPr algn="just"/>
            <a:endParaRPr lang="en-GB" sz="2400" dirty="0" smtClean="0">
              <a:latin typeface="Times New Roman" pitchFamily="18" charset="0"/>
              <a:cs typeface="Times New Roman" pitchFamily="18" charset="0"/>
            </a:endParaRPr>
          </a:p>
          <a:p>
            <a:pPr algn="just">
              <a:buFont typeface="Wingdings" panose="05000000000000000000" pitchFamily="2" charset="2"/>
              <a:buChar char="Ø"/>
            </a:pPr>
            <a:r>
              <a:rPr lang="en-GB" sz="2400" dirty="0" smtClean="0">
                <a:latin typeface="Times New Roman" pitchFamily="18" charset="0"/>
                <a:cs typeface="Times New Roman" pitchFamily="18" charset="0"/>
              </a:rPr>
              <a:t>Measures </a:t>
            </a:r>
            <a:r>
              <a:rPr lang="en-GB" sz="2400" dirty="0">
                <a:latin typeface="Times New Roman" pitchFamily="18" charset="0"/>
                <a:cs typeface="Times New Roman" pitchFamily="18" charset="0"/>
              </a:rPr>
              <a:t>such as accuracy, Mean Absolute Error (MAE) and Mean Squared Error (MSE) will be computed by comparing the counted result and ground truth values from the datasets.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0" y="52730"/>
            <a:ext cx="9036496" cy="208012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32856"/>
            <a:ext cx="9144000" cy="237626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52" y="4365104"/>
            <a:ext cx="8982744" cy="2368158"/>
          </a:xfrm>
          <a:prstGeom prst="rect">
            <a:avLst/>
          </a:prstGeom>
        </p:spPr>
      </p:pic>
    </p:spTree>
    <p:extLst>
      <p:ext uri="{BB962C8B-B14F-4D97-AF65-F5344CB8AC3E}">
        <p14:creationId xmlns:p14="http://schemas.microsoft.com/office/powerpoint/2010/main" val="2476825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68152"/>
          </a:xfrm>
        </p:spPr>
        <p:txBody>
          <a:bodyPr>
            <a:noAutofit/>
          </a:bodyPr>
          <a:lstStyle/>
          <a:p>
            <a:r>
              <a:rPr lang="en-GB" sz="3200" dirty="0">
                <a:solidFill>
                  <a:schemeClr val="bg2">
                    <a:lumMod val="10000"/>
                  </a:schemeClr>
                </a:solidFill>
                <a:latin typeface="Times New Roman" pitchFamily="18" charset="0"/>
                <a:cs typeface="Times New Roman" pitchFamily="18" charset="0"/>
              </a:rPr>
              <a:t>SOFTWARE AND HARDWARE REQUREMENTS</a:t>
            </a:r>
            <a:endParaRPr lang="en-US" sz="3200" dirty="0">
              <a:solidFill>
                <a:schemeClr val="bg2">
                  <a:lumMod val="1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527048"/>
            <a:ext cx="8230688" cy="4572000"/>
          </a:xfrm>
        </p:spPr>
        <p:txBody>
          <a:bodyPr>
            <a:normAutofit fontScale="92500"/>
          </a:bodyPr>
          <a:lstStyle/>
          <a:p>
            <a:pPr algn="just">
              <a:buFont typeface="Wingdings" panose="05000000000000000000" pitchFamily="2" charset="2"/>
              <a:buChar char="Ø"/>
            </a:pPr>
            <a:r>
              <a:rPr lang="en-GB" sz="2800" dirty="0">
                <a:latin typeface="Times New Roman" pitchFamily="18" charset="0"/>
                <a:cs typeface="Times New Roman" pitchFamily="18" charset="0"/>
              </a:rPr>
              <a:t>   For implementation and experimentation of the project, python based Computer Vision and Deep Learning libraries will be exploited. </a:t>
            </a:r>
            <a:endParaRPr lang="en-GB" sz="2800" dirty="0" smtClean="0">
              <a:latin typeface="Times New Roman" pitchFamily="18" charset="0"/>
              <a:cs typeface="Times New Roman" pitchFamily="18" charset="0"/>
            </a:endParaRPr>
          </a:p>
          <a:p>
            <a:pPr algn="just">
              <a:buFont typeface="Wingdings" panose="05000000000000000000" pitchFamily="2" charset="2"/>
              <a:buChar char="Ø"/>
            </a:pPr>
            <a:endParaRPr lang="en-GB" sz="2800" dirty="0" smtClean="0">
              <a:latin typeface="Times New Roman" pitchFamily="18" charset="0"/>
              <a:cs typeface="Times New Roman" pitchFamily="18" charset="0"/>
            </a:endParaRPr>
          </a:p>
          <a:p>
            <a:pPr algn="just">
              <a:buFont typeface="Wingdings" panose="05000000000000000000" pitchFamily="2" charset="2"/>
              <a:buChar char="Ø"/>
            </a:pPr>
            <a:r>
              <a:rPr lang="en-GB" sz="2800" dirty="0" smtClean="0">
                <a:latin typeface="Times New Roman" pitchFamily="18" charset="0"/>
                <a:cs typeface="Times New Roman" pitchFamily="18" charset="0"/>
              </a:rPr>
              <a:t>Specifically</a:t>
            </a:r>
            <a:r>
              <a:rPr lang="en-GB" sz="2800" dirty="0">
                <a:latin typeface="Times New Roman" pitchFamily="18" charset="0"/>
                <a:cs typeface="Times New Roman" pitchFamily="18" charset="0"/>
              </a:rPr>
              <a:t>, libraries such as </a:t>
            </a:r>
            <a:r>
              <a:rPr lang="en-GB" sz="2800" dirty="0" err="1">
                <a:latin typeface="Times New Roman" pitchFamily="18" charset="0"/>
                <a:cs typeface="Times New Roman" pitchFamily="18" charset="0"/>
              </a:rPr>
              <a:t>OpenCV</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Keras</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TensorFlow</a:t>
            </a:r>
            <a:r>
              <a:rPr lang="en-GB" sz="2800" dirty="0">
                <a:latin typeface="Times New Roman" pitchFamily="18" charset="0"/>
                <a:cs typeface="Times New Roman" pitchFamily="18" charset="0"/>
              </a:rPr>
              <a:t>, YOLO will be used</a:t>
            </a:r>
            <a:r>
              <a:rPr lang="en-GB" sz="2800" dirty="0" smtClean="0">
                <a:latin typeface="Times New Roman" pitchFamily="18" charset="0"/>
                <a:cs typeface="Times New Roman" pitchFamily="18" charset="0"/>
              </a:rPr>
              <a:t>.</a:t>
            </a:r>
          </a:p>
          <a:p>
            <a:pPr algn="just">
              <a:buFont typeface="Wingdings" panose="05000000000000000000" pitchFamily="2" charset="2"/>
              <a:buChar char="Ø"/>
            </a:pPr>
            <a:endParaRPr lang="en-GB" sz="2800" dirty="0" smtClean="0">
              <a:latin typeface="Times New Roman" pitchFamily="18" charset="0"/>
              <a:cs typeface="Times New Roman" pitchFamily="18" charset="0"/>
            </a:endParaRPr>
          </a:p>
          <a:p>
            <a:pPr algn="just">
              <a:buFont typeface="Wingdings" panose="05000000000000000000" pitchFamily="2" charset="2"/>
              <a:buChar char="Ø"/>
            </a:pPr>
            <a:r>
              <a:rPr lang="en-GB" sz="2800" dirty="0" smtClean="0">
                <a:latin typeface="Times New Roman" pitchFamily="18" charset="0"/>
                <a:cs typeface="Times New Roman" pitchFamily="18" charset="0"/>
              </a:rPr>
              <a:t>Training </a:t>
            </a:r>
            <a:r>
              <a:rPr lang="en-GB" sz="2800" dirty="0">
                <a:latin typeface="Times New Roman" pitchFamily="18" charset="0"/>
                <a:cs typeface="Times New Roman" pitchFamily="18" charset="0"/>
              </a:rPr>
              <a:t>will be conducted on NVIDIA GPUs for training </a:t>
            </a:r>
            <a:r>
              <a:rPr lang="en-GB" sz="2800" dirty="0" smtClean="0">
                <a:latin typeface="Times New Roman" pitchFamily="18" charset="0"/>
                <a:cs typeface="Times New Roman" pitchFamily="18" charset="0"/>
              </a:rPr>
              <a:t>and </a:t>
            </a:r>
            <a:r>
              <a:rPr lang="en-GB" sz="2800" dirty="0" err="1" smtClean="0">
                <a:latin typeface="Times New Roman" pitchFamily="18" charset="0"/>
                <a:cs typeface="Times New Roman" pitchFamily="18" charset="0"/>
              </a:rPr>
              <a:t>Jupyter</a:t>
            </a:r>
            <a:r>
              <a:rPr lang="en-GB" sz="2800" dirty="0" smtClean="0">
                <a:latin typeface="Times New Roman" pitchFamily="18" charset="0"/>
                <a:cs typeface="Times New Roman" pitchFamily="18" charset="0"/>
              </a:rPr>
              <a:t> /Google </a:t>
            </a:r>
            <a:r>
              <a:rPr lang="en-GB" sz="2800" dirty="0" err="1" smtClean="0">
                <a:latin typeface="Times New Roman" pitchFamily="18" charset="0"/>
                <a:cs typeface="Times New Roman" pitchFamily="18" charset="0"/>
              </a:rPr>
              <a:t>Colabs</a:t>
            </a:r>
            <a:r>
              <a:rPr lang="en-GB" sz="2800" dirty="0" smtClean="0">
                <a:latin typeface="Times New Roman" pitchFamily="18" charset="0"/>
                <a:cs typeface="Times New Roman" pitchFamily="18" charset="0"/>
              </a:rPr>
              <a:t> are </a:t>
            </a:r>
            <a:r>
              <a:rPr lang="en-GB" sz="2800" smtClean="0">
                <a:latin typeface="Times New Roman" pitchFamily="18" charset="0"/>
                <a:cs typeface="Times New Roman" pitchFamily="18" charset="0"/>
              </a:rPr>
              <a:t>used for the </a:t>
            </a:r>
            <a:r>
              <a:rPr lang="en-GB" sz="2800" dirty="0">
                <a:latin typeface="Times New Roman" pitchFamily="18" charset="0"/>
                <a:cs typeface="Times New Roman" pitchFamily="18" charset="0"/>
              </a:rPr>
              <a:t>end-to-end version of CNN based  crowd counting model.</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solidFill>
                  <a:schemeClr val="bg2">
                    <a:lumMod val="10000"/>
                  </a:schemeClr>
                </a:solidFill>
                <a:latin typeface="Times New Roman" pitchFamily="18" charset="0"/>
                <a:cs typeface="Times New Roman" pitchFamily="18" charset="0"/>
              </a:rPr>
              <a:t>ARCHITECHTURE</a:t>
            </a:r>
            <a:endParaRPr lang="en-US" sz="3200" dirty="0">
              <a:solidFill>
                <a:schemeClr val="bg2">
                  <a:lumMod val="10000"/>
                </a:schemeClr>
              </a:solidFill>
              <a:latin typeface="Times New Roman" pitchFamily="18" charset="0"/>
              <a:cs typeface="Times New Roman" pitchFamily="18" charset="0"/>
            </a:endParaRPr>
          </a:p>
        </p:txBody>
      </p:sp>
      <p:pic>
        <p:nvPicPr>
          <p:cNvPr id="5" name="Picture 2" descr="C:\Users\Kushmita Guduri\Pictures\Saved Pictures\603f7495-b7b9-418a-aa7c-95495a5632bb.jpg"/>
          <p:cNvPicPr>
            <a:picLocks noGrp="1" noChangeAspect="1" noChangeArrowheads="1"/>
          </p:cNvPicPr>
          <p:nvPr>
            <p:ph sz="quarter" idx="1"/>
          </p:nvPr>
        </p:nvPicPr>
        <p:blipFill>
          <a:blip r:embed="rId2" cstate="print"/>
          <a:srcRect/>
          <a:stretch>
            <a:fillRect/>
          </a:stretch>
        </p:blipFill>
        <p:spPr bwMode="auto">
          <a:xfrm>
            <a:off x="467544" y="1772816"/>
            <a:ext cx="8136904" cy="432048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24419219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solidFill>
                  <a:schemeClr val="bg2">
                    <a:lumMod val="10000"/>
                  </a:schemeClr>
                </a:solidFill>
                <a:latin typeface="Times New Roman" pitchFamily="18" charset="0"/>
                <a:cs typeface="Times New Roman" pitchFamily="18" charset="0"/>
              </a:rPr>
              <a:t>OBJECTIVE </a:t>
            </a:r>
            <a:endParaRPr lang="en-US" sz="3200" dirty="0">
              <a:solidFill>
                <a:schemeClr val="bg2">
                  <a:lumMod val="1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buClr>
                <a:schemeClr val="bg2">
                  <a:lumMod val="25000"/>
                </a:schemeClr>
              </a:buClr>
              <a:buNone/>
            </a:pPr>
            <a:endParaRPr lang="en-GB" dirty="0">
              <a:latin typeface="Times New Roman" pitchFamily="18" charset="0"/>
              <a:cs typeface="Times New Roman" pitchFamily="18" charset="0"/>
            </a:endParaRPr>
          </a:p>
          <a:p>
            <a:pPr>
              <a:buClr>
                <a:schemeClr val="bg2">
                  <a:lumMod val="25000"/>
                </a:schemeClr>
              </a:buClr>
              <a:buFont typeface="Wingdings" panose="05000000000000000000" pitchFamily="2" charset="2"/>
              <a:buChar char="Ø"/>
            </a:pPr>
            <a:r>
              <a:rPr lang="en-GB" dirty="0" smtClean="0">
                <a:latin typeface="Times New Roman" pitchFamily="18" charset="0"/>
                <a:cs typeface="Times New Roman" pitchFamily="18" charset="0"/>
              </a:rPr>
              <a:t>Easily </a:t>
            </a:r>
            <a:r>
              <a:rPr lang="en-GB" dirty="0">
                <a:latin typeface="Times New Roman" pitchFamily="18" charset="0"/>
                <a:cs typeface="Times New Roman" pitchFamily="18" charset="0"/>
              </a:rPr>
              <a:t>handle </a:t>
            </a:r>
            <a:r>
              <a:rPr lang="en-GB" b="1" dirty="0">
                <a:latin typeface="Times New Roman" pitchFamily="18" charset="0"/>
                <a:cs typeface="Times New Roman" pitchFamily="18" charset="0"/>
              </a:rPr>
              <a:t>large-scale variation </a:t>
            </a:r>
            <a:r>
              <a:rPr lang="en-GB" dirty="0">
                <a:latin typeface="Times New Roman" pitchFamily="18" charset="0"/>
                <a:cs typeface="Times New Roman" pitchFamily="18" charset="0"/>
              </a:rPr>
              <a:t>in people’s size when</a:t>
            </a:r>
          </a:p>
          <a:p>
            <a:pPr>
              <a:buClr>
                <a:schemeClr val="bg2">
                  <a:lumMod val="25000"/>
                </a:schemeClr>
              </a:buClr>
              <a:buNone/>
            </a:pPr>
            <a:r>
              <a:rPr lang="en-GB" dirty="0">
                <a:latin typeface="Times New Roman" pitchFamily="18" charset="0"/>
                <a:cs typeface="Times New Roman" pitchFamily="18" charset="0"/>
              </a:rPr>
              <a:t>appearing in </a:t>
            </a:r>
            <a:r>
              <a:rPr lang="en-GB" dirty="0" smtClean="0">
                <a:latin typeface="Times New Roman" pitchFamily="18" charset="0"/>
                <a:cs typeface="Times New Roman" pitchFamily="18" charset="0"/>
              </a:rPr>
              <a:t>images.</a:t>
            </a:r>
          </a:p>
          <a:p>
            <a:pPr>
              <a:buClr>
                <a:schemeClr val="bg2">
                  <a:lumMod val="25000"/>
                </a:schemeClr>
              </a:buClr>
              <a:buNone/>
            </a:pPr>
            <a:endParaRPr lang="en-GB" dirty="0">
              <a:latin typeface="Times New Roman" pitchFamily="18" charset="0"/>
              <a:cs typeface="Times New Roman" pitchFamily="18" charset="0"/>
            </a:endParaRPr>
          </a:p>
          <a:p>
            <a:pPr>
              <a:buClr>
                <a:schemeClr val="bg2">
                  <a:lumMod val="25000"/>
                </a:schemeClr>
              </a:buClr>
              <a:buFont typeface="Wingdings" panose="05000000000000000000" pitchFamily="2" charset="2"/>
              <a:buChar char="Ø"/>
            </a:pPr>
            <a:r>
              <a:rPr lang="en-GB" dirty="0" smtClean="0">
                <a:latin typeface="Times New Roman" pitchFamily="18" charset="0"/>
                <a:cs typeface="Times New Roman" pitchFamily="18" charset="0"/>
              </a:rPr>
              <a:t>Facilitate </a:t>
            </a:r>
            <a:r>
              <a:rPr lang="en-GB" dirty="0">
                <a:latin typeface="Times New Roman" pitchFamily="18" charset="0"/>
                <a:cs typeface="Times New Roman" pitchFamily="18" charset="0"/>
              </a:rPr>
              <a:t>to generate </a:t>
            </a:r>
            <a:r>
              <a:rPr lang="en-GB" b="1" dirty="0">
                <a:latin typeface="Times New Roman" pitchFamily="18" charset="0"/>
                <a:cs typeface="Times New Roman" pitchFamily="18" charset="0"/>
              </a:rPr>
              <a:t>local density maps </a:t>
            </a:r>
            <a:r>
              <a:rPr lang="en-GB" dirty="0">
                <a:latin typeface="Times New Roman" pitchFamily="18" charset="0"/>
                <a:cs typeface="Times New Roman" pitchFamily="18" charset="0"/>
              </a:rPr>
              <a:t>within a crowd</a:t>
            </a:r>
          </a:p>
          <a:p>
            <a:pPr>
              <a:buClr>
                <a:schemeClr val="bg2">
                  <a:lumMod val="25000"/>
                </a:schemeClr>
              </a:buClr>
              <a:buNone/>
            </a:pPr>
            <a:r>
              <a:rPr lang="en-GB" dirty="0">
                <a:latin typeface="Times New Roman" pitchFamily="18" charset="0"/>
                <a:cs typeface="Times New Roman" pitchFamily="18" charset="0"/>
              </a:rPr>
              <a:t>scene</a:t>
            </a:r>
            <a:r>
              <a:rPr lang="en-GB" dirty="0" smtClean="0">
                <a:latin typeface="Times New Roman" pitchFamily="18" charset="0"/>
                <a:cs typeface="Times New Roman" pitchFamily="18" charset="0"/>
              </a:rPr>
              <a:t>.</a:t>
            </a:r>
          </a:p>
          <a:p>
            <a:pPr>
              <a:buClr>
                <a:schemeClr val="bg2">
                  <a:lumMod val="25000"/>
                </a:schemeClr>
              </a:buClr>
              <a:buNone/>
            </a:pPr>
            <a:endParaRPr lang="en-GB" dirty="0">
              <a:latin typeface="Times New Roman" pitchFamily="18" charset="0"/>
              <a:cs typeface="Times New Roman" pitchFamily="18" charset="0"/>
            </a:endParaRPr>
          </a:p>
          <a:p>
            <a:pPr>
              <a:buClr>
                <a:schemeClr val="bg2">
                  <a:lumMod val="25000"/>
                </a:schemeClr>
              </a:buClr>
              <a:buFont typeface="Wingdings" panose="05000000000000000000" pitchFamily="2" charset="2"/>
              <a:buChar char="Ø"/>
            </a:pPr>
            <a:r>
              <a:rPr lang="en-GB" dirty="0" smtClean="0">
                <a:latin typeface="Times New Roman" pitchFamily="18" charset="0"/>
                <a:cs typeface="Times New Roman" pitchFamily="18" charset="0"/>
              </a:rPr>
              <a:t>Decreases the</a:t>
            </a:r>
            <a:r>
              <a:rPr lang="en-GB" b="1" dirty="0" smtClean="0">
                <a:latin typeface="Times New Roman" pitchFamily="18" charset="0"/>
                <a:cs typeface="Times New Roman" pitchFamily="18" charset="0"/>
              </a:rPr>
              <a:t> MSE and MAE by </a:t>
            </a:r>
            <a:r>
              <a:rPr lang="en-GB" b="1" dirty="0">
                <a:latin typeface="Times New Roman" pitchFamily="18" charset="0"/>
                <a:cs typeface="Times New Roman" pitchFamily="18" charset="0"/>
              </a:rPr>
              <a:t>C</a:t>
            </a:r>
            <a:r>
              <a:rPr lang="en-GB" b="1" dirty="0" smtClean="0">
                <a:latin typeface="Times New Roman" pitchFamily="18" charset="0"/>
                <a:cs typeface="Times New Roman" pitchFamily="18" charset="0"/>
              </a:rPr>
              <a:t>NN </a:t>
            </a:r>
            <a:r>
              <a:rPr lang="en-GB" dirty="0" smtClean="0">
                <a:latin typeface="Times New Roman" pitchFamily="18" charset="0"/>
                <a:cs typeface="Times New Roman" pitchFamily="18" charset="0"/>
              </a:rPr>
              <a:t>technique.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solidFill>
                  <a:schemeClr val="bg2">
                    <a:lumMod val="10000"/>
                  </a:schemeClr>
                </a:solidFill>
                <a:latin typeface="Times New Roman" pitchFamily="18" charset="0"/>
                <a:cs typeface="Times New Roman" pitchFamily="18" charset="0"/>
              </a:rPr>
              <a:t>SCOPE</a:t>
            </a:r>
            <a:endParaRPr lang="en-US" sz="3200" dirty="0">
              <a:solidFill>
                <a:schemeClr val="bg2">
                  <a:lumMod val="1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527048"/>
            <a:ext cx="8534400" cy="5070304"/>
          </a:xfrm>
        </p:spPr>
        <p:txBody>
          <a:bodyPr>
            <a:normAutofit/>
          </a:bodyPr>
          <a:lstStyle/>
          <a:p>
            <a:pPr algn="just">
              <a:buFont typeface="Wingdings" panose="05000000000000000000" pitchFamily="2" charset="2"/>
              <a:buChar char="Ø"/>
            </a:pPr>
            <a:r>
              <a:rPr lang="en-GB" sz="2800" dirty="0">
                <a:latin typeface="Times New Roman" pitchFamily="18" charset="0"/>
                <a:cs typeface="Times New Roman" pitchFamily="18" charset="0"/>
              </a:rPr>
              <a:t> </a:t>
            </a:r>
            <a:r>
              <a:rPr lang="en-GB" sz="2800" dirty="0" smtClean="0">
                <a:latin typeface="Times New Roman" pitchFamily="18" charset="0"/>
                <a:cs typeface="Times New Roman" pitchFamily="18" charset="0"/>
              </a:rPr>
              <a:t>It </a:t>
            </a:r>
            <a:r>
              <a:rPr lang="en-GB" sz="2800" dirty="0">
                <a:latin typeface="Times New Roman" pitchFamily="18" charset="0"/>
                <a:cs typeface="Times New Roman" pitchFamily="18" charset="0"/>
              </a:rPr>
              <a:t>is mainly used in real-life for automated public </a:t>
            </a:r>
            <a:r>
              <a:rPr lang="en-GB" sz="2800" dirty="0" smtClean="0">
                <a:latin typeface="Times New Roman" pitchFamily="18" charset="0"/>
                <a:cs typeface="Times New Roman" pitchFamily="18" charset="0"/>
              </a:rPr>
              <a:t>Count </a:t>
            </a:r>
          </a:p>
          <a:p>
            <a:pPr algn="just">
              <a:buFont typeface="Wingdings" panose="05000000000000000000" pitchFamily="2" charset="2"/>
              <a:buChar char="Ø"/>
            </a:pPr>
            <a:endParaRPr lang="en-GB" sz="2800" dirty="0" smtClean="0">
              <a:latin typeface="Times New Roman" pitchFamily="18" charset="0"/>
              <a:cs typeface="Times New Roman" pitchFamily="18" charset="0"/>
            </a:endParaRPr>
          </a:p>
          <a:p>
            <a:pPr algn="just">
              <a:buFont typeface="Wingdings" panose="05000000000000000000" pitchFamily="2" charset="2"/>
              <a:buChar char="Ø"/>
            </a:pPr>
            <a:r>
              <a:rPr lang="en-GB" sz="2800" dirty="0" smtClean="0">
                <a:latin typeface="Times New Roman" pitchFamily="18" charset="0"/>
                <a:cs typeface="Times New Roman" pitchFamily="18" charset="0"/>
              </a:rPr>
              <a:t>It is also used for  surveillance of Suspicious activities</a:t>
            </a:r>
          </a:p>
          <a:p>
            <a:pPr algn="just">
              <a:buFont typeface="Wingdings" panose="05000000000000000000" pitchFamily="2" charset="2"/>
              <a:buChar char="Ø"/>
            </a:pPr>
            <a:endParaRPr lang="en-GB" sz="2800" dirty="0" smtClean="0">
              <a:latin typeface="Times New Roman" pitchFamily="18" charset="0"/>
              <a:cs typeface="Times New Roman" pitchFamily="18" charset="0"/>
            </a:endParaRP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proposed system architecture can also be used in monitoring real time traffic by creating density maps for cars</a:t>
            </a:r>
            <a:r>
              <a:rPr lang="en-US" sz="24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en-GB" sz="2400" dirty="0" smtClean="0">
              <a:latin typeface="Times New Roman" pitchFamily="18" charset="0"/>
              <a:cs typeface="Times New Roman" pitchFamily="18" charset="0"/>
            </a:endParaRPr>
          </a:p>
          <a:p>
            <a:pPr algn="just">
              <a:buFont typeface="Wingdings" panose="05000000000000000000" pitchFamily="2" charset="2"/>
              <a:buChar char="Ø"/>
            </a:pPr>
            <a:r>
              <a:rPr lang="en-GB" sz="2800" dirty="0" smtClean="0">
                <a:latin typeface="Times New Roman" pitchFamily="18" charset="0"/>
                <a:cs typeface="Times New Roman" pitchFamily="18" charset="0"/>
              </a:rPr>
              <a:t> Similar to object </a:t>
            </a:r>
            <a:r>
              <a:rPr lang="en-GB" sz="2800" dirty="0">
                <a:latin typeface="Times New Roman" pitchFamily="18" charset="0"/>
                <a:cs typeface="Times New Roman" pitchFamily="18" charset="0"/>
              </a:rPr>
              <a:t>detection, crowd counting aims at recognizing arbitrarily sized targets in various situations.</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solidFill>
                  <a:schemeClr val="bg2">
                    <a:lumMod val="10000"/>
                  </a:schemeClr>
                </a:solidFill>
                <a:latin typeface="Times New Roman" pitchFamily="18" charset="0"/>
                <a:cs typeface="Times New Roman" pitchFamily="18" charset="0"/>
              </a:rPr>
              <a:t>CONCLUSION</a:t>
            </a:r>
            <a:endParaRPr lang="en-US" sz="3200" dirty="0">
              <a:solidFill>
                <a:schemeClr val="bg2">
                  <a:lumMod val="1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527048"/>
            <a:ext cx="8302696" cy="4278216"/>
          </a:xfrm>
        </p:spPr>
        <p:txBody>
          <a:bodyPr>
            <a:noAutofit/>
          </a:bodyPr>
          <a:lstStyle/>
          <a:p>
            <a:pPr algn="just">
              <a:buFont typeface="Wingdings" panose="05000000000000000000" pitchFamily="2" charset="2"/>
              <a:buChar char="Ø"/>
            </a:pPr>
            <a:r>
              <a:rPr lang="en-GB" sz="2400" dirty="0">
                <a:latin typeface="Times New Roman" pitchFamily="18" charset="0"/>
                <a:cs typeface="Times New Roman" pitchFamily="18" charset="0"/>
              </a:rPr>
              <a:t>   We implement the real-time monitoring and spatial-temporal analysis for crowd density based on this video surveillance </a:t>
            </a:r>
            <a:r>
              <a:rPr lang="en-GB" sz="2400" dirty="0" smtClean="0">
                <a:latin typeface="Times New Roman" pitchFamily="18" charset="0"/>
                <a:cs typeface="Times New Roman" pitchFamily="18" charset="0"/>
              </a:rPr>
              <a:t>.</a:t>
            </a:r>
          </a:p>
          <a:p>
            <a:pPr algn="just">
              <a:buFont typeface="Wingdings" panose="05000000000000000000" pitchFamily="2" charset="2"/>
              <a:buChar char="Ø"/>
            </a:pPr>
            <a:r>
              <a:rPr lang="en-GB" sz="2400" dirty="0" smtClean="0">
                <a:latin typeface="Times New Roman" pitchFamily="18" charset="0"/>
                <a:cs typeface="Times New Roman" pitchFamily="18" charset="0"/>
              </a:rPr>
              <a:t> </a:t>
            </a:r>
            <a:r>
              <a:rPr lang="en-GB" sz="2400" dirty="0">
                <a:latin typeface="Times New Roman" pitchFamily="18" charset="0"/>
                <a:cs typeface="Times New Roman" pitchFamily="18" charset="0"/>
              </a:rPr>
              <a:t>If the monitoring area has a large number of cameras, we would have to do work to obtain the cameras crowd counting estimation </a:t>
            </a:r>
            <a:r>
              <a:rPr lang="en-GB" sz="2400" dirty="0" smtClean="0">
                <a:latin typeface="Times New Roman" pitchFamily="18" charset="0"/>
                <a:cs typeface="Times New Roman" pitchFamily="18" charset="0"/>
              </a:rPr>
              <a:t>model.</a:t>
            </a:r>
          </a:p>
          <a:p>
            <a:pPr algn="just">
              <a:buFont typeface="Wingdings" panose="05000000000000000000" pitchFamily="2" charset="2"/>
              <a:buChar char="Ø"/>
            </a:pPr>
            <a:r>
              <a:rPr lang="en-GB" sz="2400" dirty="0" smtClean="0">
                <a:latin typeface="Times New Roman" pitchFamily="18" charset="0"/>
                <a:cs typeface="Times New Roman" pitchFamily="18" charset="0"/>
              </a:rPr>
              <a:t>CNN </a:t>
            </a:r>
            <a:r>
              <a:rPr lang="en-GB" sz="2400" dirty="0">
                <a:latin typeface="Times New Roman" pitchFamily="18" charset="0"/>
                <a:cs typeface="Times New Roman" pitchFamily="18" charset="0"/>
              </a:rPr>
              <a:t>based techniques can effectively support many applications that requires adaptive monitoring, identification, and management over diverse crowd-gathering horizons. </a:t>
            </a:r>
            <a:endParaRPr lang="en-GB" sz="2400" dirty="0" smtClean="0">
              <a:latin typeface="Times New Roman" pitchFamily="18" charset="0"/>
              <a:cs typeface="Times New Roman" pitchFamily="18" charset="0"/>
            </a:endParaRPr>
          </a:p>
          <a:p>
            <a:pPr algn="just">
              <a:buFont typeface="Wingdings" panose="05000000000000000000" pitchFamily="2" charset="2"/>
              <a:buChar char="Ø"/>
            </a:pPr>
            <a:r>
              <a:rPr lang="en-GB" sz="2400" dirty="0" smtClean="0">
                <a:latin typeface="Times New Roman" pitchFamily="18" charset="0"/>
                <a:cs typeface="Times New Roman" pitchFamily="18" charset="0"/>
              </a:rPr>
              <a:t>So </a:t>
            </a:r>
            <a:r>
              <a:rPr lang="en-GB" sz="2400" dirty="0">
                <a:latin typeface="Times New Roman" pitchFamily="18" charset="0"/>
                <a:cs typeface="Times New Roman" pitchFamily="18" charset="0"/>
              </a:rPr>
              <a:t>we should further study the crowd counting estimation model’s </a:t>
            </a:r>
            <a:r>
              <a:rPr lang="en-GB" sz="2400" dirty="0" smtClean="0">
                <a:latin typeface="Times New Roman" pitchFamily="18" charset="0"/>
                <a:cs typeface="Times New Roman" pitchFamily="18" charset="0"/>
              </a:rPr>
              <a:t>flexibility, reliability, accuracy</a:t>
            </a:r>
            <a:r>
              <a:rPr lang="en-GB" sz="2400" dirty="0">
                <a:latin typeface="Times New Roman" pitchFamily="18" charset="0"/>
                <a:cs typeface="Times New Roman" pitchFamily="18" charset="0"/>
              </a:rPr>
              <a:t>, efficiency and their versatility.</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solidFill>
                  <a:schemeClr val="bg2">
                    <a:lumMod val="10000"/>
                  </a:schemeClr>
                </a:solidFill>
                <a:latin typeface="Times New Roman" pitchFamily="18" charset="0"/>
                <a:cs typeface="Times New Roman" pitchFamily="18" charset="0"/>
              </a:rPr>
              <a:t>CONTENTS</a:t>
            </a:r>
            <a:endParaRPr lang="en-US" sz="3200" dirty="0">
              <a:solidFill>
                <a:schemeClr val="bg2">
                  <a:lumMod val="1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pPr marL="342900" indent="-342900">
              <a:buClr>
                <a:schemeClr val="bg2">
                  <a:lumMod val="25000"/>
                </a:schemeClr>
              </a:buClr>
              <a:buFont typeface="+mj-lt"/>
              <a:buAutoNum type="arabicPeriod"/>
            </a:pPr>
            <a:r>
              <a:rPr lang="en-GB" sz="2400" dirty="0">
                <a:latin typeface="Times New Roman" pitchFamily="18" charset="0"/>
                <a:cs typeface="Times New Roman" pitchFamily="18" charset="0"/>
              </a:rPr>
              <a:t>Abstract</a:t>
            </a:r>
          </a:p>
          <a:p>
            <a:pPr marL="342900" indent="-342900">
              <a:buClr>
                <a:schemeClr val="bg2">
                  <a:lumMod val="25000"/>
                </a:schemeClr>
              </a:buClr>
              <a:buFont typeface="+mj-lt"/>
              <a:buAutoNum type="arabicPeriod"/>
            </a:pPr>
            <a:r>
              <a:rPr lang="en-GB" sz="2400" dirty="0">
                <a:latin typeface="Times New Roman" pitchFamily="18" charset="0"/>
                <a:cs typeface="Times New Roman" pitchFamily="18" charset="0"/>
              </a:rPr>
              <a:t>Introduction</a:t>
            </a:r>
          </a:p>
          <a:p>
            <a:pPr marL="342900" indent="-342900">
              <a:buClr>
                <a:schemeClr val="bg2">
                  <a:lumMod val="25000"/>
                </a:schemeClr>
              </a:buClr>
              <a:buFont typeface="+mj-lt"/>
              <a:buAutoNum type="arabicPeriod"/>
            </a:pPr>
            <a:r>
              <a:rPr lang="en-GB" sz="2400" dirty="0">
                <a:latin typeface="Times New Roman" pitchFamily="18" charset="0"/>
                <a:cs typeface="Times New Roman" pitchFamily="18" charset="0"/>
              </a:rPr>
              <a:t>Existing System</a:t>
            </a:r>
          </a:p>
          <a:p>
            <a:pPr marL="342900" indent="-342900">
              <a:buClr>
                <a:schemeClr val="bg2">
                  <a:lumMod val="25000"/>
                </a:schemeClr>
              </a:buClr>
              <a:buFont typeface="+mj-lt"/>
              <a:buAutoNum type="arabicPeriod"/>
            </a:pPr>
            <a:r>
              <a:rPr lang="en-GB" sz="2400" dirty="0">
                <a:latin typeface="Times New Roman" pitchFamily="18" charset="0"/>
                <a:cs typeface="Times New Roman" pitchFamily="18" charset="0"/>
              </a:rPr>
              <a:t>Literature Survey</a:t>
            </a:r>
          </a:p>
          <a:p>
            <a:pPr marL="342900" indent="-342900">
              <a:buClr>
                <a:schemeClr val="bg2">
                  <a:lumMod val="25000"/>
                </a:schemeClr>
              </a:buClr>
              <a:buFont typeface="+mj-lt"/>
              <a:buAutoNum type="arabicPeriod"/>
            </a:pPr>
            <a:r>
              <a:rPr lang="en-GB" sz="2400" dirty="0">
                <a:latin typeface="Times New Roman" pitchFamily="18" charset="0"/>
                <a:cs typeface="Times New Roman" pitchFamily="18" charset="0"/>
              </a:rPr>
              <a:t>Methodology</a:t>
            </a:r>
          </a:p>
          <a:p>
            <a:pPr marL="342900" indent="-342900">
              <a:buClr>
                <a:schemeClr val="bg2">
                  <a:lumMod val="25000"/>
                </a:schemeClr>
              </a:buClr>
              <a:buFont typeface="+mj-lt"/>
              <a:buAutoNum type="arabicPeriod"/>
            </a:pPr>
            <a:r>
              <a:rPr lang="en-GB" sz="2400" dirty="0">
                <a:latin typeface="Times New Roman" pitchFamily="18" charset="0"/>
                <a:cs typeface="Times New Roman" pitchFamily="18" charset="0"/>
              </a:rPr>
              <a:t>Dataset and Evaluation Measures</a:t>
            </a:r>
          </a:p>
          <a:p>
            <a:pPr marL="342900" indent="-342900">
              <a:buClr>
                <a:schemeClr val="bg2">
                  <a:lumMod val="25000"/>
                </a:schemeClr>
              </a:buClr>
              <a:buFont typeface="+mj-lt"/>
              <a:buAutoNum type="arabicPeriod"/>
            </a:pPr>
            <a:r>
              <a:rPr lang="en-GB" sz="2400" dirty="0">
                <a:latin typeface="Times New Roman" pitchFamily="18" charset="0"/>
                <a:cs typeface="Times New Roman" pitchFamily="18" charset="0"/>
              </a:rPr>
              <a:t>Software and Hardware requirements</a:t>
            </a:r>
          </a:p>
          <a:p>
            <a:pPr marL="342900" indent="-342900">
              <a:buClr>
                <a:schemeClr val="bg2">
                  <a:lumMod val="25000"/>
                </a:schemeClr>
              </a:buClr>
              <a:buFont typeface="+mj-lt"/>
              <a:buAutoNum type="arabicPeriod"/>
            </a:pPr>
            <a:r>
              <a:rPr lang="en-GB" sz="2400" dirty="0">
                <a:latin typeface="Times New Roman" pitchFamily="18" charset="0"/>
                <a:cs typeface="Times New Roman" pitchFamily="18" charset="0"/>
              </a:rPr>
              <a:t>Data flow diagram</a:t>
            </a:r>
          </a:p>
          <a:p>
            <a:pPr marL="342900" indent="-342900">
              <a:buClr>
                <a:schemeClr val="bg2">
                  <a:lumMod val="25000"/>
                </a:schemeClr>
              </a:buClr>
              <a:buFont typeface="+mj-lt"/>
              <a:buAutoNum type="arabicPeriod"/>
            </a:pPr>
            <a:r>
              <a:rPr lang="en-GB" sz="2400" dirty="0">
                <a:latin typeface="Times New Roman" pitchFamily="18" charset="0"/>
                <a:cs typeface="Times New Roman" pitchFamily="18" charset="0"/>
              </a:rPr>
              <a:t>Objective of proposed system</a:t>
            </a:r>
          </a:p>
          <a:p>
            <a:pPr marL="342900" indent="-342900">
              <a:buClr>
                <a:schemeClr val="bg2">
                  <a:lumMod val="25000"/>
                </a:schemeClr>
              </a:buClr>
              <a:buFont typeface="+mj-lt"/>
              <a:buAutoNum type="arabicPeriod"/>
            </a:pPr>
            <a:r>
              <a:rPr lang="en-GB" sz="2400" dirty="0">
                <a:latin typeface="Times New Roman" pitchFamily="18" charset="0"/>
                <a:cs typeface="Times New Roman" pitchFamily="18" charset="0"/>
              </a:rPr>
              <a:t>Scope of proposed system</a:t>
            </a:r>
          </a:p>
          <a:p>
            <a:pPr marL="342900" indent="-342900">
              <a:buClr>
                <a:schemeClr val="bg2">
                  <a:lumMod val="25000"/>
                </a:schemeClr>
              </a:buClr>
              <a:buFont typeface="+mj-lt"/>
              <a:buAutoNum type="arabicPeriod"/>
            </a:pPr>
            <a:r>
              <a:rPr lang="en-GB" sz="2400" dirty="0">
                <a:latin typeface="Times New Roman" pitchFamily="18" charset="0"/>
                <a:cs typeface="Times New Roman" pitchFamily="18" charset="0"/>
              </a:rPr>
              <a:t>Conclusion</a:t>
            </a:r>
          </a:p>
          <a:p>
            <a:pPr marL="342900" indent="-342900">
              <a:buClr>
                <a:schemeClr val="bg2">
                  <a:lumMod val="25000"/>
                </a:schemeClr>
              </a:buClr>
              <a:buFont typeface="+mj-lt"/>
              <a:buAutoNum type="arabicPeriod"/>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6cca272e-1d99-434a-85c0-e00bf411ecb9.jpg"/>
          <p:cNvPicPr>
            <a:picLocks noGrp="1" noChangeAspect="1"/>
          </p:cNvPicPr>
          <p:nvPr>
            <p:ph sz="quarter" idx="1"/>
          </p:nvPr>
        </p:nvPicPr>
        <p:blipFill>
          <a:blip r:embed="rId2" cstate="print"/>
          <a:stretch>
            <a:fillRect/>
          </a:stretch>
        </p:blipFill>
        <p:spPr>
          <a:xfrm>
            <a:off x="0" y="0"/>
            <a:ext cx="9144000" cy="68580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05237634-4599-4f15-8973-5185cd6cbb74.jpg"/>
          <p:cNvPicPr>
            <a:picLocks noGrp="1" noChangeAspect="1"/>
          </p:cNvPicPr>
          <p:nvPr>
            <p:ph sz="quarter" idx="1"/>
          </p:nvPr>
        </p:nvPicPr>
        <p:blipFill>
          <a:blip r:embed="rId2" cstate="print"/>
          <a:stretch>
            <a:fillRect/>
          </a:stretch>
        </p:blipFill>
        <p:spPr>
          <a:xfrm>
            <a:off x="0" y="0"/>
            <a:ext cx="9144000" cy="68580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solidFill>
                  <a:schemeClr val="bg2">
                    <a:lumMod val="10000"/>
                  </a:schemeClr>
                </a:solidFill>
                <a:latin typeface="Times New Roman" pitchFamily="18" charset="0"/>
                <a:cs typeface="Times New Roman" pitchFamily="18" charset="0"/>
              </a:rPr>
              <a:t>ABSTRACT</a:t>
            </a:r>
            <a:endParaRPr lang="en-US" sz="3200" dirty="0">
              <a:solidFill>
                <a:schemeClr val="bg2">
                  <a:lumMod val="1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23528" y="1527048"/>
            <a:ext cx="8512624" cy="5646368"/>
          </a:xfrm>
        </p:spPr>
        <p:txBody>
          <a:bodyPr>
            <a:normAutofit fontScale="92500"/>
          </a:bodyPr>
          <a:lstStyle/>
          <a:p>
            <a:pPr algn="just">
              <a:buClr>
                <a:schemeClr val="accent3">
                  <a:lumMod val="75000"/>
                </a:schemeClr>
              </a:buClr>
              <a:buNone/>
            </a:pPr>
            <a:r>
              <a:rPr lang="en-GB" sz="1800" dirty="0">
                <a:latin typeface="Times New Roman" pitchFamily="18" charset="0"/>
                <a:cs typeface="Times New Roman" pitchFamily="18" charset="0"/>
              </a:rPr>
              <a:t>  </a:t>
            </a:r>
            <a:r>
              <a:rPr lang="en-GB" sz="1400" dirty="0">
                <a:latin typeface="Times New Roman" pitchFamily="18" charset="0"/>
                <a:cs typeface="Times New Roman" pitchFamily="18" charset="0"/>
              </a:rPr>
              <a:t>   A Crowd is a gathering of number of people at some place. It is not feasible to count/monitor all the people at various places like university, shopping </a:t>
            </a:r>
            <a:r>
              <a:rPr lang="en-GB" sz="1400" dirty="0" smtClean="0">
                <a:latin typeface="Times New Roman" pitchFamily="18" charset="0"/>
                <a:cs typeface="Times New Roman" pitchFamily="18" charset="0"/>
              </a:rPr>
              <a:t>malls </a:t>
            </a:r>
            <a:r>
              <a:rPr lang="en-GB" sz="1400" dirty="0">
                <a:latin typeface="Times New Roman" pitchFamily="18" charset="0"/>
                <a:cs typeface="Times New Roman" pitchFamily="18" charset="0"/>
              </a:rPr>
              <a:t>by looking at them. The complexity of monitoring, tracking and counting increases as the size of the crowd increases. We can’t monitor the crowd for suspicious </a:t>
            </a:r>
            <a:r>
              <a:rPr lang="en-GB" sz="1400" dirty="0" smtClean="0">
                <a:latin typeface="Times New Roman" pitchFamily="18" charset="0"/>
                <a:cs typeface="Times New Roman" pitchFamily="18" charset="0"/>
              </a:rPr>
              <a:t>behaviour </a:t>
            </a:r>
            <a:r>
              <a:rPr lang="en-GB" sz="1400" dirty="0">
                <a:latin typeface="Times New Roman" pitchFamily="18" charset="0"/>
                <a:cs typeface="Times New Roman" pitchFamily="18" charset="0"/>
              </a:rPr>
              <a:t>as well. However, with the introduction of Closed Circuit television(CCTV) camera this problem been solved up to some extent. But still we are not able to track/monitor a large group of people with CCTV. </a:t>
            </a:r>
            <a:r>
              <a:rPr lang="en-GB" sz="1400" dirty="0" smtClean="0">
                <a:latin typeface="Times New Roman" pitchFamily="18" charset="0"/>
                <a:cs typeface="Times New Roman" pitchFamily="18" charset="0"/>
              </a:rPr>
              <a:t>The </a:t>
            </a:r>
            <a:r>
              <a:rPr lang="en-GB" sz="1400" dirty="0">
                <a:latin typeface="Times New Roman" pitchFamily="18" charset="0"/>
                <a:cs typeface="Times New Roman" pitchFamily="18" charset="0"/>
              </a:rPr>
              <a:t>tough task is that it is not feasible for human operator to sit all the time in front of the CCTV and monitor/count the crowd. There is a need of an automated system </a:t>
            </a:r>
            <a:r>
              <a:rPr lang="en-GB" sz="1400" dirty="0" smtClean="0">
                <a:latin typeface="Times New Roman" pitchFamily="18" charset="0"/>
                <a:cs typeface="Times New Roman" pitchFamily="18" charset="0"/>
              </a:rPr>
              <a:t>and detecting </a:t>
            </a:r>
            <a:r>
              <a:rPr lang="en-GB" sz="1400" dirty="0">
                <a:latin typeface="Times New Roman" pitchFamily="18" charset="0"/>
                <a:cs typeface="Times New Roman" pitchFamily="18" charset="0"/>
              </a:rPr>
              <a:t>objects from CCTV surveillance video can solve many real-life problems</a:t>
            </a:r>
            <a:r>
              <a:rPr lang="en-GB" sz="1400" dirty="0" smtClean="0">
                <a:latin typeface="Times New Roman" pitchFamily="18" charset="0"/>
                <a:cs typeface="Times New Roman" pitchFamily="18" charset="0"/>
              </a:rPr>
              <a:t>.</a:t>
            </a:r>
          </a:p>
          <a:p>
            <a:pPr algn="just">
              <a:buClr>
                <a:schemeClr val="accent3">
                  <a:lumMod val="75000"/>
                </a:schemeClr>
              </a:buClr>
              <a:buNone/>
            </a:pPr>
            <a:r>
              <a:rPr lang="en-GB" sz="1400" dirty="0">
                <a:latin typeface="Times New Roman" pitchFamily="18" charset="0"/>
                <a:cs typeface="Times New Roman" pitchFamily="18" charset="0"/>
              </a:rPr>
              <a:t> </a:t>
            </a:r>
            <a:r>
              <a:rPr lang="en-GB" sz="1400" dirty="0" smtClean="0">
                <a:latin typeface="Times New Roman" pitchFamily="18" charset="0"/>
                <a:cs typeface="Times New Roman" pitchFamily="18" charset="0"/>
              </a:rPr>
              <a:t>      </a:t>
            </a:r>
            <a:r>
              <a:rPr lang="en-GB" sz="1400" dirty="0">
                <a:latin typeface="Times New Roman" pitchFamily="18" charset="0"/>
                <a:cs typeface="Times New Roman" pitchFamily="18" charset="0"/>
              </a:rPr>
              <a:t>Localisation based method divide an image into a number of </a:t>
            </a:r>
            <a:r>
              <a:rPr lang="en-GB" sz="1400" dirty="0" smtClean="0">
                <a:latin typeface="Times New Roman" pitchFamily="18" charset="0"/>
                <a:cs typeface="Times New Roman" pitchFamily="18" charset="0"/>
              </a:rPr>
              <a:t>sub regions </a:t>
            </a:r>
            <a:r>
              <a:rPr lang="en-GB" sz="1400" dirty="0">
                <a:latin typeface="Times New Roman" pitchFamily="18" charset="0"/>
                <a:cs typeface="Times New Roman" pitchFamily="18" charset="0"/>
              </a:rPr>
              <a:t>and then apply regression-based counting techniques locally. In sparse crowd it is appropriate to use individual pedestrian detection. These approaches are best suited for sparse environment in which the detected object is fully visible. This approach attempts to explain the observed image features by estimating  the approximate spatial arrangement of </a:t>
            </a:r>
            <a:r>
              <a:rPr lang="en-GB" sz="1400" dirty="0" smtClean="0">
                <a:latin typeface="Times New Roman" pitchFamily="18" charset="0"/>
                <a:cs typeface="Times New Roman" pitchFamily="18" charset="0"/>
              </a:rPr>
              <a:t>pedestrian </a:t>
            </a:r>
            <a:r>
              <a:rPr lang="en-GB" sz="1400" dirty="0">
                <a:latin typeface="Times New Roman" pitchFamily="18" charset="0"/>
                <a:cs typeface="Times New Roman" pitchFamily="18" charset="0"/>
              </a:rPr>
              <a:t>in the scene</a:t>
            </a:r>
            <a:r>
              <a:rPr lang="en-GB" sz="1400" dirty="0" smtClean="0">
                <a:latin typeface="Times New Roman" pitchFamily="18" charset="0"/>
                <a:cs typeface="Times New Roman" pitchFamily="18" charset="0"/>
              </a:rPr>
              <a:t>.</a:t>
            </a:r>
          </a:p>
          <a:p>
            <a:pPr algn="just">
              <a:buClr>
                <a:schemeClr val="accent3">
                  <a:lumMod val="75000"/>
                </a:schemeClr>
              </a:buClr>
              <a:buNone/>
            </a:pPr>
            <a:r>
              <a:rPr lang="en-GB" sz="1400" dirty="0">
                <a:latin typeface="Times New Roman" pitchFamily="18" charset="0"/>
                <a:cs typeface="Times New Roman" pitchFamily="18" charset="0"/>
              </a:rPr>
              <a:t> </a:t>
            </a:r>
            <a:r>
              <a:rPr lang="en-GB" sz="1400" dirty="0" smtClean="0">
                <a:latin typeface="Times New Roman" pitchFamily="18" charset="0"/>
                <a:cs typeface="Times New Roman" pitchFamily="18" charset="0"/>
              </a:rPr>
              <a:t>     </a:t>
            </a:r>
            <a:r>
              <a:rPr lang="en-GB" sz="1400" dirty="0">
                <a:latin typeface="Times New Roman" pitchFamily="18" charset="0"/>
                <a:cs typeface="Times New Roman" pitchFamily="18" charset="0"/>
              </a:rPr>
              <a:t>To count the people from crowd video, a Convolutional Neural Networks(CNN) based model will be developed. The model will have convolution layer, RELU and max pooling layer, fully convolutional layer and </a:t>
            </a:r>
            <a:r>
              <a:rPr lang="en-GB" sz="1400" dirty="0" smtClean="0">
                <a:latin typeface="Times New Roman" pitchFamily="18" charset="0"/>
                <a:cs typeface="Times New Roman" pitchFamily="18" charset="0"/>
              </a:rPr>
              <a:t>soft max </a:t>
            </a:r>
            <a:r>
              <a:rPr lang="en-GB" sz="1400" dirty="0">
                <a:latin typeface="Times New Roman" pitchFamily="18" charset="0"/>
                <a:cs typeface="Times New Roman" pitchFamily="18" charset="0"/>
              </a:rPr>
              <a:t>activation function. Firstly, individual frames will be extracted from video and passed as input to convolution layer. A convolution of appropriate size(M x N) will be applied on input image to extract the features and create a feature map. The model will be trained by some sample training data and then it will be tested by some test data. The feature extraction will be performed automatically by the model. When training and testing part is over, new input video will be applied and output of the model will be matched with ground truth values. Depending on the accuracy of the result more number of layers will be added or model will be trained against more number of epochs. Measure such as accuracy. Mean Absolute Error (MAE) and Mean Squared Error (MSE) will be computed by comparing the counted results and ground truth values from the datasets.</a:t>
            </a:r>
            <a:endParaRPr lang="en-US" sz="1400" dirty="0">
              <a:latin typeface="Times New Roman" pitchFamily="18" charset="0"/>
              <a:cs typeface="Times New Roman" pitchFamily="18" charset="0"/>
            </a:endParaRPr>
          </a:p>
          <a:p>
            <a:pPr algn="just">
              <a:buClr>
                <a:schemeClr val="accent3">
                  <a:lumMod val="75000"/>
                </a:schemeClr>
              </a:buClr>
              <a:buNone/>
            </a:pPr>
            <a:endParaRPr lang="en-GB" sz="1400" dirty="0" smtClean="0">
              <a:latin typeface="Times New Roman" pitchFamily="18" charset="0"/>
              <a:cs typeface="Times New Roman" pitchFamily="18" charset="0"/>
            </a:endParaRPr>
          </a:p>
          <a:p>
            <a:pPr algn="just">
              <a:buClr>
                <a:schemeClr val="accent3">
                  <a:lumMod val="75000"/>
                </a:schemeClr>
              </a:buClr>
              <a:buNone/>
            </a:pPr>
            <a:endParaRPr lang="en-GB" sz="1400" dirty="0">
              <a:latin typeface="Times New Roman" pitchFamily="18" charset="0"/>
              <a:cs typeface="Times New Roman" pitchFamily="18" charset="0"/>
            </a:endParaRPr>
          </a:p>
          <a:p>
            <a:pPr algn="just">
              <a:buClr>
                <a:schemeClr val="accent3">
                  <a:lumMod val="75000"/>
                </a:schemeClr>
              </a:buClr>
              <a:buNone/>
            </a:pPr>
            <a:endParaRPr lang="en-GB" sz="1400" dirty="0" smtClean="0">
              <a:latin typeface="Times New Roman" pitchFamily="18" charset="0"/>
              <a:cs typeface="Times New Roman" pitchFamily="18" charset="0"/>
            </a:endParaRPr>
          </a:p>
          <a:p>
            <a:pPr algn="just">
              <a:buClr>
                <a:schemeClr val="accent3">
                  <a:lumMod val="75000"/>
                </a:schemeClr>
              </a:buClr>
              <a:buNone/>
            </a:pPr>
            <a:r>
              <a:rPr lang="en-GB" sz="1800" dirty="0">
                <a:latin typeface="Times New Roman" pitchFamily="18" charset="0"/>
                <a:cs typeface="Times New Roman" pitchFamily="18" charset="0"/>
              </a:rPr>
              <a:t> </a:t>
            </a:r>
            <a:r>
              <a:rPr lang="en-GB" sz="1800" dirty="0" smtClean="0">
                <a:latin typeface="Times New Roman" pitchFamily="18" charset="0"/>
                <a:cs typeface="Times New Roman" pitchFamily="18" charset="0"/>
              </a:rPr>
              <a:t>       </a:t>
            </a:r>
            <a:endParaRPr lang="en-GB" sz="1800" dirty="0">
              <a:latin typeface="Times New Roman" pitchFamily="18" charset="0"/>
              <a:cs typeface="Times New Roman" pitchFamily="18" charset="0"/>
            </a:endParaRPr>
          </a:p>
          <a:p>
            <a:pPr algn="just">
              <a:buClr>
                <a:schemeClr val="accent3">
                  <a:lumMod val="75000"/>
                </a:schemeClr>
              </a:buClr>
              <a:buNone/>
            </a:pPr>
            <a:endParaRPr lang="en-GB" sz="1800" dirty="0">
              <a:latin typeface="Times New Roman" pitchFamily="18" charset="0"/>
              <a:cs typeface="Times New Roman" pitchFamily="18" charset="0"/>
            </a:endParaRPr>
          </a:p>
          <a:p>
            <a:pPr algn="just">
              <a:buClr>
                <a:schemeClr val="accent3">
                  <a:lumMod val="75000"/>
                </a:schemeClr>
              </a:buClr>
              <a:buNone/>
            </a:pPr>
            <a:endParaRPr lang="en-GB" sz="1800" dirty="0">
              <a:latin typeface="Times New Roman" pitchFamily="18" charset="0"/>
              <a:cs typeface="Times New Roman" pitchFamily="18" charset="0"/>
            </a:endParaRPr>
          </a:p>
          <a:p>
            <a:pPr algn="just">
              <a:buClr>
                <a:schemeClr val="accent3">
                  <a:lumMod val="75000"/>
                </a:schemeClr>
              </a:buClr>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solidFill>
                  <a:schemeClr val="bg2">
                    <a:lumMod val="10000"/>
                  </a:schemeClr>
                </a:solidFill>
                <a:latin typeface="Times New Roman" pitchFamily="18" charset="0"/>
                <a:cs typeface="Times New Roman" pitchFamily="18" charset="0"/>
              </a:rPr>
              <a:t>INTRODUCTION</a:t>
            </a:r>
            <a:endParaRPr lang="en-US" sz="3200" dirty="0">
              <a:solidFill>
                <a:schemeClr val="bg2">
                  <a:lumMod val="1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251520" y="1412776"/>
            <a:ext cx="8424936" cy="4680520"/>
          </a:xfrm>
        </p:spPr>
        <p:txBody>
          <a:bodyPr>
            <a:noAutofit/>
          </a:bodyPr>
          <a:lstStyle/>
          <a:p>
            <a:pPr algn="just">
              <a:buClr>
                <a:schemeClr val="bg2">
                  <a:lumMod val="25000"/>
                </a:schemeClr>
              </a:buClr>
              <a:buFont typeface="Wingdings" panose="05000000000000000000" pitchFamily="2" charset="2"/>
              <a:buChar char="Ø"/>
            </a:pPr>
            <a:r>
              <a:rPr lang="en-GB" sz="2000" dirty="0" smtClean="0">
                <a:latin typeface="Times New Roman" pitchFamily="18" charset="0"/>
                <a:cs typeface="Times New Roman" pitchFamily="18" charset="0"/>
              </a:rPr>
              <a:t> </a:t>
            </a:r>
            <a:r>
              <a:rPr lang="en-GB" sz="2000" dirty="0">
                <a:latin typeface="Times New Roman" pitchFamily="18" charset="0"/>
                <a:cs typeface="Times New Roman" pitchFamily="18" charset="0"/>
              </a:rPr>
              <a:t>Despite the challenges, crowd counting and monitoring  remains an active research area in computer vision in recent years. </a:t>
            </a:r>
            <a:endParaRPr lang="en-GB" sz="2000" dirty="0" smtClean="0">
              <a:latin typeface="Times New Roman" pitchFamily="18" charset="0"/>
              <a:cs typeface="Times New Roman" pitchFamily="18" charset="0"/>
            </a:endParaRPr>
          </a:p>
          <a:p>
            <a:pPr algn="just">
              <a:buClr>
                <a:schemeClr val="bg2">
                  <a:lumMod val="25000"/>
                </a:schemeClr>
              </a:buClr>
              <a:buFont typeface="Wingdings" panose="05000000000000000000" pitchFamily="2" charset="2"/>
              <a:buChar char="Ø"/>
            </a:pPr>
            <a:endParaRPr lang="en-GB" sz="2000" dirty="0" smtClean="0">
              <a:latin typeface="Times New Roman" pitchFamily="18" charset="0"/>
              <a:cs typeface="Times New Roman" pitchFamily="18" charset="0"/>
            </a:endParaRPr>
          </a:p>
          <a:p>
            <a:pPr algn="just">
              <a:buClr>
                <a:schemeClr val="bg2">
                  <a:lumMod val="25000"/>
                </a:schemeClr>
              </a:buClr>
              <a:buFont typeface="Wingdings" panose="05000000000000000000" pitchFamily="2" charset="2"/>
              <a:buChar char="Ø"/>
            </a:pPr>
            <a:r>
              <a:rPr lang="en-GB" sz="2000" dirty="0" smtClean="0">
                <a:latin typeface="Times New Roman" pitchFamily="18" charset="0"/>
                <a:cs typeface="Times New Roman" pitchFamily="18" charset="0"/>
              </a:rPr>
              <a:t>Numerous </a:t>
            </a:r>
            <a:r>
              <a:rPr lang="en-GB" sz="2000" dirty="0">
                <a:latin typeface="Times New Roman" pitchFamily="18" charset="0"/>
                <a:cs typeface="Times New Roman" pitchFamily="18" charset="0"/>
              </a:rPr>
              <a:t>approaches have been proposed over the years. It has an obvious extension to surveillance applications due to potential for improving safety </a:t>
            </a:r>
            <a:r>
              <a:rPr lang="en-GB" sz="2000" dirty="0" smtClean="0">
                <a:latin typeface="Times New Roman" pitchFamily="18" charset="0"/>
                <a:cs typeface="Times New Roman" pitchFamily="18" charset="0"/>
              </a:rPr>
              <a:t>systems</a:t>
            </a:r>
          </a:p>
          <a:p>
            <a:pPr marL="0" indent="0" algn="just">
              <a:buClr>
                <a:schemeClr val="bg2">
                  <a:lumMod val="25000"/>
                </a:schemeClr>
              </a:buClr>
              <a:buNone/>
            </a:pPr>
            <a:r>
              <a:rPr lang="en-GB" sz="2000" dirty="0" smtClean="0">
                <a:latin typeface="Times New Roman" pitchFamily="18" charset="0"/>
                <a:cs typeface="Times New Roman" pitchFamily="18" charset="0"/>
              </a:rPr>
              <a:t> </a:t>
            </a:r>
          </a:p>
          <a:p>
            <a:pPr algn="just">
              <a:buClr>
                <a:schemeClr val="bg2">
                  <a:lumMod val="25000"/>
                </a:schemeClr>
              </a:buClr>
              <a:buFont typeface="Wingdings" panose="05000000000000000000" pitchFamily="2" charset="2"/>
              <a:buChar char="Ø"/>
            </a:pPr>
            <a:r>
              <a:rPr lang="en-GB" sz="2000" dirty="0" smtClean="0">
                <a:latin typeface="Times New Roman" pitchFamily="18" charset="0"/>
                <a:cs typeface="Times New Roman" pitchFamily="18" charset="0"/>
              </a:rPr>
              <a:t>Earlier </a:t>
            </a:r>
            <a:r>
              <a:rPr lang="en-GB" sz="2000" dirty="0">
                <a:latin typeface="Times New Roman" pitchFamily="18" charset="0"/>
                <a:cs typeface="Times New Roman" pitchFamily="18" charset="0"/>
              </a:rPr>
              <a:t>computer systems were rule based but with the introduction of machine learning, now machines can learn from the data and can act accordingly</a:t>
            </a:r>
            <a:r>
              <a:rPr lang="en-GB" sz="2000" dirty="0" smtClean="0">
                <a:latin typeface="Times New Roman" pitchFamily="18" charset="0"/>
                <a:cs typeface="Times New Roman" pitchFamily="18" charset="0"/>
              </a:rPr>
              <a:t>.</a:t>
            </a:r>
          </a:p>
          <a:p>
            <a:pPr marL="0" indent="0" algn="just">
              <a:buClr>
                <a:schemeClr val="bg2">
                  <a:lumMod val="25000"/>
                </a:schemeClr>
              </a:buClr>
              <a:buNone/>
            </a:pPr>
            <a:r>
              <a:rPr lang="en-GB" sz="2000" dirty="0" smtClean="0">
                <a:latin typeface="Times New Roman" pitchFamily="18" charset="0"/>
                <a:cs typeface="Times New Roman" pitchFamily="18" charset="0"/>
              </a:rPr>
              <a:t> </a:t>
            </a:r>
          </a:p>
          <a:p>
            <a:pPr algn="just">
              <a:buClr>
                <a:schemeClr val="bg2">
                  <a:lumMod val="25000"/>
                </a:schemeClr>
              </a:buClr>
              <a:buFont typeface="Wingdings" panose="05000000000000000000" pitchFamily="2" charset="2"/>
              <a:buChar char="Ø"/>
            </a:pPr>
            <a:r>
              <a:rPr lang="en-GB" sz="2000" dirty="0" smtClean="0">
                <a:latin typeface="Times New Roman" pitchFamily="18" charset="0"/>
                <a:cs typeface="Times New Roman" pitchFamily="18" charset="0"/>
              </a:rPr>
              <a:t>Deep </a:t>
            </a:r>
            <a:r>
              <a:rPr lang="en-GB" sz="2000" dirty="0">
                <a:latin typeface="Times New Roman" pitchFamily="18" charset="0"/>
                <a:cs typeface="Times New Roman" pitchFamily="18" charset="0"/>
              </a:rPr>
              <a:t>learning is the sub fields of machine learning. A lot of research is going on in </a:t>
            </a:r>
            <a:r>
              <a:rPr lang="en-GB" sz="2000" dirty="0" smtClean="0">
                <a:latin typeface="Times New Roman" pitchFamily="18" charset="0"/>
                <a:cs typeface="Times New Roman" pitchFamily="18" charset="0"/>
              </a:rPr>
              <a:t>object and People recognition </a:t>
            </a:r>
            <a:r>
              <a:rPr lang="en-GB" sz="2000" dirty="0">
                <a:latin typeface="Times New Roman" pitchFamily="18" charset="0"/>
                <a:cs typeface="Times New Roman" pitchFamily="18" charset="0"/>
              </a:rPr>
              <a:t>from image and video. </a:t>
            </a:r>
          </a:p>
          <a:p>
            <a:pPr algn="just">
              <a:buClr>
                <a:schemeClr val="bg2">
                  <a:lumMod val="25000"/>
                </a:schemeClr>
              </a:buClr>
              <a:buNone/>
            </a:pPr>
            <a:endParaRPr lang="en-GB" sz="2000" dirty="0">
              <a:latin typeface="Times New Roman" pitchFamily="18" charset="0"/>
              <a:cs typeface="Times New Roman" pitchFamily="18" charset="0"/>
            </a:endParaRPr>
          </a:p>
          <a:p>
            <a:pPr algn="just">
              <a:buClr>
                <a:schemeClr val="bg2">
                  <a:lumMod val="25000"/>
                </a:schemeClr>
              </a:buClr>
              <a:buNone/>
            </a:pPr>
            <a:r>
              <a:rPr lang="en-GB" sz="2000" dirty="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7b8459bd-7a21-45ed-b3b9-716b1dd261a9.jpg"/>
          <p:cNvPicPr>
            <a:picLocks noGrp="1" noChangeAspect="1"/>
          </p:cNvPicPr>
          <p:nvPr>
            <p:ph sz="quarter" idx="1"/>
          </p:nvPr>
        </p:nvPicPr>
        <p:blipFill>
          <a:blip r:embed="rId2" cstate="print"/>
          <a:stretch>
            <a:fillRect/>
          </a:stretch>
        </p:blipFill>
        <p:spPr>
          <a:xfrm>
            <a:off x="0" y="0"/>
            <a:ext cx="9144000" cy="6830616"/>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solidFill>
                  <a:schemeClr val="bg2">
                    <a:lumMod val="10000"/>
                  </a:schemeClr>
                </a:solidFill>
                <a:latin typeface="Times New Roman" pitchFamily="18" charset="0"/>
                <a:cs typeface="Times New Roman" pitchFamily="18" charset="0"/>
              </a:rPr>
              <a:t>EXISTING SYSTEM</a:t>
            </a:r>
            <a:endParaRPr lang="en-US" sz="3200" dirty="0">
              <a:solidFill>
                <a:schemeClr val="bg2">
                  <a:lumMod val="1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527048"/>
            <a:ext cx="8503920" cy="4782272"/>
          </a:xfrm>
        </p:spPr>
        <p:txBody>
          <a:bodyPr>
            <a:noAutofit/>
          </a:bodyPr>
          <a:lstStyle/>
          <a:p>
            <a:pPr marL="400050" indent="-400050" algn="just">
              <a:buNone/>
            </a:pPr>
            <a:r>
              <a:rPr lang="en-GB" sz="1800" dirty="0">
                <a:latin typeface="Times New Roman" pitchFamily="18" charset="0"/>
                <a:cs typeface="Times New Roman" pitchFamily="18" charset="0"/>
              </a:rPr>
              <a:t>Most of the methods of the crowd counting can be grouped into three categories: </a:t>
            </a:r>
          </a:p>
          <a:p>
            <a:pPr marL="400050" indent="-400050" algn="just">
              <a:buFont typeface="+mj-lt"/>
              <a:buAutoNum type="romanLcPeriod"/>
            </a:pPr>
            <a:r>
              <a:rPr lang="en-GB" sz="1800" dirty="0">
                <a:latin typeface="Times New Roman" pitchFamily="18" charset="0"/>
                <a:cs typeface="Times New Roman" pitchFamily="18" charset="0"/>
              </a:rPr>
              <a:t>Detection-based</a:t>
            </a:r>
          </a:p>
          <a:p>
            <a:pPr marL="400050" indent="-400050" algn="just">
              <a:buFont typeface="+mj-lt"/>
              <a:buAutoNum type="romanLcPeriod"/>
            </a:pPr>
            <a:r>
              <a:rPr lang="en-GB" sz="1800" dirty="0">
                <a:latin typeface="Times New Roman" pitchFamily="18" charset="0"/>
                <a:cs typeface="Times New Roman" pitchFamily="18" charset="0"/>
              </a:rPr>
              <a:t> Global regression</a:t>
            </a:r>
          </a:p>
          <a:p>
            <a:pPr marL="400050" indent="-400050" algn="just">
              <a:buFont typeface="+mj-lt"/>
              <a:buAutoNum type="romanLcPeriod"/>
            </a:pPr>
            <a:r>
              <a:rPr lang="en-GB" sz="1800" dirty="0">
                <a:latin typeface="Times New Roman" pitchFamily="18" charset="0"/>
                <a:cs typeface="Times New Roman" pitchFamily="18" charset="0"/>
              </a:rPr>
              <a:t> Density estimation     </a:t>
            </a:r>
          </a:p>
          <a:p>
            <a:pPr algn="just"/>
            <a:endParaRPr lang="en-GB"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3203848" y="2276872"/>
            <a:ext cx="4464496" cy="36724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0" y="-27384"/>
            <a:ext cx="9252520" cy="68580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solidFill>
                  <a:schemeClr val="bg2">
                    <a:lumMod val="10000"/>
                  </a:schemeClr>
                </a:solidFill>
                <a:latin typeface="Times New Roman" pitchFamily="18" charset="0"/>
                <a:cs typeface="Times New Roman" pitchFamily="18" charset="0"/>
              </a:rPr>
              <a:t>LITERATURE SURVEY</a:t>
            </a:r>
            <a:endParaRPr lang="en-US" sz="3200" dirty="0">
              <a:solidFill>
                <a:schemeClr val="bg2">
                  <a:lumMod val="1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pPr algn="just">
              <a:buClr>
                <a:schemeClr val="bg2">
                  <a:lumMod val="25000"/>
                </a:schemeClr>
              </a:buClr>
              <a:buFont typeface="Wingdings" panose="05000000000000000000" pitchFamily="2" charset="2"/>
              <a:buChar char="Ø"/>
            </a:pPr>
            <a:r>
              <a:rPr lang="en-GB" sz="2000" dirty="0">
                <a:latin typeface="Times New Roman" pitchFamily="18" charset="0"/>
                <a:cs typeface="Times New Roman" pitchFamily="18" charset="0"/>
              </a:rPr>
              <a:t>    The earlier </a:t>
            </a:r>
            <a:r>
              <a:rPr lang="en-GB" sz="2000" dirty="0" smtClean="0">
                <a:latin typeface="Times New Roman" pitchFamily="18" charset="0"/>
                <a:cs typeface="Times New Roman" pitchFamily="18" charset="0"/>
              </a:rPr>
              <a:t>literature, </a:t>
            </a:r>
            <a:r>
              <a:rPr lang="en-US" sz="2200" dirty="0" smtClean="0">
                <a:latin typeface="Times New Roman" panose="02020603050405020304" pitchFamily="18" charset="0"/>
                <a:cs typeface="Times New Roman" panose="02020603050405020304" pitchFamily="18" charset="0"/>
              </a:rPr>
              <a:t>Lin </a:t>
            </a:r>
            <a:r>
              <a:rPr lang="en-US" sz="2200" dirty="0">
                <a:latin typeface="Times New Roman" panose="02020603050405020304" pitchFamily="18" charset="0"/>
                <a:cs typeface="Times New Roman" panose="02020603050405020304" pitchFamily="18" charset="0"/>
              </a:rPr>
              <a:t>and </a:t>
            </a:r>
            <a:r>
              <a:rPr lang="en-US" sz="2200" dirty="0" smtClean="0">
                <a:latin typeface="Times New Roman" panose="02020603050405020304" pitchFamily="18" charset="0"/>
                <a:cs typeface="Times New Roman" panose="02020603050405020304" pitchFamily="18" charset="0"/>
              </a:rPr>
              <a:t>Davis </a:t>
            </a:r>
            <a:r>
              <a:rPr lang="en-US" sz="2200" dirty="0">
                <a:latin typeface="Times New Roman" panose="02020603050405020304" pitchFamily="18" charset="0"/>
                <a:cs typeface="Times New Roman" panose="02020603050405020304" pitchFamily="18" charset="0"/>
              </a:rPr>
              <a:t>and Wang </a:t>
            </a:r>
            <a:r>
              <a:rPr lang="en-US" sz="2200" dirty="0" smtClean="0">
                <a:latin typeface="Times New Roman" panose="02020603050405020304" pitchFamily="18" charset="0"/>
                <a:cs typeface="Times New Roman" panose="02020603050405020304" pitchFamily="18" charset="0"/>
              </a:rPr>
              <a:t>proposed </a:t>
            </a:r>
            <a:r>
              <a:rPr lang="en-US" sz="2200" dirty="0">
                <a:latin typeface="Times New Roman" panose="02020603050405020304" pitchFamily="18" charset="0"/>
                <a:cs typeface="Times New Roman" panose="02020603050405020304" pitchFamily="18" charset="0"/>
              </a:rPr>
              <a:t>a detection-based method, which uses two consecutive video frame sequences.</a:t>
            </a:r>
            <a:r>
              <a:rPr lang="en-US" sz="2000" dirty="0"/>
              <a:t> </a:t>
            </a:r>
            <a:endParaRPr lang="en-US" sz="2000" dirty="0" smtClean="0"/>
          </a:p>
          <a:p>
            <a:pPr algn="just">
              <a:buClr>
                <a:schemeClr val="bg2">
                  <a:lumMod val="25000"/>
                </a:schemeClr>
              </a:buClr>
              <a:buFont typeface="Wingdings" panose="05000000000000000000" pitchFamily="2" charset="2"/>
              <a:buChar char="Ø"/>
            </a:pPr>
            <a:endParaRPr lang="en-GB" sz="2000" dirty="0" smtClean="0">
              <a:latin typeface="Times New Roman" pitchFamily="18" charset="0"/>
              <a:cs typeface="Times New Roman" pitchFamily="18" charset="0"/>
            </a:endParaRPr>
          </a:p>
          <a:p>
            <a:pPr algn="just">
              <a:buClr>
                <a:schemeClr val="bg2">
                  <a:lumMod val="25000"/>
                </a:schemeClr>
              </a:buClr>
              <a:buFont typeface="Wingdings" panose="05000000000000000000" pitchFamily="2" charset="2"/>
              <a:buChar char="Ø"/>
            </a:pPr>
            <a:r>
              <a:rPr lang="en-GB" sz="2000" dirty="0" smtClean="0">
                <a:latin typeface="Times New Roman" pitchFamily="18" charset="0"/>
                <a:cs typeface="Times New Roman" pitchFamily="18" charset="0"/>
              </a:rPr>
              <a:t>The </a:t>
            </a:r>
            <a:r>
              <a:rPr lang="en-GB" sz="2000" dirty="0">
                <a:latin typeface="Times New Roman" pitchFamily="18" charset="0"/>
                <a:cs typeface="Times New Roman" pitchFamily="18" charset="0"/>
              </a:rPr>
              <a:t>detection-based methods perform better in relatively low dense scenes, while they are limited by the heavy occlusion in dense crowds. </a:t>
            </a:r>
            <a:endParaRPr lang="en-GB" sz="2000" dirty="0" smtClean="0">
              <a:latin typeface="Times New Roman" pitchFamily="18" charset="0"/>
              <a:cs typeface="Times New Roman" pitchFamily="18" charset="0"/>
            </a:endParaRPr>
          </a:p>
          <a:p>
            <a:pPr algn="just">
              <a:buClr>
                <a:schemeClr val="bg2">
                  <a:lumMod val="25000"/>
                </a:schemeClr>
              </a:buClr>
              <a:buFont typeface="Wingdings" panose="05000000000000000000" pitchFamily="2" charset="2"/>
              <a:buChar char="Ø"/>
            </a:pPr>
            <a:endParaRPr lang="en-GB" sz="2000" dirty="0" smtClean="0">
              <a:latin typeface="Times New Roman" pitchFamily="18" charset="0"/>
              <a:cs typeface="Times New Roman" pitchFamily="18" charset="0"/>
            </a:endParaRPr>
          </a:p>
          <a:p>
            <a:pPr algn="just">
              <a:buClr>
                <a:schemeClr val="bg2">
                  <a:lumMod val="25000"/>
                </a:schemeClr>
              </a:buClr>
              <a:buFont typeface="Wingdings" panose="05000000000000000000" pitchFamily="2" charset="2"/>
              <a:buChar char="Ø"/>
            </a:pPr>
            <a:r>
              <a:rPr lang="en-GB" sz="2000" dirty="0" smtClean="0">
                <a:latin typeface="Times New Roman" pitchFamily="18" charset="0"/>
                <a:cs typeface="Times New Roman" pitchFamily="18" charset="0"/>
              </a:rPr>
              <a:t>To </a:t>
            </a:r>
            <a:r>
              <a:rPr lang="en-GB" sz="2000" dirty="0">
                <a:latin typeface="Times New Roman" pitchFamily="18" charset="0"/>
                <a:cs typeface="Times New Roman" pitchFamily="18" charset="0"/>
              </a:rPr>
              <a:t>overcome the difficulties of detection-based methods </a:t>
            </a:r>
            <a:r>
              <a:rPr lang="en-US" sz="2000" dirty="0">
                <a:latin typeface="Times New Roman" panose="02020603050405020304" pitchFamily="18" charset="0"/>
                <a:cs typeface="Times New Roman" panose="02020603050405020304" pitchFamily="18" charset="0"/>
              </a:rPr>
              <a:t>Chan and </a:t>
            </a:r>
            <a:r>
              <a:rPr lang="en-US" sz="2000" dirty="0" err="1" smtClean="0">
                <a:latin typeface="Times New Roman" panose="02020603050405020304" pitchFamily="18" charset="0"/>
                <a:cs typeface="Times New Roman" panose="02020603050405020304" pitchFamily="18" charset="0"/>
              </a:rPr>
              <a:t>Vasconcelos</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Ryan et </a:t>
            </a:r>
            <a:r>
              <a:rPr lang="en-US" sz="2000" dirty="0" smtClean="0">
                <a:latin typeface="Times New Roman" panose="02020603050405020304" pitchFamily="18" charset="0"/>
                <a:cs typeface="Times New Roman" panose="02020603050405020304" pitchFamily="18" charset="0"/>
              </a:rPr>
              <a:t>al proposed </a:t>
            </a:r>
            <a:r>
              <a:rPr lang="en-US" sz="2000" dirty="0">
                <a:latin typeface="Times New Roman" panose="02020603050405020304" pitchFamily="18" charset="0"/>
                <a:cs typeface="Times New Roman" panose="02020603050405020304" pitchFamily="18" charset="0"/>
              </a:rPr>
              <a:t>a regression-based method that predicts the number of </a:t>
            </a:r>
            <a:r>
              <a:rPr lang="en-US" sz="2000" dirty="0" smtClean="0">
                <a:latin typeface="Times New Roman" panose="02020603050405020304" pitchFamily="18" charset="0"/>
                <a:cs typeface="Times New Roman" panose="02020603050405020304" pitchFamily="18" charset="0"/>
              </a:rPr>
              <a:t>people</a:t>
            </a:r>
          </a:p>
          <a:p>
            <a:pPr algn="just">
              <a:buClr>
                <a:schemeClr val="bg2">
                  <a:lumMod val="25000"/>
                </a:schemeClr>
              </a:buClr>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algn="just">
              <a:buClr>
                <a:schemeClr val="bg2">
                  <a:lumMod val="25000"/>
                </a:schemeClr>
              </a:buCl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These </a:t>
            </a:r>
            <a:r>
              <a:rPr lang="en-US" sz="2000" dirty="0">
                <a:latin typeface="Times New Roman" panose="02020603050405020304" pitchFamily="18" charset="0"/>
                <a:cs typeface="Times New Roman" panose="02020603050405020304" pitchFamily="18" charset="0"/>
              </a:rPr>
              <a:t>methods are challenging to handle dense scenes or the image severely disturbed by the background.</a:t>
            </a:r>
            <a:endParaRPr lang="en-GB" sz="2000" dirty="0">
              <a:latin typeface="Times New Roman" pitchFamily="18" charset="0"/>
              <a:cs typeface="Times New Roman" pitchFamily="18" charset="0"/>
            </a:endParaRPr>
          </a:p>
          <a:p>
            <a:pPr algn="just">
              <a:buClr>
                <a:schemeClr val="bg2">
                  <a:lumMod val="25000"/>
                </a:schemeClr>
              </a:buClr>
              <a:buFont typeface="Wingdings" panose="05000000000000000000" pitchFamily="2" charset="2"/>
              <a:buChar char="Ø"/>
            </a:pPr>
            <a:endParaRPr lang="en-GB" sz="2000" dirty="0" smtClean="0">
              <a:latin typeface="Times New Roman" pitchFamily="18" charset="0"/>
              <a:cs typeface="Times New Roman" pitchFamily="18" charset="0"/>
            </a:endParaRPr>
          </a:p>
          <a:p>
            <a:pPr algn="just">
              <a:buClr>
                <a:schemeClr val="bg2">
                  <a:lumMod val="25000"/>
                </a:schemeClr>
              </a:buClr>
              <a:buFont typeface="Wingdings" panose="05000000000000000000" pitchFamily="2" charset="2"/>
              <a:buChar char="Ø"/>
            </a:pPr>
            <a:r>
              <a:rPr lang="en-GB" sz="2000" dirty="0" smtClean="0">
                <a:latin typeface="Times New Roman" pitchFamily="18" charset="0"/>
                <a:cs typeface="Times New Roman" pitchFamily="18" charset="0"/>
              </a:rPr>
              <a:t>Finally</a:t>
            </a:r>
            <a:r>
              <a:rPr lang="en-GB" sz="2000" dirty="0">
                <a:latin typeface="Times New Roman" pitchFamily="18" charset="0"/>
                <a:cs typeface="Times New Roman" pitchFamily="18" charset="0"/>
              </a:rPr>
              <a:t>, density estimation based methods introduced. These methods demonstrate good performance on crowd counting.</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solidFill>
                  <a:schemeClr val="bg2">
                    <a:lumMod val="10000"/>
                  </a:schemeClr>
                </a:solidFill>
                <a:latin typeface="Times New Roman" pitchFamily="18" charset="0"/>
                <a:cs typeface="Times New Roman" pitchFamily="18" charset="0"/>
              </a:rPr>
              <a:t>METHODOLOGY</a:t>
            </a:r>
            <a:endParaRPr lang="en-US" sz="3200" dirty="0">
              <a:solidFill>
                <a:schemeClr val="bg2">
                  <a:lumMod val="1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pPr>
              <a:buClr>
                <a:schemeClr val="bg2">
                  <a:lumMod val="25000"/>
                </a:schemeClr>
              </a:buClr>
              <a:buFont typeface="Wingdings" panose="05000000000000000000" pitchFamily="2" charset="2"/>
              <a:buChar char="Ø"/>
            </a:pPr>
            <a:r>
              <a:rPr lang="en-GB" sz="2800" dirty="0">
                <a:latin typeface="Times New Roman" pitchFamily="18" charset="0"/>
                <a:cs typeface="Times New Roman" pitchFamily="18" charset="0"/>
              </a:rPr>
              <a:t>Step 1: Data collection and dataset preparation</a:t>
            </a:r>
          </a:p>
          <a:p>
            <a:pPr>
              <a:buClr>
                <a:schemeClr val="bg2">
                  <a:lumMod val="25000"/>
                </a:schemeClr>
              </a:buClr>
              <a:buNone/>
            </a:pPr>
            <a:r>
              <a:rPr lang="en-GB" sz="2800" dirty="0">
                <a:latin typeface="Times New Roman" pitchFamily="18" charset="0"/>
                <a:cs typeface="Times New Roman" pitchFamily="18" charset="0"/>
              </a:rPr>
              <a:t>            </a:t>
            </a:r>
            <a:r>
              <a:rPr lang="en-GB" sz="2400" dirty="0">
                <a:latin typeface="Times New Roman" pitchFamily="18" charset="0"/>
                <a:cs typeface="Times New Roman" pitchFamily="18" charset="0"/>
              </a:rPr>
              <a:t>This will involve collection of publicly available video</a:t>
            </a:r>
          </a:p>
          <a:p>
            <a:pPr>
              <a:buClr>
                <a:schemeClr val="bg2">
                  <a:lumMod val="25000"/>
                </a:schemeClr>
              </a:buClr>
              <a:buNone/>
            </a:pPr>
            <a:r>
              <a:rPr lang="en-GB" sz="2400" dirty="0">
                <a:latin typeface="Times New Roman" pitchFamily="18" charset="0"/>
                <a:cs typeface="Times New Roman" pitchFamily="18" charset="0"/>
              </a:rPr>
              <a:t>datasets from available sources. There are many publicly available</a:t>
            </a:r>
          </a:p>
          <a:p>
            <a:pPr>
              <a:buClr>
                <a:schemeClr val="bg2">
                  <a:lumMod val="25000"/>
                </a:schemeClr>
              </a:buClr>
              <a:buNone/>
            </a:pPr>
            <a:r>
              <a:rPr lang="en-GB" sz="2400" dirty="0">
                <a:latin typeface="Times New Roman" pitchFamily="18" charset="0"/>
                <a:cs typeface="Times New Roman" pitchFamily="18" charset="0"/>
              </a:rPr>
              <a:t>datasets like UCSD </a:t>
            </a:r>
            <a:r>
              <a:rPr lang="en-GB" sz="2400" dirty="0" smtClean="0">
                <a:latin typeface="Times New Roman" pitchFamily="18" charset="0"/>
                <a:cs typeface="Times New Roman" pitchFamily="18" charset="0"/>
              </a:rPr>
              <a:t>pedestrian </a:t>
            </a:r>
            <a:r>
              <a:rPr lang="en-GB" sz="2400" dirty="0">
                <a:latin typeface="Times New Roman" pitchFamily="18" charset="0"/>
                <a:cs typeface="Times New Roman" pitchFamily="18" charset="0"/>
              </a:rPr>
              <a:t>dataset, Grand Central railway</a:t>
            </a:r>
          </a:p>
          <a:p>
            <a:pPr>
              <a:buClr>
                <a:schemeClr val="bg2">
                  <a:lumMod val="25000"/>
                </a:schemeClr>
              </a:buClr>
              <a:buNone/>
            </a:pPr>
            <a:r>
              <a:rPr lang="en-GB" sz="2400" dirty="0">
                <a:latin typeface="Times New Roman" pitchFamily="18" charset="0"/>
                <a:cs typeface="Times New Roman" pitchFamily="18" charset="0"/>
              </a:rPr>
              <a:t>station datasets </a:t>
            </a:r>
            <a:r>
              <a:rPr lang="en-GB" sz="2400" dirty="0" smtClean="0">
                <a:latin typeface="Times New Roman" pitchFamily="18" charset="0"/>
                <a:cs typeface="Times New Roman" pitchFamily="18" charset="0"/>
              </a:rPr>
              <a:t>etc.</a:t>
            </a:r>
          </a:p>
          <a:p>
            <a:pPr>
              <a:buClr>
                <a:schemeClr val="bg2">
                  <a:lumMod val="25000"/>
                </a:schemeClr>
              </a:buClr>
              <a:buNone/>
            </a:pPr>
            <a:endParaRPr lang="en-GB" sz="2400" dirty="0" smtClean="0">
              <a:latin typeface="Times New Roman" pitchFamily="18" charset="0"/>
              <a:cs typeface="Times New Roman" pitchFamily="18" charset="0"/>
            </a:endParaRPr>
          </a:p>
          <a:p>
            <a:pPr>
              <a:buClr>
                <a:schemeClr val="bg2">
                  <a:lumMod val="25000"/>
                </a:schemeClr>
              </a:buClr>
              <a:buFont typeface="Wingdings" panose="05000000000000000000" pitchFamily="2" charset="2"/>
              <a:buChar char="Ø"/>
            </a:pPr>
            <a:r>
              <a:rPr lang="en-GB" sz="2800" dirty="0" smtClean="0">
                <a:latin typeface="Times New Roman" pitchFamily="18" charset="0"/>
                <a:cs typeface="Times New Roman" pitchFamily="18" charset="0"/>
              </a:rPr>
              <a:t>Step </a:t>
            </a:r>
            <a:r>
              <a:rPr lang="en-GB" sz="2800" dirty="0">
                <a:latin typeface="Times New Roman" pitchFamily="18" charset="0"/>
                <a:cs typeface="Times New Roman" pitchFamily="18" charset="0"/>
              </a:rPr>
              <a:t>2:Developing a CNN based crowd counting and</a:t>
            </a:r>
          </a:p>
          <a:p>
            <a:pPr>
              <a:buClr>
                <a:schemeClr val="bg2">
                  <a:lumMod val="25000"/>
                </a:schemeClr>
              </a:buClr>
              <a:buNone/>
            </a:pPr>
            <a:r>
              <a:rPr lang="en-GB" sz="2800" dirty="0">
                <a:latin typeface="Times New Roman" pitchFamily="18" charset="0"/>
                <a:cs typeface="Times New Roman" pitchFamily="18" charset="0"/>
              </a:rPr>
              <a:t>           monitoring </a:t>
            </a:r>
            <a:r>
              <a:rPr lang="en-GB" sz="2800" dirty="0" smtClean="0">
                <a:latin typeface="Times New Roman" pitchFamily="18" charset="0"/>
                <a:cs typeface="Times New Roman" pitchFamily="18" charset="0"/>
              </a:rPr>
              <a:t>model</a:t>
            </a:r>
            <a:endParaRPr lang="en-GB" sz="2400" dirty="0" smtClean="0">
              <a:latin typeface="Times New Roman" pitchFamily="18" charset="0"/>
              <a:cs typeface="Times New Roman" pitchFamily="18" charset="0"/>
            </a:endParaRPr>
          </a:p>
          <a:p>
            <a:pPr>
              <a:buClr>
                <a:schemeClr val="bg2">
                  <a:lumMod val="25000"/>
                </a:schemeClr>
              </a:buClr>
              <a:buNone/>
            </a:pPr>
            <a:r>
              <a:rPr lang="en-US" sz="2400" dirty="0" smtClean="0">
                <a:latin typeface="Times New Roman" panose="02020603050405020304" pitchFamily="18" charset="0"/>
                <a:cs typeface="Times New Roman" panose="02020603050405020304" pitchFamily="18" charset="0"/>
              </a:rPr>
              <a:t>    </a:t>
            </a:r>
            <a:endParaRPr lang="en-GB" sz="2800" dirty="0" smtClean="0">
              <a:latin typeface="Times New Roman" pitchFamily="18" charset="0"/>
              <a:cs typeface="Times New Roman" pitchFamily="18" charset="0"/>
            </a:endParaRPr>
          </a:p>
          <a:p>
            <a:pPr>
              <a:buClr>
                <a:schemeClr val="bg2">
                  <a:lumMod val="25000"/>
                </a:schemeClr>
              </a:buClr>
              <a:buFont typeface="Wingdings" panose="05000000000000000000" pitchFamily="2" charset="2"/>
              <a:buChar char="Ø"/>
            </a:pPr>
            <a:r>
              <a:rPr lang="en-GB" sz="2800" dirty="0" smtClean="0">
                <a:latin typeface="Times New Roman" pitchFamily="18" charset="0"/>
                <a:cs typeface="Times New Roman" pitchFamily="18" charset="0"/>
              </a:rPr>
              <a:t>Step </a:t>
            </a:r>
            <a:r>
              <a:rPr lang="en-GB" sz="2800" dirty="0">
                <a:latin typeface="Times New Roman" pitchFamily="18" charset="0"/>
                <a:cs typeface="Times New Roman" pitchFamily="18" charset="0"/>
              </a:rPr>
              <a:t>3:Training and experimentation on datasets</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1232</TotalTime>
  <Words>1201</Words>
  <Application>Microsoft Office PowerPoint</Application>
  <PresentationFormat>On-screen Show (4:3)</PresentationFormat>
  <Paragraphs>110</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Georgia</vt:lpstr>
      <vt:lpstr>Times New Roman</vt:lpstr>
      <vt:lpstr>Wingdings</vt:lpstr>
      <vt:lpstr>Wingdings 2</vt:lpstr>
      <vt:lpstr>Civic</vt:lpstr>
      <vt:lpstr>CROWD COUNTING AND MONITORING FOR SURVEILLANCE  VIDEOS</vt:lpstr>
      <vt:lpstr>CONTENTS</vt:lpstr>
      <vt:lpstr>ABSTRACT</vt:lpstr>
      <vt:lpstr>INTRODUCTION</vt:lpstr>
      <vt:lpstr>PowerPoint Presentation</vt:lpstr>
      <vt:lpstr>EXISTING SYSTEM</vt:lpstr>
      <vt:lpstr>PowerPoint Presentation</vt:lpstr>
      <vt:lpstr>LITERATURE SURVEY</vt:lpstr>
      <vt:lpstr>METHODOLOGY</vt:lpstr>
      <vt:lpstr>Visual Geometry Group(Vgg16)</vt:lpstr>
      <vt:lpstr>Monitoring</vt:lpstr>
      <vt:lpstr>DATASET AND EVALUATION MEASURES</vt:lpstr>
      <vt:lpstr>PowerPoint Presentation</vt:lpstr>
      <vt:lpstr>SOFTWARE AND HARDWARE REQUREMENTS</vt:lpstr>
      <vt:lpstr>ARCHITECHTURE</vt:lpstr>
      <vt:lpstr>PowerPoint Presentation</vt:lpstr>
      <vt:lpstr>OBJECTIVE </vt:lpstr>
      <vt:lpstr>SCOPE</vt:lpstr>
      <vt:lpstr>CONCLUSION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CROWD COUNTING AND MONITORING FOR SURVEILLANCE  VIDEOS</dc:title>
  <dc:creator>Kushmita Guduri</dc:creator>
  <cp:lastModifiedBy>user</cp:lastModifiedBy>
  <cp:revision>82</cp:revision>
  <dcterms:created xsi:type="dcterms:W3CDTF">2021-05-19T15:00:24Z</dcterms:created>
  <dcterms:modified xsi:type="dcterms:W3CDTF">2021-06-28T12:35:11Z</dcterms:modified>
</cp:coreProperties>
</file>