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4" r:id="rId5"/>
  </p:sldMasterIdLst>
  <p:notesMasterIdLst>
    <p:notesMasterId r:id="rId15"/>
  </p:notesMasterIdLst>
  <p:handoutMasterIdLst>
    <p:handoutMasterId r:id="rId16"/>
  </p:handoutMasterIdLst>
  <p:sldIdLst>
    <p:sldId id="256" r:id="rId6"/>
    <p:sldId id="353" r:id="rId7"/>
    <p:sldId id="371" r:id="rId8"/>
    <p:sldId id="262" r:id="rId9"/>
    <p:sldId id="2432" r:id="rId10"/>
    <p:sldId id="2439" r:id="rId11"/>
    <p:sldId id="2441" r:id="rId12"/>
    <p:sldId id="2440" r:id="rId13"/>
    <p:sldId id="243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584" autoAdjust="0"/>
  </p:normalViewPr>
  <p:slideViewPr>
    <p:cSldViewPr snapToGrid="0" showGuides="1">
      <p:cViewPr varScale="1">
        <p:scale>
          <a:sx n="144" d="100"/>
          <a:sy n="144" d="100"/>
        </p:scale>
        <p:origin x="88" y="68"/>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3/26/2021</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3/26/2021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3404465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3/26/2021</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E89D-145D-432D-BE09-0BFFE9BE5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3EF356-5C35-47F4-90E3-A2CF979BB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7836D3-AD94-44CC-8772-FD38884A012E}"/>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5" name="Footer Placeholder 4">
            <a:extLst>
              <a:ext uri="{FF2B5EF4-FFF2-40B4-BE49-F238E27FC236}">
                <a16:creationId xmlns:a16="http://schemas.microsoft.com/office/drawing/2014/main" id="{3B192673-64D8-4808-B399-FB00E17B5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7663E-B3F1-4AA8-87E2-0D68B3622694}"/>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1743814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E2A3-E711-4ED5-8A83-29DC44D38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E256E-B03B-4CC5-AFBB-CD43252B2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309EE-4DC9-4F05-BB47-0DA7E36ED1F1}"/>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5" name="Footer Placeholder 4">
            <a:extLst>
              <a:ext uri="{FF2B5EF4-FFF2-40B4-BE49-F238E27FC236}">
                <a16:creationId xmlns:a16="http://schemas.microsoft.com/office/drawing/2014/main" id="{FB08A4ED-4548-4B43-96C6-D273E60A7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039B2-45EA-419F-902E-D613C79C9A10}"/>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1286500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5CD1-1A0A-4166-A288-8BEFCC9DC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435C18-0689-4DDA-B803-AC4E00CB6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94041-2D7D-412F-90AD-22825669963D}"/>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5" name="Footer Placeholder 4">
            <a:extLst>
              <a:ext uri="{FF2B5EF4-FFF2-40B4-BE49-F238E27FC236}">
                <a16:creationId xmlns:a16="http://schemas.microsoft.com/office/drawing/2014/main" id="{9870329C-520E-45D7-8E1B-C5FD8ECFB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E10CF-AEBD-4498-B8F1-7B12619B7006}"/>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3765022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9A56-567A-4891-BDDD-EC022F3C6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C240F-032A-42A8-93D5-EEBFA34AEC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24B92C-751C-49E7-B585-90F798FF2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064F3F-5151-4B7B-A5BD-3FEBC7C6750B}"/>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6" name="Footer Placeholder 5">
            <a:extLst>
              <a:ext uri="{FF2B5EF4-FFF2-40B4-BE49-F238E27FC236}">
                <a16:creationId xmlns:a16="http://schemas.microsoft.com/office/drawing/2014/main" id="{491A49B0-1331-4ADE-A414-70C3421EB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36238-BCBD-43F0-B1C4-33D4AC81DD13}"/>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2850675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298C-89D5-4DB1-8928-DC16460DBB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8FFE4D-2F93-4D59-B503-CC9C8221E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14D7C8-7173-4F22-B066-1F29F99BB5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CF89B8-4EC4-4B5B-BC03-C613E89F4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BA1C3E-D76C-4515-AA14-8E2C9192A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E04173-C434-4E29-B2A6-DC07B4B27FCC}"/>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8" name="Footer Placeholder 7">
            <a:extLst>
              <a:ext uri="{FF2B5EF4-FFF2-40B4-BE49-F238E27FC236}">
                <a16:creationId xmlns:a16="http://schemas.microsoft.com/office/drawing/2014/main" id="{2BFD0517-9DCE-4BA0-9A44-0B1B67ED8A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B2E2FE-2290-4BA6-8E70-07C5A5A35081}"/>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362995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597A-92DA-4515-924B-242FB8A3CA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2A7221-EAE4-4808-9B83-DEAB76F37B65}"/>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4" name="Footer Placeholder 3">
            <a:extLst>
              <a:ext uri="{FF2B5EF4-FFF2-40B4-BE49-F238E27FC236}">
                <a16:creationId xmlns:a16="http://schemas.microsoft.com/office/drawing/2014/main" id="{396809D4-7E82-4383-932C-4E761AFC41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266D21-DC94-417D-B13E-BEFCE2001704}"/>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25756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C18E2-AB04-42CE-BE36-E0D99FB3C08A}"/>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3" name="Footer Placeholder 2">
            <a:extLst>
              <a:ext uri="{FF2B5EF4-FFF2-40B4-BE49-F238E27FC236}">
                <a16:creationId xmlns:a16="http://schemas.microsoft.com/office/drawing/2014/main" id="{2D0BDED3-7F83-4106-9ABB-121410E0A6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96B0BD-3F21-45FC-A2D5-046E2908A14E}"/>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1709394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C2F8-C226-4FAD-82D4-B23EABE59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79212-1CD2-41D4-9E12-5B482E4B4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51E10F-67D8-49CC-8EC2-6CC6CD07D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FF63C-B737-4FDB-97B0-FC5998DFABD4}"/>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6" name="Footer Placeholder 5">
            <a:extLst>
              <a:ext uri="{FF2B5EF4-FFF2-40B4-BE49-F238E27FC236}">
                <a16:creationId xmlns:a16="http://schemas.microsoft.com/office/drawing/2014/main" id="{11B874B6-7DC6-46D5-9358-CACCA8733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E213B-0721-4B23-8DE1-B46C6AC69324}"/>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2817701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D55-46C4-498A-8539-011B20515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EB228B-DD8E-428A-987C-E0BFFDB02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59BF05-8416-4443-ABFD-66AAEA75E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3FDC7-0D17-4D0A-AFC4-8B2DD5F7A8B0}"/>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6" name="Footer Placeholder 5">
            <a:extLst>
              <a:ext uri="{FF2B5EF4-FFF2-40B4-BE49-F238E27FC236}">
                <a16:creationId xmlns:a16="http://schemas.microsoft.com/office/drawing/2014/main" id="{FDADE7FB-EBB3-4485-A942-96EE7F2AA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3034-D64D-4A59-94A1-3C7E820F5970}"/>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2015745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6611-2293-4841-A8F7-AA26741A61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E23D04-D752-4A6C-ABDC-2813DA2541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BC3A5-010C-4612-B3E9-95D8DE1A49F1}"/>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5" name="Footer Placeholder 4">
            <a:extLst>
              <a:ext uri="{FF2B5EF4-FFF2-40B4-BE49-F238E27FC236}">
                <a16:creationId xmlns:a16="http://schemas.microsoft.com/office/drawing/2014/main" id="{FB947BFB-F6F8-456C-B290-62C0ABBC1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C1198-0EBC-411B-95AE-70F3BD1EFCD9}"/>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4209629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F6F55-4295-48DC-98B4-936575BC03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9131C4-76B1-42AA-95DA-2CE8AF99E7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89314-5DED-4D98-892D-62CA7893284C}"/>
              </a:ext>
            </a:extLst>
          </p:cNvPr>
          <p:cNvSpPr>
            <a:spLocks noGrp="1"/>
          </p:cNvSpPr>
          <p:nvPr>
            <p:ph type="dt" sz="half" idx="10"/>
          </p:nvPr>
        </p:nvSpPr>
        <p:spPr/>
        <p:txBody>
          <a:bodyPr/>
          <a:lstStyle/>
          <a:p>
            <a:fld id="{700795FA-26DE-435D-B893-791317E1E6A7}" type="datetimeFigureOut">
              <a:rPr lang="en-US" smtClean="0"/>
              <a:t>3/26/2021</a:t>
            </a:fld>
            <a:endParaRPr lang="en-US"/>
          </a:p>
        </p:txBody>
      </p:sp>
      <p:sp>
        <p:nvSpPr>
          <p:cNvPr id="5" name="Footer Placeholder 4">
            <a:extLst>
              <a:ext uri="{FF2B5EF4-FFF2-40B4-BE49-F238E27FC236}">
                <a16:creationId xmlns:a16="http://schemas.microsoft.com/office/drawing/2014/main" id="{CF3CBD05-B144-40AA-BB40-7A67FF0C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CF6C0-2A36-4651-95BC-F4E9E88B9678}"/>
              </a:ext>
            </a:extLst>
          </p:cNvPr>
          <p:cNvSpPr>
            <a:spLocks noGrp="1"/>
          </p:cNvSpPr>
          <p:nvPr>
            <p:ph type="sldNum" sz="quarter" idx="12"/>
          </p:nvPr>
        </p:nvSpPr>
        <p:spPr/>
        <p:txBody>
          <a:bodyPr/>
          <a:lstStyle/>
          <a:p>
            <a:fld id="{5BF06812-E694-4551-8EDA-8B96EE234B8F}" type="slidenum">
              <a:rPr lang="en-US" smtClean="0"/>
              <a:t>‹#›</a:t>
            </a:fld>
            <a:endParaRPr lang="en-US"/>
          </a:p>
        </p:txBody>
      </p:sp>
    </p:spTree>
    <p:extLst>
      <p:ext uri="{BB962C8B-B14F-4D97-AF65-F5344CB8AC3E}">
        <p14:creationId xmlns:p14="http://schemas.microsoft.com/office/powerpoint/2010/main" val="241886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3/26/2021</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5" cstate="screen">
            <a:extLst>
              <a:ext uri="{BEBA8EAE-BF5A-486C-A8C5-ECC9F3942E4B}">
                <a14:imgProps xmlns:a14="http://schemas.microsoft.com/office/drawing/2010/main">
                  <a14:imgLayer r:embed="rId16">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2" r:id="rId7"/>
    <p:sldLayoutId id="2147483673" r:id="rId8"/>
    <p:sldLayoutId id="2147483653" r:id="rId9"/>
    <p:sldLayoutId id="2147483671" r:id="rId10"/>
    <p:sldLayoutId id="2147483668" r:id="rId11"/>
    <p:sldLayoutId id="2147483654" r:id="rId12"/>
    <p:sldLayoutId id="2147483655" r:id="rId13"/>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19962B-F6D5-453D-89AE-065A6A7FB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EC552-5EE8-43C4-9C4A-B75ACBD82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E1FF-CCB0-485C-98E8-9190E3B79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795FA-26DE-435D-B893-791317E1E6A7}" type="datetimeFigureOut">
              <a:rPr lang="en-US" smtClean="0"/>
              <a:t>3/26/2021</a:t>
            </a:fld>
            <a:endParaRPr lang="en-US"/>
          </a:p>
        </p:txBody>
      </p:sp>
      <p:sp>
        <p:nvSpPr>
          <p:cNvPr id="5" name="Footer Placeholder 4">
            <a:extLst>
              <a:ext uri="{FF2B5EF4-FFF2-40B4-BE49-F238E27FC236}">
                <a16:creationId xmlns:a16="http://schemas.microsoft.com/office/drawing/2014/main" id="{32D75BB4-089F-4E0C-88F4-D6A188CE1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4B46F6-3088-47F3-B5CB-007A0DAC7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06812-E694-4551-8EDA-8B96EE234B8F}" type="slidenum">
              <a:rPr lang="en-US" smtClean="0"/>
              <a:t>‹#›</a:t>
            </a:fld>
            <a:endParaRPr lang="en-US"/>
          </a:p>
        </p:txBody>
      </p:sp>
    </p:spTree>
    <p:extLst>
      <p:ext uri="{BB962C8B-B14F-4D97-AF65-F5344CB8AC3E}">
        <p14:creationId xmlns:p14="http://schemas.microsoft.com/office/powerpoint/2010/main" val="1614340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lang="en-US" dirty="0"/>
              <a:t>Big</a:t>
            </a:r>
            <a:br>
              <a:rPr lang="en-US" dirty="0"/>
            </a:br>
            <a:r>
              <a:rPr lang="en-US" dirty="0"/>
              <a:t>Mountain</a:t>
            </a:r>
            <a:br>
              <a:rPr lang="en-US" dirty="0"/>
            </a:br>
            <a:r>
              <a:rPr lang="en-US" dirty="0"/>
              <a:t>Resort</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lstStyle/>
          <a:p>
            <a:r>
              <a:rPr lang="en-US" i="1" dirty="0"/>
              <a:t>Nick’s BMR Presentation</a:t>
            </a:r>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p:pic>
    </p:spTree>
    <p:extLst>
      <p:ext uri="{BB962C8B-B14F-4D97-AF65-F5344CB8AC3E}">
        <p14:creationId xmlns:p14="http://schemas.microsoft.com/office/powerpoint/2010/main" val="51785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can revenue</a:t>
            </a:r>
            <a:br>
              <a:rPr lang="en-US" dirty="0"/>
            </a:br>
            <a:r>
              <a:rPr lang="en-US" dirty="0"/>
              <a:t>be increased</a:t>
            </a:r>
          </a:p>
        </p:txBody>
      </p:sp>
      <p:sp>
        <p:nvSpPr>
          <p:cNvPr id="8" name="Text Placeholder 7"/>
          <p:cNvSpPr>
            <a:spLocks noGrp="1"/>
          </p:cNvSpPr>
          <p:nvPr>
            <p:ph type="body" sz="half" idx="2"/>
          </p:nvPr>
        </p:nvSpPr>
        <p:spPr/>
        <p:txBody>
          <a:bodyPr/>
          <a:lstStyle/>
          <a:p>
            <a:r>
              <a:rPr lang="en-US" dirty="0"/>
              <a:t>With over 350,000 skiers and snowboarders venture to hit the slopes of Big Mountain Resort every year.  To help make traversing the 3000 skiable acres last year a new lift was added that increased the resorts operational costs by $1,540,000.  </a:t>
            </a:r>
          </a:p>
          <a:p>
            <a:r>
              <a:rPr lang="en-US" dirty="0"/>
              <a:t>How can BMR cover these  costs?  Should changes be made to increase ticket prices, or are there other ways to cut overhead expenses elsewhere on the mountain.</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endParaRPr lang="en-US" dirty="0"/>
          </a:p>
        </p:txBody>
      </p:sp>
      <p:pic>
        <p:nvPicPr>
          <p:cNvPr id="7" name="Picture Placeholder 6" descr="Snowboarder glasses, two phones, pinecones, and pineneedles">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cstate="screen">
            <a:extLst>
              <a:ext uri="{28A0092B-C50C-407E-A947-70E740481C1C}">
                <a14:useLocalDpi xmlns:a14="http://schemas.microsoft.com/office/drawing/2010/main"/>
              </a:ext>
            </a:extLst>
          </a:blip>
          <a:srcRect t="201" b="201"/>
          <a:stretch>
            <a:fillRect/>
          </a:stretch>
        </p:blipFill>
        <p:spPr/>
      </p:pic>
    </p:spTree>
    <p:extLst>
      <p:ext uri="{BB962C8B-B14F-4D97-AF65-F5344CB8AC3E}">
        <p14:creationId xmlns:p14="http://schemas.microsoft.com/office/powerpoint/2010/main" val="56294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erial view of snow-covered trees">
            <a:extLst>
              <a:ext uri="{FF2B5EF4-FFF2-40B4-BE49-F238E27FC236}">
                <a16:creationId xmlns:a16="http://schemas.microsoft.com/office/drawing/2014/main" id="{87E2FD8D-4CC8-2243-A18C-29E6CDCD4D4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7" r="7"/>
          <a:stretch>
            <a:fillRect/>
          </a:stretch>
        </p:blipFill>
        <p:spPr/>
      </p:pic>
      <p:sp>
        <p:nvSpPr>
          <p:cNvPr id="4" name="Title 3"/>
          <p:cNvSpPr>
            <a:spLocks noGrp="1"/>
          </p:cNvSpPr>
          <p:nvPr>
            <p:ph type="title"/>
          </p:nvPr>
        </p:nvSpPr>
        <p:spPr/>
        <p:txBody>
          <a:bodyPr/>
          <a:lstStyle/>
          <a:p>
            <a:r>
              <a:rPr lang="en-US" dirty="0"/>
              <a:t>Turns out…Big Mountain has what it needs</a:t>
            </a:r>
          </a:p>
        </p:txBody>
      </p:sp>
      <p:sp>
        <p:nvSpPr>
          <p:cNvPr id="8" name="Text Placeholder 7"/>
          <p:cNvSpPr>
            <a:spLocks noGrp="1"/>
          </p:cNvSpPr>
          <p:nvPr>
            <p:ph type="body" sz="half" idx="2"/>
          </p:nvPr>
        </p:nvSpPr>
        <p:spPr/>
        <p:txBody>
          <a:bodyPr>
            <a:normAutofit fontScale="92500"/>
          </a:bodyPr>
          <a:lstStyle/>
          <a:p>
            <a:r>
              <a:rPr lang="en-US" dirty="0"/>
              <a:t>Data gathered from ski resorts across the US have given us two ways to increase profits with a diversified approach that hits the problem from both sided.</a:t>
            </a:r>
          </a:p>
          <a:p>
            <a:r>
              <a:rPr lang="en-US" dirty="0"/>
              <a:t>On the revenue generating front, all that BRM has to offer when compared to other results in our modelling recommends it is undervalued and base ticket price should increase from $81.00 to $87.00.</a:t>
            </a:r>
          </a:p>
          <a:p>
            <a:r>
              <a:rPr lang="en-US" dirty="0"/>
              <a:t>On the other side of the coin, modelling shows that the five least used runs can be closed down to save on maintenance costs while still providing the available features to justify the price increase.</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45131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a:bodyPr>
          <a:lstStyle/>
          <a:p>
            <a:r>
              <a:rPr lang="en-US" dirty="0"/>
              <a:t>What Features are Important to a resort</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10000"/>
          </a:bodyPr>
          <a:lstStyle/>
          <a:p>
            <a:r>
              <a:rPr lang="en-US" dirty="0"/>
              <a:t>Features Correlation</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US" dirty="0"/>
              <a:t>Initial Data collection showed that some features had very strong relationships with other features.  While some are self evident others reveal some interesting finding such as the states with higher per capita have much higher levels of night skiing.</a:t>
            </a:r>
          </a:p>
          <a:p>
            <a:pPr marL="0" indent="0">
              <a:lnSpc>
                <a:spcPct val="100000"/>
              </a:lnSpc>
              <a:buNone/>
            </a:pPr>
            <a:endParaRPr lang="en-US" dirty="0"/>
          </a:p>
        </p:txBody>
      </p:sp>
      <p:pic>
        <p:nvPicPr>
          <p:cNvPr id="1026" name="Picture 2">
            <a:extLst>
              <a:ext uri="{FF2B5EF4-FFF2-40B4-BE49-F238E27FC236}">
                <a16:creationId xmlns:a16="http://schemas.microsoft.com/office/drawing/2014/main" id="{40E4661E-799B-4365-9762-5617E4872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410" y="1494889"/>
            <a:ext cx="5561253" cy="501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26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Quality over </a:t>
            </a:r>
            <a:r>
              <a:rPr lang="en-US" dirty="0" err="1"/>
              <a:t>quanity</a:t>
            </a:r>
            <a:endParaRPr lang="en-US" dirty="0"/>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b="0" i="0" dirty="0">
                <a:solidFill>
                  <a:srgbClr val="000000"/>
                </a:solidFill>
                <a:effectLst/>
              </a:rPr>
              <a:t>The Data pointed out that sometimes the  expected results </a:t>
            </a:r>
            <a:r>
              <a:rPr lang="en-US" dirty="0">
                <a:solidFill>
                  <a:srgbClr val="000000"/>
                </a:solidFill>
              </a:rPr>
              <a:t>my be just the opposite as it </a:t>
            </a:r>
            <a:r>
              <a:rPr lang="en-US" b="0" i="0" dirty="0">
                <a:solidFill>
                  <a:srgbClr val="000000"/>
                </a:solidFill>
                <a:effectLst/>
              </a:rPr>
              <a:t>seems that the more chairs a resort has to move people around, relative to the number of runs, ticket price rapidly plummets and stays low. What we may be seeing here is an exclusive vs. mass market resort effect.</a:t>
            </a:r>
            <a:endParaRPr lang="en-US" dirty="0"/>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endParaRPr lang="en-US" dirty="0"/>
          </a:p>
        </p:txBody>
      </p:sp>
      <p:pic>
        <p:nvPicPr>
          <p:cNvPr id="2050" name="Picture 2">
            <a:extLst>
              <a:ext uri="{FF2B5EF4-FFF2-40B4-BE49-F238E27FC236}">
                <a16:creationId xmlns:a16="http://schemas.microsoft.com/office/drawing/2014/main" id="{2852999E-CA71-41F5-A5AF-392A63AAD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8714" y="1487413"/>
            <a:ext cx="6887456" cy="366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6981967" y="563161"/>
            <a:ext cx="3932237" cy="1600200"/>
          </a:xfrm>
        </p:spPr>
        <p:txBody>
          <a:bodyPr/>
          <a:lstStyle/>
          <a:p>
            <a:r>
              <a:rPr lang="en-US" dirty="0"/>
              <a:t>What Maters </a:t>
            </a:r>
            <a:r>
              <a:rPr lang="en-US" dirty="0" err="1"/>
              <a:t>MOst</a:t>
            </a:r>
            <a:endParaRPr lang="en-US" dirty="0"/>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a:xfrm>
            <a:off x="6565043" y="2336130"/>
            <a:ext cx="3932237" cy="3660626"/>
          </a:xfrm>
        </p:spPr>
        <p:txBody>
          <a:bodyPr/>
          <a:lstStyle/>
          <a:p>
            <a:r>
              <a:rPr lang="en-US" dirty="0">
                <a:solidFill>
                  <a:srgbClr val="000000"/>
                </a:solidFill>
              </a:rPr>
              <a:t>During the cross-validation and refining of or model four features were found to have the largest impact on tick price point</a:t>
            </a:r>
          </a:p>
          <a:p>
            <a:r>
              <a:rPr lang="en-US" sz="1800" b="1" dirty="0">
                <a:solidFill>
                  <a:srgbClr val="000000"/>
                </a:solidFill>
              </a:rPr>
              <a:t>-Does the resort have fast quad lifts</a:t>
            </a:r>
          </a:p>
          <a:p>
            <a:r>
              <a:rPr lang="en-US" sz="1800" b="1" dirty="0">
                <a:solidFill>
                  <a:srgbClr val="000000"/>
                </a:solidFill>
              </a:rPr>
              <a:t>-Total number of runs</a:t>
            </a:r>
          </a:p>
          <a:p>
            <a:r>
              <a:rPr lang="en-US" sz="1800" b="1" dirty="0">
                <a:solidFill>
                  <a:srgbClr val="000000"/>
                </a:solidFill>
              </a:rPr>
              <a:t>-Snow making per acre</a:t>
            </a:r>
          </a:p>
          <a:p>
            <a:r>
              <a:rPr lang="en-US" sz="1800" b="1" dirty="0">
                <a:solidFill>
                  <a:srgbClr val="000000"/>
                </a:solidFill>
              </a:rPr>
              <a:t>-Total vertical drop</a:t>
            </a:r>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endParaRPr lang="en-US" dirty="0"/>
          </a:p>
        </p:txBody>
      </p:sp>
      <p:pic>
        <p:nvPicPr>
          <p:cNvPr id="3074" name="Picture 2">
            <a:extLst>
              <a:ext uri="{FF2B5EF4-FFF2-40B4-BE49-F238E27FC236}">
                <a16:creationId xmlns:a16="http://schemas.microsoft.com/office/drawing/2014/main" id="{05A41154-E48D-4775-B137-EB1A8B976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9" y="2163361"/>
            <a:ext cx="4444101" cy="356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59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a:extLst>
              <a:ext uri="{FF2B5EF4-FFF2-40B4-BE49-F238E27FC236}">
                <a16:creationId xmlns:a16="http://schemas.microsoft.com/office/drawing/2014/main" id="{9F594A19-A988-439E-A755-2AE5EBF355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2338" y="1922463"/>
            <a:ext cx="3894138" cy="2095500"/>
          </a:xfrm>
          <a:prstGeom prst="rect">
            <a:avLst/>
          </a:prstGeom>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791EB9E0-983E-4C45-B205-33B6E073B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1922463"/>
            <a:ext cx="3859213" cy="2095500"/>
          </a:xfrm>
          <a:prstGeom prst="rect">
            <a:avLst/>
          </a:prstGeom>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258B8CAF-E7AC-4C60-91A1-EF9227183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338" y="4070350"/>
            <a:ext cx="3875088" cy="2105025"/>
          </a:xfrm>
          <a:prstGeom prst="rect">
            <a:avLst/>
          </a:prstGeom>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B2BA0D3-A83A-45D4-A455-C010FD38B4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9813" y="4070350"/>
            <a:ext cx="3876675" cy="210502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43077B-4421-4A6F-8D3F-8450131E77C1}"/>
              </a:ext>
            </a:extLst>
          </p:cNvPr>
          <p:cNvSpPr>
            <a:spLocks noGrp="1"/>
          </p:cNvSpPr>
          <p:nvPr>
            <p:ph type="title"/>
          </p:nvPr>
        </p:nvSpPr>
        <p:spPr>
          <a:xfrm>
            <a:off x="838200" y="428534"/>
            <a:ext cx="10515600" cy="637198"/>
          </a:xfrm>
        </p:spPr>
        <p:txBody>
          <a:bodyPr anchor="ctr">
            <a:normAutofit/>
          </a:bodyPr>
          <a:lstStyle/>
          <a:p>
            <a:r>
              <a:rPr lang="en-US" dirty="0"/>
              <a:t>Top Features at Big Mountain</a:t>
            </a:r>
          </a:p>
        </p:txBody>
      </p:sp>
    </p:spTree>
    <p:extLst>
      <p:ext uri="{BB962C8B-B14F-4D97-AF65-F5344CB8AC3E}">
        <p14:creationId xmlns:p14="http://schemas.microsoft.com/office/powerpoint/2010/main" val="124353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How to save on costs</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b="0" i="0" dirty="0">
                <a:solidFill>
                  <a:srgbClr val="000000"/>
                </a:solidFill>
                <a:effectLst/>
              </a:rPr>
              <a:t>When trying to look for ways BMR could save on overhead costs modelling was generated to check what (if any)  was a number of rarely used runs could be closed.  Models with 1-10 runs was simulated  were modeled and revenue tended to drop sharply between 5 and 6. </a:t>
            </a:r>
            <a:endParaRPr lang="en-US" dirty="0"/>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endParaRPr lang="en-US" dirty="0"/>
          </a:p>
        </p:txBody>
      </p:sp>
      <p:pic>
        <p:nvPicPr>
          <p:cNvPr id="4098" name="Picture 2">
            <a:extLst>
              <a:ext uri="{FF2B5EF4-FFF2-40B4-BE49-F238E27FC236}">
                <a16:creationId xmlns:a16="http://schemas.microsoft.com/office/drawing/2014/main" id="{3AECE75F-3FFE-4302-B8EC-9A0AF23B5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23" y="1614483"/>
            <a:ext cx="59436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6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DB4947-53E5-4C4E-861C-923EC9666979}"/>
              </a:ext>
            </a:extLst>
          </p:cNvPr>
          <p:cNvSpPr txBox="1"/>
          <p:nvPr/>
        </p:nvSpPr>
        <p:spPr>
          <a:xfrm>
            <a:off x="6717322" y="3762986"/>
            <a:ext cx="4938058" cy="1500187"/>
          </a:xfrm>
          <a:prstGeom prst="rect">
            <a:avLst/>
          </a:prstGeom>
        </p:spPr>
        <p:txBody>
          <a:bodyPr vert="horz" lIns="91440" tIns="45720" rIns="91440" bIns="45720" rtlCol="0">
            <a:normAutofit/>
          </a:bodyPr>
          <a:lstStyle/>
          <a:p>
            <a:pPr>
              <a:lnSpc>
                <a:spcPct val="110000"/>
              </a:lnSpc>
              <a:spcBef>
                <a:spcPts val="1000"/>
              </a:spcBef>
            </a:pPr>
            <a:r>
              <a:rPr lang="en-US" sz="2000" kern="1200">
                <a:latin typeface="+mj-lt"/>
                <a:ea typeface="+mn-ea"/>
                <a:cs typeface="+mn-cs"/>
              </a:rPr>
              <a:t>Big Mountain Resort really is an undervalued experience.  By adjusting prices and reducing costs of runs the new operational costs for the new lift install last year can easily be offset.</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7599" b="11520"/>
          <a:stretch/>
        </p:blipFill>
        <p:spPr>
          <a:xfrm>
            <a:off x="20" y="10"/>
            <a:ext cx="6470140" cy="6067386"/>
          </a:xfrm>
          <a:noFill/>
        </p:spPr>
      </p:pic>
      <p:sp>
        <p:nvSpPr>
          <p:cNvPr id="7" name="Title 6">
            <a:extLst>
              <a:ext uri="{FF2B5EF4-FFF2-40B4-BE49-F238E27FC236}">
                <a16:creationId xmlns:a16="http://schemas.microsoft.com/office/drawing/2014/main" id="{F150EAEA-56E8-4A93-80FF-8569C4292E38}"/>
              </a:ext>
            </a:extLst>
          </p:cNvPr>
          <p:cNvSpPr>
            <a:spLocks noGrp="1"/>
          </p:cNvSpPr>
          <p:nvPr>
            <p:ph type="title"/>
          </p:nvPr>
        </p:nvSpPr>
        <p:spPr>
          <a:xfrm>
            <a:off x="6717322" y="1863970"/>
            <a:ext cx="4938058" cy="1872028"/>
          </a:xfrm>
        </p:spPr>
        <p:txBody>
          <a:bodyPr vert="horz" lIns="91440" tIns="45720" rIns="91440" bIns="45720" rtlCol="0" anchor="b">
            <a:normAutofit/>
          </a:bodyPr>
          <a:lstStyle/>
          <a:p>
            <a:r>
              <a:rPr lang="en-US" b="1" kern="1200" cap="all" baseline="0">
                <a:latin typeface="+mn-lt"/>
                <a:ea typeface="+mj-ea"/>
                <a:cs typeface="+mj-cs"/>
              </a:rPr>
              <a:t>Conclusion</a:t>
            </a:r>
          </a:p>
        </p:txBody>
      </p:sp>
      <p:sp>
        <p:nvSpPr>
          <p:cNvPr id="13" name="Slide Number Placeholder 4">
            <a:extLst>
              <a:ext uri="{FF2B5EF4-FFF2-40B4-BE49-F238E27FC236}">
                <a16:creationId xmlns:a16="http://schemas.microsoft.com/office/drawing/2014/main" id="{E6652C30-DA9D-443C-8AF6-A6DA4596037F}"/>
              </a:ext>
            </a:extLst>
          </p:cNvPr>
          <p:cNvSpPr>
            <a:spLocks noGrp="1"/>
          </p:cNvSpPr>
          <p:nvPr>
            <p:ph type="sldNum" sz="quarter" idx="15"/>
          </p:nvPr>
        </p:nvSpPr>
        <p:spPr>
          <a:xfrm>
            <a:off x="11353800" y="6356350"/>
            <a:ext cx="515080" cy="365125"/>
          </a:xfrm>
        </p:spPr>
        <p:txBody>
          <a:bodyPr/>
          <a:lstStyle/>
          <a:p>
            <a:pPr>
              <a:spcAft>
                <a:spcPts val="600"/>
              </a:spcAft>
            </a:pPr>
            <a:endParaRPr lang="en-US" dirty="0"/>
          </a:p>
        </p:txBody>
      </p:sp>
    </p:spTree>
    <p:extLst>
      <p:ext uri="{BB962C8B-B14F-4D97-AF65-F5344CB8AC3E}">
        <p14:creationId xmlns:p14="http://schemas.microsoft.com/office/powerpoint/2010/main" val="380918204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2.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Winter presentation</Template>
  <TotalTime>94</TotalTime>
  <Words>473</Words>
  <Application>Microsoft Office PowerPoint</Application>
  <PresentationFormat>Widescreen</PresentationFormat>
  <Paragraphs>29</Paragraphs>
  <Slides>9</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Gill Sans</vt:lpstr>
      <vt:lpstr>Office Theme</vt:lpstr>
      <vt:lpstr>Custom Design</vt:lpstr>
      <vt:lpstr>Big Mountain Resort</vt:lpstr>
      <vt:lpstr>How can revenue be increased</vt:lpstr>
      <vt:lpstr>Turns out…Big Mountain has what it needs</vt:lpstr>
      <vt:lpstr>What Features are Important to a resort</vt:lpstr>
      <vt:lpstr>Quality over quanity</vt:lpstr>
      <vt:lpstr>What Maters MOst</vt:lpstr>
      <vt:lpstr>Top Features at Big Mountain</vt:lpstr>
      <vt:lpstr>How to save on costs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Nick Peiker</dc:creator>
  <cp:lastModifiedBy>Nick Peiker</cp:lastModifiedBy>
  <cp:revision>10</cp:revision>
  <dcterms:created xsi:type="dcterms:W3CDTF">2021-03-27T01:25:26Z</dcterms:created>
  <dcterms:modified xsi:type="dcterms:W3CDTF">2021-03-27T03:00:12Z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