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6" r:id="rId13"/>
    <p:sldId id="264" r:id="rId14"/>
    <p:sldId id="265" r:id="rId15"/>
  </p:sldIdLst>
  <p:sldSz cx="18288000" cy="10287000"/>
  <p:notesSz cx="6858000" cy="9144000"/>
  <p:embeddedFontLst>
    <p:embeddedFont>
      <p:font typeface="Alatsi" panose="020B0604020202020204" charset="0"/>
      <p:regular r:id="rId17"/>
    </p:embeddedFont>
    <p:embeddedFont>
      <p:font typeface="Algerian" panose="04020705040A02060702" pitchFamily="82" charset="0"/>
      <p:regular r:id="rId18"/>
    </p:embeddedFont>
    <p:embeddedFont>
      <p:font typeface="Open Sans" panose="020B0606030504020204" pitchFamily="34" charset="0"/>
      <p:regular r:id="rId19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JATYbZKJNwloJiF8K6/PSdhk3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8416A-A03F-4B0E-9B50-1E584F0357C7}" v="60" dt="2024-11-23T06:07:19.070"/>
  </p1510:revLst>
</p1510:revInfo>
</file>

<file path=ppt/tableStyles.xml><?xml version="1.0" encoding="utf-8"?>
<a:tblStyleLst xmlns:a="http://schemas.openxmlformats.org/drawingml/2006/main" def="{06A1092C-475A-4C17-BF52-C218CE32477F}">
  <a:tblStyle styleId="{06A1092C-475A-4C17-BF52-C218CE32477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2" d="100"/>
          <a:sy n="52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73C2733A-3B19-05EE-0D53-178A18C61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3C1E70B8-12CC-967F-EBE1-8D71A73B99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A096B182-ECA9-1101-93BF-4F398C7BCF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683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8C711724-E26E-BE37-0AF8-578E905B1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>
            <a:extLst>
              <a:ext uri="{FF2B5EF4-FFF2-40B4-BE49-F238E27FC236}">
                <a16:creationId xmlns:a16="http://schemas.microsoft.com/office/drawing/2014/main" id="{43AD96C3-0F94-9F15-7C3B-34486765AB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8:notes">
            <a:extLst>
              <a:ext uri="{FF2B5EF4-FFF2-40B4-BE49-F238E27FC236}">
                <a16:creationId xmlns:a16="http://schemas.microsoft.com/office/drawing/2014/main" id="{374D6044-51CF-877F-4058-3FB74CF90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>
            <a:extLst>
              <a:ext uri="{FF2B5EF4-FFF2-40B4-BE49-F238E27FC236}">
                <a16:creationId xmlns:a16="http://schemas.microsoft.com/office/drawing/2014/main" id="{F5BAF1C4-0BE1-3D5C-1802-5AB21807B6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450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C143BC22-279C-6021-B381-47D4B4AC6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>
            <a:extLst>
              <a:ext uri="{FF2B5EF4-FFF2-40B4-BE49-F238E27FC236}">
                <a16:creationId xmlns:a16="http://schemas.microsoft.com/office/drawing/2014/main" id="{7D4AB9C9-EE0E-CAAC-873F-CB8792B8A5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8:notes">
            <a:extLst>
              <a:ext uri="{FF2B5EF4-FFF2-40B4-BE49-F238E27FC236}">
                <a16:creationId xmlns:a16="http://schemas.microsoft.com/office/drawing/2014/main" id="{BC41D0D2-FD07-FB1C-4820-00A4865969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>
            <a:extLst>
              <a:ext uri="{FF2B5EF4-FFF2-40B4-BE49-F238E27FC236}">
                <a16:creationId xmlns:a16="http://schemas.microsoft.com/office/drawing/2014/main" id="{8FF72F14-0B86-F45F-8DCE-BC85268AE3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8070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7371DF5A-C069-5272-0BD6-7005D91A4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>
            <a:extLst>
              <a:ext uri="{FF2B5EF4-FFF2-40B4-BE49-F238E27FC236}">
                <a16:creationId xmlns:a16="http://schemas.microsoft.com/office/drawing/2014/main" id="{B2D18748-E2BA-53C3-A2D8-1336B82016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8:notes">
            <a:extLst>
              <a:ext uri="{FF2B5EF4-FFF2-40B4-BE49-F238E27FC236}">
                <a16:creationId xmlns:a16="http://schemas.microsoft.com/office/drawing/2014/main" id="{4B643497-F99D-8A32-4F39-14657AB9B1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>
            <a:extLst>
              <a:ext uri="{FF2B5EF4-FFF2-40B4-BE49-F238E27FC236}">
                <a16:creationId xmlns:a16="http://schemas.microsoft.com/office/drawing/2014/main" id="{D2C2DB8F-AC8B-9E99-7EED-0789FF45F7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13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rsimple07/obesity-predic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ode/sujithmandala/obesity-classification-extra-trees-100-accuracy/input" TargetMode="External"/><Relationship Id="rId5" Type="http://schemas.openxmlformats.org/officeDocument/2006/relationships/hyperlink" Target="https://www.kaggle.com/code/abdelrahmanahmed110/obesity-risk-eda-prediction/input?select=train.csv" TargetMode="External"/><Relationship Id="rId4" Type="http://schemas.openxmlformats.org/officeDocument/2006/relationships/hyperlink" Target="https://www.kaggle.com/datasets/lesumitkumarroy/obesity-data-se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KaulBkcaXz8yiM-enWMHfX9rm-P03nmQ/edit#slide=id.p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rive.google.com/file/d/14rAFPag5lN2TsCF76mJKwqhaTNLfc_cn/view?usp=drivesd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87">
          <a:extLst>
            <a:ext uri="{FF2B5EF4-FFF2-40B4-BE49-F238E27FC236}">
              <a16:creationId xmlns:a16="http://schemas.microsoft.com/office/drawing/2014/main" id="{91D963D3-B728-8FA6-6AC1-4BDD1F26A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>
            <a:extLst>
              <a:ext uri="{FF2B5EF4-FFF2-40B4-BE49-F238E27FC236}">
                <a16:creationId xmlns:a16="http://schemas.microsoft.com/office/drawing/2014/main" id="{88813F9B-C269-898A-5714-093CC30ABED7}"/>
              </a:ext>
            </a:extLst>
          </p:cNvPr>
          <p:cNvGrpSpPr/>
          <p:nvPr/>
        </p:nvGrpSpPr>
        <p:grpSpPr>
          <a:xfrm>
            <a:off x="14046459" y="-167307"/>
            <a:ext cx="4239084" cy="10467826"/>
            <a:chOff x="0" y="-241102"/>
            <a:chExt cx="5652112" cy="13957102"/>
          </a:xfrm>
        </p:grpSpPr>
        <p:grpSp>
          <p:nvGrpSpPr>
            <p:cNvPr id="89" name="Google Shape;89;p1">
              <a:extLst>
                <a:ext uri="{FF2B5EF4-FFF2-40B4-BE49-F238E27FC236}">
                  <a16:creationId xmlns:a16="http://schemas.microsoft.com/office/drawing/2014/main" id="{CFB6C351-393A-95C5-8448-8196532890FB}"/>
                </a:ext>
              </a:extLst>
            </p:cNvPr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90" name="Google Shape;90;p1">
                <a:extLst>
                  <a:ext uri="{FF2B5EF4-FFF2-40B4-BE49-F238E27FC236}">
                    <a16:creationId xmlns:a16="http://schemas.microsoft.com/office/drawing/2014/main" id="{35325E42-405F-0257-ADEF-7D59FC58B6BE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91" name="Google Shape;91;p1">
                <a:extLst>
                  <a:ext uri="{FF2B5EF4-FFF2-40B4-BE49-F238E27FC236}">
                    <a16:creationId xmlns:a16="http://schemas.microsoft.com/office/drawing/2014/main" id="{897D644F-90B2-D0D5-5D8F-84F384488CF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1">
              <a:extLst>
                <a:ext uri="{FF2B5EF4-FFF2-40B4-BE49-F238E27FC236}">
                  <a16:creationId xmlns:a16="http://schemas.microsoft.com/office/drawing/2014/main" id="{7DCA27F5-B8A7-A8D8-3E14-F81144271202}"/>
                </a:ext>
              </a:extLst>
            </p:cNvPr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93" name="Google Shape;93;p1">
                <a:extLst>
                  <a:ext uri="{FF2B5EF4-FFF2-40B4-BE49-F238E27FC236}">
                    <a16:creationId xmlns:a16="http://schemas.microsoft.com/office/drawing/2014/main" id="{309E3721-18EB-9028-E02C-6D4E5EEFD7BF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94" name="Google Shape;94;p1">
                <a:extLst>
                  <a:ext uri="{FF2B5EF4-FFF2-40B4-BE49-F238E27FC236}">
                    <a16:creationId xmlns:a16="http://schemas.microsoft.com/office/drawing/2014/main" id="{17BC4C61-8ABB-4C30-4E4E-D25760AD761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">
              <a:extLst>
                <a:ext uri="{FF2B5EF4-FFF2-40B4-BE49-F238E27FC236}">
                  <a16:creationId xmlns:a16="http://schemas.microsoft.com/office/drawing/2014/main" id="{ABA3B8B6-3986-4CDD-F913-CBB9C2E36961}"/>
                </a:ext>
              </a:extLst>
            </p:cNvPr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96" name="Google Shape;96;p1">
                <a:extLst>
                  <a:ext uri="{FF2B5EF4-FFF2-40B4-BE49-F238E27FC236}">
                    <a16:creationId xmlns:a16="http://schemas.microsoft.com/office/drawing/2014/main" id="{9BC9F80E-C476-C2CD-8A43-73FA83EA0156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97" name="Google Shape;97;p1">
                <a:extLst>
                  <a:ext uri="{FF2B5EF4-FFF2-40B4-BE49-F238E27FC236}">
                    <a16:creationId xmlns:a16="http://schemas.microsoft.com/office/drawing/2014/main" id="{A1B4F603-202F-0A66-B894-5ACEFC9AC8B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2D5A796F-CEB9-83F5-B0FD-F8BD475A8D2F}"/>
              </a:ext>
            </a:extLst>
          </p:cNvPr>
          <p:cNvSpPr txBox="1"/>
          <p:nvPr/>
        </p:nvSpPr>
        <p:spPr>
          <a:xfrm>
            <a:off x="2834099" y="379798"/>
            <a:ext cx="9702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Infosys Springboard 5.0 </a:t>
            </a:r>
            <a:r>
              <a:rPr lang="en-IN" sz="5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IN" sz="54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roject</a:t>
            </a:r>
            <a:endParaRPr sz="5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">
            <a:extLst>
              <a:ext uri="{FF2B5EF4-FFF2-40B4-BE49-F238E27FC236}">
                <a16:creationId xmlns:a16="http://schemas.microsoft.com/office/drawing/2014/main" id="{8D8993C6-6186-3878-4C03-995DBE4AEB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010" y="379798"/>
            <a:ext cx="1474925" cy="9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E5CB96-A4AB-86B5-F82E-CE1F3A70DA11}"/>
              </a:ext>
            </a:extLst>
          </p:cNvPr>
          <p:cNvSpPr txBox="1"/>
          <p:nvPr/>
        </p:nvSpPr>
        <p:spPr>
          <a:xfrm>
            <a:off x="-376028" y="1888674"/>
            <a:ext cx="147270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dk1"/>
                </a:solidFill>
                <a:latin typeface="Algerian" panose="04020705040A02060702" pitchFamily="82" charset="0"/>
              </a:rPr>
              <a:t>                     </a:t>
            </a:r>
            <a:r>
              <a:rPr lang="en-IN" sz="4800" dirty="0">
                <a:solidFill>
                  <a:schemeClr val="dk1"/>
                </a:solidFill>
                <a:latin typeface="Algerian" panose="04020705040A02060702" pitchFamily="82" charset="0"/>
              </a:rPr>
              <a:t>Predicting Obesity Levels</a:t>
            </a:r>
          </a:p>
          <a:p>
            <a:r>
              <a:rPr lang="en-IN" sz="4800" dirty="0">
                <a:solidFill>
                  <a:schemeClr val="dk1"/>
                </a:solidFill>
                <a:latin typeface="Algerian" panose="04020705040A02060702" pitchFamily="82" charset="0"/>
              </a:rPr>
              <a:t>                                     Using </a:t>
            </a:r>
          </a:p>
          <a:p>
            <a:r>
              <a:rPr lang="en-IN" sz="4800" dirty="0">
                <a:solidFill>
                  <a:schemeClr val="dk1"/>
                </a:solidFill>
                <a:latin typeface="Algerian" panose="04020705040A02060702" pitchFamily="82" charset="0"/>
              </a:rPr>
              <a:t>   Machine Learning &amp; Deep Learning methods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EF340-2EB5-0713-5615-DF736D3DBB2A}"/>
              </a:ext>
            </a:extLst>
          </p:cNvPr>
          <p:cNvSpPr txBox="1"/>
          <p:nvPr/>
        </p:nvSpPr>
        <p:spPr>
          <a:xfrm>
            <a:off x="10468583" y="8820926"/>
            <a:ext cx="41350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buClr>
                <a:schemeClr val="dk1"/>
              </a:buClr>
              <a:buSzPts val="3400"/>
            </a:pPr>
            <a:r>
              <a:rPr lang="en-IN" sz="3600" b="1" dirty="0">
                <a:solidFill>
                  <a:schemeClr val="dk1"/>
                </a:solidFill>
              </a:rPr>
              <a:t>Date:</a:t>
            </a:r>
            <a:r>
              <a:rPr lang="en-IN" sz="3600" dirty="0">
                <a:solidFill>
                  <a:schemeClr val="dk1"/>
                </a:solidFill>
              </a:rPr>
              <a:t> </a:t>
            </a:r>
          </a:p>
          <a:p>
            <a:pPr marL="12700" lvl="0">
              <a:buClr>
                <a:schemeClr val="dk1"/>
              </a:buClr>
              <a:buSzPts val="3400"/>
            </a:pPr>
            <a:r>
              <a:rPr lang="en-IN" sz="3600" dirty="0">
                <a:solidFill>
                  <a:schemeClr val="dk1"/>
                </a:solidFill>
              </a:rPr>
              <a:t>November 2024</a:t>
            </a:r>
            <a:r>
              <a:rPr lang="en-IN" sz="3600" b="1" dirty="0">
                <a:solidFill>
                  <a:schemeClr val="dk1"/>
                </a:solidFill>
              </a:rPr>
              <a:t> 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D0C4E-6817-4FA8-65CE-5BB16FAAFC13}"/>
              </a:ext>
            </a:extLst>
          </p:cNvPr>
          <p:cNvSpPr txBox="1"/>
          <p:nvPr/>
        </p:nvSpPr>
        <p:spPr>
          <a:xfrm>
            <a:off x="3639" y="8852608"/>
            <a:ext cx="4236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</a:pPr>
            <a:r>
              <a:rPr lang="en-IN" sz="3600" b="1" dirty="0">
                <a:solidFill>
                  <a:schemeClr val="dk1"/>
                </a:solidFill>
              </a:rPr>
              <a:t>Project Guide:</a:t>
            </a:r>
            <a:r>
              <a:rPr lang="en-IN" sz="3600" dirty="0">
                <a:solidFill>
                  <a:schemeClr val="dk1"/>
                </a:solidFill>
              </a:rPr>
              <a:t>                                                       </a:t>
            </a:r>
          </a:p>
          <a:p>
            <a:pPr marL="127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</a:pPr>
            <a:r>
              <a:rPr lang="en-IN" sz="3600" dirty="0">
                <a:solidFill>
                  <a:schemeClr val="dk1"/>
                </a:solidFill>
              </a:rPr>
              <a:t>Narendra Kumar</a:t>
            </a:r>
            <a:endParaRPr lang="en-IN" sz="3600" dirty="0"/>
          </a:p>
        </p:txBody>
      </p:sp>
      <p:pic>
        <p:nvPicPr>
          <p:cNvPr id="1028" name="Picture 4" descr="Predicting risk of obesity and meal planning to reduce the obese ...">
            <a:extLst>
              <a:ext uri="{FF2B5EF4-FFF2-40B4-BE49-F238E27FC236}">
                <a16:creationId xmlns:a16="http://schemas.microsoft.com/office/drawing/2014/main" id="{9ADB9B5E-CEE6-8A6A-0C8F-66B1FEE23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095" y="4165317"/>
            <a:ext cx="8942241" cy="4655609"/>
          </a:xfrm>
          <a:prstGeom prst="rect">
            <a:avLst/>
          </a:prstGeom>
          <a:ln>
            <a:solidFill>
              <a:srgbClr val="00B0F0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34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90">
          <a:extLst>
            <a:ext uri="{FF2B5EF4-FFF2-40B4-BE49-F238E27FC236}">
              <a16:creationId xmlns:a16="http://schemas.microsoft.com/office/drawing/2014/main" id="{F8FFE769-BD8F-752E-F28A-7777F4127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8">
            <a:extLst>
              <a:ext uri="{FF2B5EF4-FFF2-40B4-BE49-F238E27FC236}">
                <a16:creationId xmlns:a16="http://schemas.microsoft.com/office/drawing/2014/main" id="{D43165DD-0AD5-3239-B282-A5CD62F150FC}"/>
              </a:ext>
            </a:extLst>
          </p:cNvPr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192" name="Google Shape;192;p8">
              <a:extLst>
                <a:ext uri="{FF2B5EF4-FFF2-40B4-BE49-F238E27FC236}">
                  <a16:creationId xmlns:a16="http://schemas.microsoft.com/office/drawing/2014/main" id="{5DB18B90-0807-1BCA-F1AB-5FE18B93689D}"/>
                </a:ext>
              </a:extLst>
            </p:cNvPr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93" name="Google Shape;193;p8">
                <a:extLst>
                  <a:ext uri="{FF2B5EF4-FFF2-40B4-BE49-F238E27FC236}">
                    <a16:creationId xmlns:a16="http://schemas.microsoft.com/office/drawing/2014/main" id="{656ECAC1-9AC5-182B-F4D8-071608181CA6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>
                <a:extLst>
                  <a:ext uri="{FF2B5EF4-FFF2-40B4-BE49-F238E27FC236}">
                    <a16:creationId xmlns:a16="http://schemas.microsoft.com/office/drawing/2014/main" id="{BD32A9D2-71AB-1DA0-1131-A165FF8873A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" name="Google Shape;195;p8">
              <a:extLst>
                <a:ext uri="{FF2B5EF4-FFF2-40B4-BE49-F238E27FC236}">
                  <a16:creationId xmlns:a16="http://schemas.microsoft.com/office/drawing/2014/main" id="{DE9C7EA3-6B22-AEAA-8AD2-F964056F1DFC}"/>
                </a:ext>
              </a:extLst>
            </p:cNvPr>
            <p:cNvSpPr txBox="1"/>
            <p:nvPr/>
          </p:nvSpPr>
          <p:spPr>
            <a:xfrm>
              <a:off x="0" y="437582"/>
              <a:ext cx="2083482" cy="1601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 dirty="0"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endParaRPr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3199867-0E94-97E1-C7C5-A68166454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2" y="784663"/>
            <a:ext cx="8214851" cy="3625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A0A474-3CEB-CF01-E542-6672D7670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45" y="5143499"/>
            <a:ext cx="8008374" cy="4815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1B094D-0A9B-8D46-DA41-B0702EC5D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724" y="5143499"/>
            <a:ext cx="8391831" cy="481531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2E353C-89CA-06C9-B5E9-9A3595FA0868}"/>
              </a:ext>
            </a:extLst>
          </p:cNvPr>
          <p:cNvCxnSpPr>
            <a:stCxn id="4" idx="3"/>
          </p:cNvCxnSpPr>
          <p:nvPr/>
        </p:nvCxnSpPr>
        <p:spPr>
          <a:xfrm flipV="1">
            <a:off x="12491883" y="2597456"/>
            <a:ext cx="15190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A14B685-5D26-D5FB-F1EC-592BF42E15BE}"/>
              </a:ext>
            </a:extLst>
          </p:cNvPr>
          <p:cNvCxnSpPr/>
          <p:nvPr/>
        </p:nvCxnSpPr>
        <p:spPr>
          <a:xfrm rot="16200000" flipH="1">
            <a:off x="13475366" y="3130703"/>
            <a:ext cx="2546043" cy="14748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116254-4FA6-A403-8DEF-A565BEA4C0E3}"/>
              </a:ext>
            </a:extLst>
          </p:cNvPr>
          <p:cNvCxnSpPr>
            <a:cxnSpLocks/>
          </p:cNvCxnSpPr>
          <p:nvPr/>
        </p:nvCxnSpPr>
        <p:spPr>
          <a:xfrm flipV="1">
            <a:off x="3052917" y="2595101"/>
            <a:ext cx="1224115" cy="1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A6EE40D-A712-26CB-83B5-8F354A01E24B}"/>
              </a:ext>
            </a:extLst>
          </p:cNvPr>
          <p:cNvCxnSpPr>
            <a:cxnSpLocks/>
          </p:cNvCxnSpPr>
          <p:nvPr/>
        </p:nvCxnSpPr>
        <p:spPr>
          <a:xfrm rot="5400000">
            <a:off x="1104671" y="3192897"/>
            <a:ext cx="2532266" cy="13642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41F08A-F855-0B1B-0703-D026D5219427}"/>
              </a:ext>
            </a:extLst>
          </p:cNvPr>
          <p:cNvSpPr txBox="1"/>
          <p:nvPr/>
        </p:nvSpPr>
        <p:spPr>
          <a:xfrm>
            <a:off x="14235646" y="3343691"/>
            <a:ext cx="236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7 Category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39BF02-A21E-076F-7701-DF05A7D19321}"/>
              </a:ext>
            </a:extLst>
          </p:cNvPr>
          <p:cNvSpPr txBox="1"/>
          <p:nvPr/>
        </p:nvSpPr>
        <p:spPr>
          <a:xfrm>
            <a:off x="1153826" y="3413346"/>
            <a:ext cx="236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4 Category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4DE983C4-CE98-0AD9-01DA-A4C9252F61EC}"/>
              </a:ext>
            </a:extLst>
          </p:cNvPr>
          <p:cNvSpPr/>
          <p:nvPr/>
        </p:nvSpPr>
        <p:spPr>
          <a:xfrm>
            <a:off x="6139015" y="157505"/>
            <a:ext cx="4490884" cy="447890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Model Selection Page</a:t>
            </a:r>
          </a:p>
        </p:txBody>
      </p:sp>
    </p:spTree>
    <p:extLst>
      <p:ext uri="{BB962C8B-B14F-4D97-AF65-F5344CB8AC3E}">
        <p14:creationId xmlns:p14="http://schemas.microsoft.com/office/powerpoint/2010/main" val="29051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90">
          <a:extLst>
            <a:ext uri="{FF2B5EF4-FFF2-40B4-BE49-F238E27FC236}">
              <a16:creationId xmlns:a16="http://schemas.microsoft.com/office/drawing/2014/main" id="{EC665E52-0A77-A471-B652-FFC76CB68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8">
            <a:extLst>
              <a:ext uri="{FF2B5EF4-FFF2-40B4-BE49-F238E27FC236}">
                <a16:creationId xmlns:a16="http://schemas.microsoft.com/office/drawing/2014/main" id="{CDD5BC72-DAFD-8E7E-2498-E036AA9E0AB3}"/>
              </a:ext>
            </a:extLst>
          </p:cNvPr>
          <p:cNvGrpSpPr/>
          <p:nvPr/>
        </p:nvGrpSpPr>
        <p:grpSpPr>
          <a:xfrm>
            <a:off x="16725388" y="-153356"/>
            <a:ext cx="1562612" cy="1771266"/>
            <a:chOff x="0" y="-130721"/>
            <a:chExt cx="2083482" cy="2361688"/>
          </a:xfrm>
        </p:grpSpPr>
        <p:grpSp>
          <p:nvGrpSpPr>
            <p:cNvPr id="192" name="Google Shape;192;p8">
              <a:extLst>
                <a:ext uri="{FF2B5EF4-FFF2-40B4-BE49-F238E27FC236}">
                  <a16:creationId xmlns:a16="http://schemas.microsoft.com/office/drawing/2014/main" id="{FE3C8AE9-BA72-9116-6960-E50FD78A8453}"/>
                </a:ext>
              </a:extLst>
            </p:cNvPr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93" name="Google Shape;193;p8">
                <a:extLst>
                  <a:ext uri="{FF2B5EF4-FFF2-40B4-BE49-F238E27FC236}">
                    <a16:creationId xmlns:a16="http://schemas.microsoft.com/office/drawing/2014/main" id="{171BF329-1C0F-B851-F9D7-0548174AA409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>
                <a:extLst>
                  <a:ext uri="{FF2B5EF4-FFF2-40B4-BE49-F238E27FC236}">
                    <a16:creationId xmlns:a16="http://schemas.microsoft.com/office/drawing/2014/main" id="{F0590DC2-53D6-9726-8641-F30C0E9AF2E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" name="Google Shape;195;p8">
              <a:extLst>
                <a:ext uri="{FF2B5EF4-FFF2-40B4-BE49-F238E27FC236}">
                  <a16:creationId xmlns:a16="http://schemas.microsoft.com/office/drawing/2014/main" id="{CCF129FE-283A-F444-0A15-00E5560FBF37}"/>
                </a:ext>
              </a:extLst>
            </p:cNvPr>
            <p:cNvSpPr txBox="1"/>
            <p:nvPr/>
          </p:nvSpPr>
          <p:spPr>
            <a:xfrm>
              <a:off x="0" y="437582"/>
              <a:ext cx="2083482" cy="1601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 dirty="0"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4859210-D094-F24C-8946-68AC9A08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4" y="1028342"/>
            <a:ext cx="7540347" cy="910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779C35-BD17-7AB1-8547-41A118207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2702" y="1028342"/>
            <a:ext cx="6748309" cy="910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61B555-A4B3-7D0C-6201-FC6E0B15C312}"/>
              </a:ext>
            </a:extLst>
          </p:cNvPr>
          <p:cNvSpPr txBox="1"/>
          <p:nvPr/>
        </p:nvSpPr>
        <p:spPr>
          <a:xfrm>
            <a:off x="733499" y="501445"/>
            <a:ext cx="616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Input for 4 Category Obesity level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CE4D2-73EB-AD94-BE0E-0F03F8CFF0AB}"/>
              </a:ext>
            </a:extLst>
          </p:cNvPr>
          <p:cNvSpPr txBox="1"/>
          <p:nvPr/>
        </p:nvSpPr>
        <p:spPr>
          <a:xfrm>
            <a:off x="12788318" y="501445"/>
            <a:ext cx="434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053F7C0-1FCC-CED0-DD4D-42D4678BAFDD}"/>
              </a:ext>
            </a:extLst>
          </p:cNvPr>
          <p:cNvSpPr/>
          <p:nvPr/>
        </p:nvSpPr>
        <p:spPr>
          <a:xfrm>
            <a:off x="7889240" y="5143500"/>
            <a:ext cx="2176118" cy="11688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(4 Category)</a:t>
            </a:r>
          </a:p>
        </p:txBody>
      </p:sp>
    </p:spTree>
    <p:extLst>
      <p:ext uri="{BB962C8B-B14F-4D97-AF65-F5344CB8AC3E}">
        <p14:creationId xmlns:p14="http://schemas.microsoft.com/office/powerpoint/2010/main" val="423849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90">
          <a:extLst>
            <a:ext uri="{FF2B5EF4-FFF2-40B4-BE49-F238E27FC236}">
              <a16:creationId xmlns:a16="http://schemas.microsoft.com/office/drawing/2014/main" id="{08DA823C-21F0-5D3B-5261-4E9556CB7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8">
            <a:extLst>
              <a:ext uri="{FF2B5EF4-FFF2-40B4-BE49-F238E27FC236}">
                <a16:creationId xmlns:a16="http://schemas.microsoft.com/office/drawing/2014/main" id="{7A6210B1-6782-EF3A-85D6-4A93B95C2765}"/>
              </a:ext>
            </a:extLst>
          </p:cNvPr>
          <p:cNvGrpSpPr/>
          <p:nvPr/>
        </p:nvGrpSpPr>
        <p:grpSpPr>
          <a:xfrm>
            <a:off x="16725388" y="-142286"/>
            <a:ext cx="1562612" cy="1771266"/>
            <a:chOff x="0" y="-130721"/>
            <a:chExt cx="2083482" cy="2361688"/>
          </a:xfrm>
        </p:grpSpPr>
        <p:grpSp>
          <p:nvGrpSpPr>
            <p:cNvPr id="192" name="Google Shape;192;p8">
              <a:extLst>
                <a:ext uri="{FF2B5EF4-FFF2-40B4-BE49-F238E27FC236}">
                  <a16:creationId xmlns:a16="http://schemas.microsoft.com/office/drawing/2014/main" id="{3211661D-2B5B-EB44-B905-F35ADC47EBB4}"/>
                </a:ext>
              </a:extLst>
            </p:cNvPr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93" name="Google Shape;193;p8">
                <a:extLst>
                  <a:ext uri="{FF2B5EF4-FFF2-40B4-BE49-F238E27FC236}">
                    <a16:creationId xmlns:a16="http://schemas.microsoft.com/office/drawing/2014/main" id="{451368CC-ED4A-327B-4CD4-E22A8E2154B5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>
                <a:extLst>
                  <a:ext uri="{FF2B5EF4-FFF2-40B4-BE49-F238E27FC236}">
                    <a16:creationId xmlns:a16="http://schemas.microsoft.com/office/drawing/2014/main" id="{966B144F-E36B-CADB-92CE-20B666069E9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" name="Google Shape;195;p8">
              <a:extLst>
                <a:ext uri="{FF2B5EF4-FFF2-40B4-BE49-F238E27FC236}">
                  <a16:creationId xmlns:a16="http://schemas.microsoft.com/office/drawing/2014/main" id="{4B999B6A-311D-963B-7B73-5F73CE97DA03}"/>
                </a:ext>
              </a:extLst>
            </p:cNvPr>
            <p:cNvSpPr txBox="1"/>
            <p:nvPr/>
          </p:nvSpPr>
          <p:spPr>
            <a:xfrm>
              <a:off x="0" y="437582"/>
              <a:ext cx="2083482" cy="1601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 dirty="0"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  <a:endParaRPr dirty="0"/>
            </a:p>
          </p:txBody>
        </p:sp>
      </p:grpSp>
      <p:sp>
        <p:nvSpPr>
          <p:cNvPr id="197" name="Google Shape;197;p8">
            <a:extLst>
              <a:ext uri="{FF2B5EF4-FFF2-40B4-BE49-F238E27FC236}">
                <a16:creationId xmlns:a16="http://schemas.microsoft.com/office/drawing/2014/main" id="{3192890D-6004-58A2-6049-4B69EADA61DC}"/>
              </a:ext>
            </a:extLst>
          </p:cNvPr>
          <p:cNvSpPr txBox="1"/>
          <p:nvPr/>
        </p:nvSpPr>
        <p:spPr>
          <a:xfrm>
            <a:off x="952500" y="5246115"/>
            <a:ext cx="16383000" cy="52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-IN" sz="2400" b="1" dirty="0">
                <a:solidFill>
                  <a:schemeClr val="dk1"/>
                </a:solidFill>
              </a:rPr>
              <a:t>Obstacles</a:t>
            </a:r>
            <a:endParaRPr sz="2400" b="1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Data Collection: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Difficulty in finding a large, comprehensive dataset.</a:t>
            </a:r>
            <a:endParaRPr sz="2600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Lack of suitable features in available datasets for accurate prediction.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Data Preprocessing: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Data entry errors impacted the reliability and trustworthiness of the data.</a:t>
            </a:r>
            <a:endParaRPr sz="2600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Noisy data affected the performance of the model.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Model Building: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Imbalanced datasets led to biased models.</a:t>
            </a:r>
            <a:endParaRPr sz="2600" dirty="0">
              <a:solidFill>
                <a:schemeClr val="dk1"/>
              </a:solidFill>
            </a:endParaRPr>
          </a:p>
          <a:p>
            <a:pPr marL="13716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Insufficient data quality compromised model accuracy</a:t>
            </a:r>
            <a:r>
              <a:rPr lang="en-IN" sz="2200" dirty="0">
                <a:solidFill>
                  <a:schemeClr val="dk1"/>
                </a:solidFill>
              </a:rPr>
              <a:t>.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03C01-F21E-188D-6A35-81274A08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95" y="697378"/>
            <a:ext cx="7387522" cy="4661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62A8C-88FF-5FAE-797F-F8B63A8DD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950" y="697378"/>
            <a:ext cx="7036788" cy="466187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05CBD9E-EA74-98A1-EC5D-770A097546EF}"/>
              </a:ext>
            </a:extLst>
          </p:cNvPr>
          <p:cNvSpPr/>
          <p:nvPr/>
        </p:nvSpPr>
        <p:spPr>
          <a:xfrm>
            <a:off x="7816645" y="2418735"/>
            <a:ext cx="1815254" cy="8996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(7 category)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2443F-6596-8FC1-BDFA-B80443EF4EF4}"/>
              </a:ext>
            </a:extLst>
          </p:cNvPr>
          <p:cNvSpPr txBox="1"/>
          <p:nvPr/>
        </p:nvSpPr>
        <p:spPr>
          <a:xfrm>
            <a:off x="794051" y="150961"/>
            <a:ext cx="6594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Input for 7 Category Obesity level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10FF6-BB3E-8370-7E67-6547347E4050}"/>
              </a:ext>
            </a:extLst>
          </p:cNvPr>
          <p:cNvSpPr txBox="1"/>
          <p:nvPr/>
        </p:nvSpPr>
        <p:spPr>
          <a:xfrm>
            <a:off x="12471116" y="259827"/>
            <a:ext cx="200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8424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9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203" name="Google Shape;203;p9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6" name="Google Shape;206;p9"/>
            <p:cNvSpPr txBox="1"/>
            <p:nvPr/>
          </p:nvSpPr>
          <p:spPr>
            <a:xfrm>
              <a:off x="0" y="437582"/>
              <a:ext cx="2083482" cy="1601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 dirty="0">
                  <a:latin typeface="Open Sans"/>
                  <a:ea typeface="Open Sans"/>
                  <a:cs typeface="Open Sans"/>
                  <a:sym typeface="Open Sans"/>
                </a:rPr>
                <a:t>11</a:t>
              </a:r>
              <a:endParaRPr dirty="0"/>
            </a:p>
          </p:txBody>
        </p:sp>
      </p:grpSp>
      <p:sp>
        <p:nvSpPr>
          <p:cNvPr id="207" name="Google Shape;207;p9"/>
          <p:cNvSpPr txBox="1"/>
          <p:nvPr/>
        </p:nvSpPr>
        <p:spPr>
          <a:xfrm>
            <a:off x="0" y="3116826"/>
            <a:ext cx="7848600" cy="51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8801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594150" y="304200"/>
            <a:ext cx="14293200" cy="1014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Conclusion</a:t>
            </a:r>
            <a:endParaRPr sz="3000" b="1" dirty="0">
              <a:solidFill>
                <a:schemeClr val="dk1"/>
              </a:solidFill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➢"/>
            </a:pPr>
            <a:r>
              <a:rPr lang="en-IN" sz="2600" dirty="0">
                <a:solidFill>
                  <a:schemeClr val="dk1"/>
                </a:solidFill>
              </a:rPr>
              <a:t>The </a:t>
            </a:r>
            <a:r>
              <a:rPr lang="en-IN" sz="2600" b="1" dirty="0">
                <a:solidFill>
                  <a:schemeClr val="dk1"/>
                </a:solidFill>
              </a:rPr>
              <a:t>Obesity Level Prediction</a:t>
            </a:r>
            <a:r>
              <a:rPr lang="en-IN" sz="2600" dirty="0">
                <a:solidFill>
                  <a:schemeClr val="dk1"/>
                </a:solidFill>
              </a:rPr>
              <a:t> project successfully demonstrates the power of machine learning in healthcare, particularly for predicting obesity levels. Using the </a:t>
            </a:r>
            <a:r>
              <a:rPr lang="en-IN" sz="2600" b="1" dirty="0" err="1">
                <a:solidFill>
                  <a:schemeClr val="dk1"/>
                </a:solidFill>
              </a:rPr>
              <a:t>XGBoost</a:t>
            </a:r>
            <a:r>
              <a:rPr lang="en-IN" sz="2600" dirty="0">
                <a:solidFill>
                  <a:schemeClr val="dk1"/>
                </a:solidFill>
              </a:rPr>
              <a:t> algorithm, the web application achieves impressive accuracy rates of </a:t>
            </a:r>
            <a:r>
              <a:rPr lang="en-IN" sz="2600" b="1" dirty="0">
                <a:solidFill>
                  <a:schemeClr val="dk1"/>
                </a:solidFill>
              </a:rPr>
              <a:t>90.63%</a:t>
            </a:r>
            <a:r>
              <a:rPr lang="en-IN" sz="2600" dirty="0">
                <a:solidFill>
                  <a:schemeClr val="dk1"/>
                </a:solidFill>
              </a:rPr>
              <a:t> for the 7-category model and </a:t>
            </a:r>
            <a:r>
              <a:rPr lang="en-IN" sz="2600" b="1" dirty="0">
                <a:solidFill>
                  <a:schemeClr val="dk1"/>
                </a:solidFill>
              </a:rPr>
              <a:t>99.81%</a:t>
            </a:r>
            <a:r>
              <a:rPr lang="en-IN" sz="2600" dirty="0">
                <a:solidFill>
                  <a:schemeClr val="dk1"/>
                </a:solidFill>
              </a:rPr>
              <a:t> for the 4-category model, outperforming traditional statistical methods. This solution provides a user-friendly interface, enabling individuals to assess their obesity risk and make informed decisions about their health.</a:t>
            </a:r>
            <a:endParaRPr sz="43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700" b="1" dirty="0"/>
          </a:p>
          <a:p>
            <a:pPr marL="457200" marR="461644" lvl="0" indent="-419100" algn="l" rtl="0">
              <a:lnSpc>
                <a:spcPct val="13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Future Work</a:t>
            </a:r>
            <a:endParaRPr sz="3000" b="1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Early Intervention &amp; Prevention: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Focus on preventing obesity-related diseases through early detection and intervention.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Personalized Healthcare: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Develop personalized healthcare and wellness strategies based on user data.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Collaboration with Healthcare Professionals: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Work with healthcare experts to validate the model clinically.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Machine Learning in Healthcare: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Explore further integration of machine learning into healthcare decision-making processes.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Algorithm Exploration: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Investigate other machine learning algorithms to compare and improve model performance.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13965000" y="7074000"/>
            <a:ext cx="4323000" cy="3213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361950" algn="l" rtl="0">
              <a:lnSpc>
                <a:spcPct val="107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lang="en-IN" sz="1800" b="1" dirty="0">
                <a:solidFill>
                  <a:schemeClr val="dk1"/>
                </a:solidFill>
              </a:rPr>
              <a:t> </a:t>
            </a:r>
            <a:r>
              <a:rPr lang="en-IN" sz="2800" b="1" dirty="0">
                <a:solidFill>
                  <a:schemeClr val="dk1"/>
                </a:solidFill>
              </a:rPr>
              <a:t>References: 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000"/>
              </a:lnSpc>
              <a:spcBef>
                <a:spcPts val="1640"/>
              </a:spcBef>
              <a:spcAft>
                <a:spcPts val="0"/>
              </a:spcAft>
              <a:buNone/>
            </a:pPr>
            <a:r>
              <a:rPr lang="en-IN" sz="2400" u="sng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Obesity Prediction Dataset</a:t>
            </a:r>
            <a:r>
              <a:rPr lang="en-IN" sz="24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IN" sz="2400" u="sng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Obesity Data Set</a:t>
            </a:r>
            <a:r>
              <a:rPr lang="en-IN" sz="2400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IN" sz="2400" u="sng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Obesity Risk EDA &amp; Prediction Dataset</a:t>
            </a:r>
            <a:r>
              <a:rPr lang="en-IN" sz="2400" u="sng" dirty="0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IN" sz="2400" u="sng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Obesity Classification with Extra Trees (100% Accuracy)</a:t>
            </a:r>
            <a:r>
              <a:rPr lang="en-IN" sz="2400" u="sng" dirty="0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6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  <a:endParaRPr/>
          </a:p>
        </p:txBody>
      </p:sp>
      <p:sp>
        <p:nvSpPr>
          <p:cNvPr id="215" name="Google Shape;215;p10"/>
          <p:cNvSpPr txBox="1"/>
          <p:nvPr/>
        </p:nvSpPr>
        <p:spPr>
          <a:xfrm>
            <a:off x="5033832" y="6554603"/>
            <a:ext cx="10669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 </a:t>
            </a:r>
            <a:endParaRPr sz="5016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1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Group-3</a:t>
            </a:r>
            <a:endParaRPr/>
          </a:p>
        </p:txBody>
      </p:sp>
      <p:grpSp>
        <p:nvGrpSpPr>
          <p:cNvPr id="216" name="Google Shape;216;p10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217" name="Google Shape;217;p10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218" name="Google Shape;218;p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219" name="Google Shape;219;p10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10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221" name="Google Shape;221;p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222" name="Google Shape;222;p10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3" name="Google Shape;223;p10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224" name="Google Shape;224;p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225" name="Google Shape;225;p10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6" name="Google Shape;226;p10"/>
          <p:cNvSpPr/>
          <p:nvPr/>
        </p:nvSpPr>
        <p:spPr>
          <a:xfrm>
            <a:off x="10972800" y="7809217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7" name="Google Shape;227;p10"/>
          <p:cNvSpPr/>
          <p:nvPr/>
        </p:nvSpPr>
        <p:spPr>
          <a:xfrm>
            <a:off x="11536556" y="114300"/>
            <a:ext cx="6721947" cy="2558256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14046459" y="-167307"/>
            <a:ext cx="4239084" cy="10467826"/>
            <a:chOff x="0" y="-241102"/>
            <a:chExt cx="5652112" cy="13957102"/>
          </a:xfrm>
        </p:grpSpPr>
        <p:grpSp>
          <p:nvGrpSpPr>
            <p:cNvPr id="89" name="Google Shape;89;p1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90" name="Google Shape;90;p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91" name="Google Shape;91;p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1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94" name="Google Shape;94;p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96" name="Google Shape;96;p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97" name="Google Shape;97;p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100" name="Google Shape;100;p1"/>
          <p:cNvGraphicFramePr/>
          <p:nvPr>
            <p:extLst>
              <p:ext uri="{D42A27DB-BD31-4B8C-83A1-F6EECF244321}">
                <p14:modId xmlns:p14="http://schemas.microsoft.com/office/powerpoint/2010/main" val="2849569992"/>
              </p:ext>
            </p:extLst>
          </p:nvPr>
        </p:nvGraphicFramePr>
        <p:xfrm>
          <a:off x="1184250" y="5957561"/>
          <a:ext cx="11559100" cy="4097325"/>
        </p:xfrm>
        <a:graphic>
          <a:graphicData uri="http://schemas.openxmlformats.org/drawingml/2006/table">
            <a:tbl>
              <a:tblPr bandRow="1">
                <a:noFill/>
                <a:tableStyleId>{06A1092C-475A-4C17-BF52-C218CE32477F}</a:tableStyleId>
              </a:tblPr>
              <a:tblGrid>
                <a:gridCol w="155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/>
                        <a:t>1.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Kachibhotla Naga Sai Siriakshaya</a:t>
                      </a:r>
                      <a:endParaRPr sz="3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/>
                        <a:t>2.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Naga Manoj Kumar</a:t>
                      </a:r>
                      <a:endParaRPr sz="3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/>
                        <a:t>3.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Adithya Prasad G</a:t>
                      </a:r>
                      <a:endParaRPr sz="3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/>
                        <a:t>4.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Janhavi Bhandare</a:t>
                      </a:r>
                      <a:endParaRPr sz="3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/>
                        <a:t>5.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Kalavakunta Uday Venkata Krishna </a:t>
                      </a:r>
                      <a:endParaRPr sz="3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3025" marR="73025" marT="317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/>
                        <a:t>6.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Boreddy Supriya Reddy</a:t>
                      </a:r>
                      <a:endParaRPr sz="3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/>
                        <a:t>7.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Ruthvik</a:t>
                      </a:r>
                      <a:r>
                        <a:rPr lang="en-IN" sz="30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Chowdary</a:t>
                      </a:r>
                      <a:endParaRPr sz="3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" name="Google Shape;102;p1"/>
          <p:cNvSpPr txBox="1"/>
          <p:nvPr/>
        </p:nvSpPr>
        <p:spPr>
          <a:xfrm>
            <a:off x="553370" y="1164235"/>
            <a:ext cx="12607500" cy="444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0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Char char="❖"/>
            </a:pPr>
            <a:r>
              <a:rPr lang="en-IN" sz="3500" b="1" dirty="0"/>
              <a:t>Title</a:t>
            </a:r>
            <a:r>
              <a:rPr lang="en-IN" sz="3500" b="1" i="0" u="none" strike="noStrike" cap="none" dirty="0">
                <a:solidFill>
                  <a:srgbClr val="000000"/>
                </a:solidFill>
              </a:rPr>
              <a:t>:</a:t>
            </a:r>
            <a:endParaRPr sz="3100" i="0" u="none" strike="noStrike" cap="none" dirty="0">
              <a:solidFill>
                <a:srgbClr val="000000"/>
              </a:solidFill>
            </a:endParaRPr>
          </a:p>
          <a:p>
            <a:pPr marL="914400" lvl="1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○"/>
            </a:pPr>
            <a:r>
              <a:rPr lang="en-IN" sz="3200" dirty="0">
                <a:solidFill>
                  <a:schemeClr val="dk1"/>
                </a:solidFill>
              </a:rPr>
              <a:t>Predicting Obesity Levels Using Machine Learning and Deep Learning methods</a:t>
            </a:r>
          </a:p>
          <a:p>
            <a:pPr marL="46990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</a:pPr>
            <a:endParaRPr lang="en-IN" sz="3200" dirty="0">
              <a:solidFill>
                <a:schemeClr val="dk1"/>
              </a:solidFill>
            </a:endParaRPr>
          </a:p>
          <a:p>
            <a:pPr marL="914400" lvl="1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○"/>
            </a:pPr>
            <a:endParaRPr sz="1800" dirty="0"/>
          </a:p>
          <a:p>
            <a:pPr marL="457200" marR="0" lvl="0" indent="-450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Char char="❖"/>
            </a:pPr>
            <a:r>
              <a:rPr lang="en-IN" sz="3500" b="1" dirty="0"/>
              <a:t>Submitted by</a:t>
            </a:r>
            <a:r>
              <a:rPr lang="en-IN" sz="3500" b="1" i="0" u="none" strike="noStrike" cap="none" dirty="0">
                <a:solidFill>
                  <a:srgbClr val="000000"/>
                </a:solidFill>
              </a:rPr>
              <a:t>:</a:t>
            </a:r>
            <a:endParaRPr sz="3500" b="1" dirty="0"/>
          </a:p>
          <a:p>
            <a:pPr marL="914400" lvl="1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en-IN" sz="3200" dirty="0"/>
              <a:t>Group 3</a:t>
            </a:r>
          </a:p>
          <a:p>
            <a:pPr marL="4826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200" dirty="0"/>
          </a:p>
          <a:p>
            <a:pPr marL="457200" lvl="0" indent="-450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❖"/>
            </a:pPr>
            <a:r>
              <a:rPr lang="en-IN" sz="3500" b="1" dirty="0">
                <a:solidFill>
                  <a:schemeClr val="dk1"/>
                </a:solidFill>
              </a:rPr>
              <a:t>Team members: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13773999" y="6665591"/>
            <a:ext cx="4523833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08" name="Google Shape;108;p2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" name="Google Shape;112;p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-609600" y="0"/>
            <a:ext cx="4382828" cy="1473670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4" name="Google Shape;114;p2"/>
          <p:cNvSpPr txBox="1"/>
          <p:nvPr/>
        </p:nvSpPr>
        <p:spPr>
          <a:xfrm>
            <a:off x="4773107" y="6809718"/>
            <a:ext cx="800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9178301" y="8149452"/>
            <a:ext cx="228600" cy="393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7220438" y="1197117"/>
            <a:ext cx="4343382" cy="786348"/>
          </a:xfrm>
          <a:prstGeom prst="flowChartTerminator">
            <a:avLst/>
          </a:prstGeom>
          <a:solidFill>
            <a:srgbClr val="F2F2F2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Problem Definition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7220438" y="2443701"/>
            <a:ext cx="4343382" cy="786348"/>
          </a:xfrm>
          <a:prstGeom prst="flowChartTerminator">
            <a:avLst/>
          </a:prstGeom>
          <a:solidFill>
            <a:srgbClr val="F2F2F2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7220438" y="3643471"/>
            <a:ext cx="4343382" cy="786348"/>
          </a:xfrm>
          <a:prstGeom prst="flowChartTerminator">
            <a:avLst/>
          </a:prstGeom>
          <a:solidFill>
            <a:srgbClr val="F2F2F2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 Exploration [EDA]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7249055" y="4861523"/>
            <a:ext cx="4343382" cy="786348"/>
          </a:xfrm>
          <a:prstGeom prst="flowChartTerminator">
            <a:avLst/>
          </a:prstGeom>
          <a:solidFill>
            <a:srgbClr val="F2F2F2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7220438" y="6100415"/>
            <a:ext cx="4343382" cy="786348"/>
          </a:xfrm>
          <a:prstGeom prst="flowChartTerminator">
            <a:avLst/>
          </a:prstGeom>
          <a:solidFill>
            <a:srgbClr val="F2F2F2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7220438" y="7337199"/>
            <a:ext cx="4343382" cy="786348"/>
          </a:xfrm>
          <a:prstGeom prst="flowChartTerminator">
            <a:avLst/>
          </a:prstGeom>
          <a:solidFill>
            <a:srgbClr val="F2F2F2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Model Selection &amp; Evaluation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7220438" y="8574723"/>
            <a:ext cx="4343382" cy="786348"/>
          </a:xfrm>
          <a:prstGeom prst="flowChartTerminator">
            <a:avLst/>
          </a:prstGeom>
          <a:solidFill>
            <a:srgbClr val="F2F2F2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Monitoring and  Maintaining Model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0139" y="6886767"/>
            <a:ext cx="292633" cy="42066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/>
          <p:nvPr/>
        </p:nvSpPr>
        <p:spPr>
          <a:xfrm>
            <a:off x="9178301" y="4429823"/>
            <a:ext cx="228600" cy="393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9192155" y="5664653"/>
            <a:ext cx="228600" cy="393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9150592" y="2010953"/>
            <a:ext cx="228600" cy="393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9163538" y="3230053"/>
            <a:ext cx="228600" cy="393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3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134" name="Google Shape;134;p3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35" name="Google Shape;135;p3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/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-1142999" y="-20611"/>
            <a:ext cx="5562600" cy="2192311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9" name="Google Shape;139;p3"/>
          <p:cNvSpPr/>
          <p:nvPr/>
        </p:nvSpPr>
        <p:spPr>
          <a:xfrm>
            <a:off x="13616448" y="6667500"/>
            <a:ext cx="46863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0" name="Google Shape;140;p3"/>
          <p:cNvSpPr txBox="1"/>
          <p:nvPr/>
        </p:nvSpPr>
        <p:spPr>
          <a:xfrm>
            <a:off x="485114" y="1075544"/>
            <a:ext cx="16155346" cy="89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69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❖"/>
            </a:pPr>
            <a:r>
              <a:rPr lang="en-IN" sz="3000" b="1" dirty="0"/>
              <a:t>Project Aim: </a:t>
            </a:r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IN" sz="3000" b="1" dirty="0"/>
              <a:t>    </a:t>
            </a:r>
            <a:r>
              <a:rPr lang="en-IN" sz="2600" dirty="0"/>
              <a:t>To develop a predictive model assessing obesity levels using ML and DL, based  on</a:t>
            </a:r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IN" sz="2600" dirty="0"/>
              <a:t>     eating habits and physical conditions.</a:t>
            </a:r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IN" sz="2800"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Wingdings" panose="05000000000000000000" pitchFamily="2" charset="2"/>
              <a:buChar char="v"/>
            </a:pPr>
            <a:r>
              <a:rPr lang="en-IN" sz="2500" dirty="0"/>
              <a:t> </a:t>
            </a:r>
            <a:r>
              <a:rPr lang="en-IN" sz="3000" b="1" dirty="0"/>
              <a:t>Outcome:</a:t>
            </a:r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IN" sz="3000" b="1" dirty="0"/>
              <a:t>    </a:t>
            </a:r>
            <a:r>
              <a:rPr lang="en-IN" sz="2600" dirty="0"/>
              <a:t>Classify Obesity levels(insufficient weight, normal weight, over weight types,         </a:t>
            </a:r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IN" sz="2600" dirty="0"/>
              <a:t>     obesity types)</a:t>
            </a:r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IN" sz="2500"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Wingdings" panose="05000000000000000000" pitchFamily="2" charset="2"/>
              <a:buChar char="v"/>
            </a:pPr>
            <a:r>
              <a:rPr lang="en-IN" sz="3000" b="1" dirty="0"/>
              <a:t> Problem Statement:</a:t>
            </a:r>
          </a:p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600" dirty="0"/>
              <a:t>Obesity is a growing global concern, and the ability to predict obesity levels based on lifestyle habits can help with early intervention. </a:t>
            </a:r>
          </a:p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600" dirty="0"/>
              <a:t>This project focuses on analyzing the eating habits and physical conditions of individuals</a:t>
            </a:r>
          </a:p>
          <a:p>
            <a:pPr marL="527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r>
              <a:rPr lang="en-US" sz="2600" b="1" dirty="0"/>
              <a:t>    </a:t>
            </a:r>
            <a:r>
              <a:rPr lang="en-US" sz="2600" dirty="0"/>
              <a:t>to predict their obesity levels.</a:t>
            </a:r>
          </a:p>
          <a:p>
            <a:pPr marL="9144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600" dirty="0"/>
              <a:t>The dataset provides information on various features like food consumption habits, physical activity, and the use of technology devices.</a:t>
            </a:r>
          </a:p>
          <a:p>
            <a:pPr marL="5270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endParaRPr lang="en-US" sz="3000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Wingdings" panose="05000000000000000000" pitchFamily="2" charset="2"/>
              <a:buChar char="v"/>
            </a:pPr>
            <a:r>
              <a:rPr lang="en-IN" sz="3000" b="1" dirty="0"/>
              <a:t>O</a:t>
            </a:r>
            <a:r>
              <a:rPr lang="en-US" sz="3000" b="1" dirty="0" err="1"/>
              <a:t>bjective</a:t>
            </a:r>
            <a:r>
              <a:rPr lang="en-US" sz="3000" b="1" dirty="0"/>
              <a:t>: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2600" b="1" dirty="0"/>
              <a:t>     </a:t>
            </a:r>
            <a:r>
              <a:rPr lang="en-US" sz="2600" dirty="0"/>
              <a:t>Analyze eating habits and physical conditions for accurate obesity prediction using data-driven     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2600" dirty="0"/>
              <a:t>     models.</a:t>
            </a:r>
            <a:endParaRPr lang="en-IN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147" name="Google Shape;147;p4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48" name="Google Shape;148;p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4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0" name="Google Shape;150;p4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/>
            </a:p>
          </p:txBody>
        </p:sp>
      </p:grpSp>
      <p:sp>
        <p:nvSpPr>
          <p:cNvPr id="151" name="Google Shape;151;p4"/>
          <p:cNvSpPr/>
          <p:nvPr/>
        </p:nvSpPr>
        <p:spPr>
          <a:xfrm>
            <a:off x="0" y="0"/>
            <a:ext cx="4572000" cy="2267591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501175" y="164700"/>
            <a:ext cx="17672400" cy="99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Dataset Overview</a:t>
            </a:r>
            <a:endParaRPr sz="3000" b="1" dirty="0">
              <a:solidFill>
                <a:schemeClr val="dk1"/>
              </a:solidFill>
            </a:endParaRPr>
          </a:p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IN" sz="2500" b="1" dirty="0">
                <a:solidFill>
                  <a:schemeClr val="dk1"/>
                </a:solidFill>
              </a:rPr>
              <a:t>Source:</a:t>
            </a:r>
            <a:r>
              <a:rPr lang="en-IN" sz="2500" dirty="0">
                <a:solidFill>
                  <a:schemeClr val="dk1"/>
                </a:solidFill>
              </a:rPr>
              <a:t> Kaggle (Contributed by </a:t>
            </a:r>
            <a:r>
              <a:rPr lang="en-IN" sz="2500" dirty="0" err="1">
                <a:solidFill>
                  <a:schemeClr val="dk1"/>
                </a:solidFill>
              </a:rPr>
              <a:t>Lesumit</a:t>
            </a:r>
            <a:r>
              <a:rPr lang="en-IN" sz="2500" dirty="0">
                <a:solidFill>
                  <a:schemeClr val="dk1"/>
                </a:solidFill>
              </a:rPr>
              <a:t> Kumar Roy)</a:t>
            </a:r>
            <a:endParaRPr sz="2500" dirty="0">
              <a:solidFill>
                <a:schemeClr val="dk1"/>
              </a:solidFill>
            </a:endParaRPr>
          </a:p>
          <a:p>
            <a:pPr marL="9144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IN" sz="2500" b="1" dirty="0">
                <a:solidFill>
                  <a:schemeClr val="dk1"/>
                </a:solidFill>
              </a:rPr>
              <a:t>Description:</a:t>
            </a:r>
            <a:r>
              <a:rPr lang="en-IN" sz="2500" dirty="0">
                <a:solidFill>
                  <a:schemeClr val="dk1"/>
                </a:solidFill>
              </a:rPr>
              <a:t> The dataset captures lifestyle attributes influencing obesity levels and includes 17 </a:t>
            </a:r>
            <a:endParaRPr sz="25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chemeClr val="dk1"/>
                </a:solidFill>
              </a:rPr>
              <a:t>features related to eating habits, physical conditions, and demographics. The target variable, </a:t>
            </a:r>
            <a:r>
              <a:rPr lang="en-IN" sz="2500" b="1" dirty="0" err="1">
                <a:solidFill>
                  <a:schemeClr val="dk1"/>
                </a:solidFill>
              </a:rPr>
              <a:t>NObesity</a:t>
            </a:r>
            <a:r>
              <a:rPr lang="en-IN" sz="2500" dirty="0">
                <a:solidFill>
                  <a:schemeClr val="dk1"/>
                </a:solidFill>
              </a:rPr>
              <a:t>, categorizes obesity levels based on WHO and Mexican norms.</a:t>
            </a:r>
            <a:endParaRPr sz="2500" dirty="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Primary Dataset (Selected)</a:t>
            </a:r>
            <a:endParaRPr sz="3000" b="1" dirty="0">
              <a:solidFill>
                <a:schemeClr val="dk1"/>
              </a:solidFill>
            </a:endParaRPr>
          </a:p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IN" sz="2500" b="1" dirty="0">
                <a:solidFill>
                  <a:schemeClr val="dk1"/>
                </a:solidFill>
              </a:rPr>
              <a:t>Source:</a:t>
            </a:r>
            <a:r>
              <a:rPr lang="en-IN" sz="2500" dirty="0">
                <a:solidFill>
                  <a:schemeClr val="dk1"/>
                </a:solidFill>
              </a:rPr>
              <a:t> Kaggle, </a:t>
            </a:r>
            <a:r>
              <a:rPr lang="en-IN" sz="2500" dirty="0" err="1">
                <a:solidFill>
                  <a:schemeClr val="dk1"/>
                </a:solidFill>
              </a:rPr>
              <a:t>Lesumit</a:t>
            </a:r>
            <a:r>
              <a:rPr lang="en-IN" sz="2500" dirty="0">
                <a:solidFill>
                  <a:schemeClr val="dk1"/>
                </a:solidFill>
              </a:rPr>
              <a:t> Kumar Roy</a:t>
            </a:r>
            <a:endParaRPr sz="2500" dirty="0">
              <a:solidFill>
                <a:schemeClr val="dk1"/>
              </a:solidFill>
            </a:endParaRPr>
          </a:p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IN" sz="2500" b="1" dirty="0">
                <a:solidFill>
                  <a:schemeClr val="dk1"/>
                </a:solidFill>
              </a:rPr>
              <a:t>Features:</a:t>
            </a:r>
            <a:r>
              <a:rPr lang="en-IN" sz="2500" dirty="0">
                <a:solidFill>
                  <a:schemeClr val="dk1"/>
                </a:solidFill>
              </a:rPr>
              <a:t> 17 attributes covering eating habits, physical conditions, and demographics.</a:t>
            </a:r>
            <a:endParaRPr sz="2500" dirty="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Explored Datasets (Not Selected)</a:t>
            </a:r>
            <a:endParaRPr sz="3000" b="1" dirty="0">
              <a:solidFill>
                <a:schemeClr val="dk1"/>
              </a:solidFill>
            </a:endParaRPr>
          </a:p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IN" sz="2500" b="1" dirty="0">
                <a:solidFill>
                  <a:schemeClr val="dk1"/>
                </a:solidFill>
              </a:rPr>
              <a:t>Dataset 1:</a:t>
            </a:r>
            <a:r>
              <a:rPr lang="en-IN" sz="2500" dirty="0">
                <a:solidFill>
                  <a:schemeClr val="dk1"/>
                </a:solidFill>
              </a:rPr>
              <a:t> Missing details on eating habits and physical conditions.</a:t>
            </a:r>
            <a:endParaRPr sz="2500" dirty="0">
              <a:solidFill>
                <a:schemeClr val="dk1"/>
              </a:solidFill>
            </a:endParaRPr>
          </a:p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IN" sz="2500" b="1" dirty="0">
                <a:solidFill>
                  <a:schemeClr val="dk1"/>
                </a:solidFill>
              </a:rPr>
              <a:t>Dataset 2:</a:t>
            </a:r>
            <a:r>
              <a:rPr lang="en-IN" sz="2500" dirty="0">
                <a:solidFill>
                  <a:schemeClr val="dk1"/>
                </a:solidFill>
              </a:rPr>
              <a:t> Lacked critical obesity class labels.</a:t>
            </a:r>
            <a:endParaRPr sz="2500" dirty="0">
              <a:solidFill>
                <a:schemeClr val="dk1"/>
              </a:solidFill>
            </a:endParaRPr>
          </a:p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IN" sz="2500" b="1" dirty="0">
                <a:solidFill>
                  <a:schemeClr val="dk1"/>
                </a:solidFill>
              </a:rPr>
              <a:t>Dataset 3:</a:t>
            </a:r>
            <a:r>
              <a:rPr lang="en-IN" sz="2500" dirty="0">
                <a:solidFill>
                  <a:schemeClr val="dk1"/>
                </a:solidFill>
              </a:rPr>
              <a:t> Contained missing values and data inconsistencies.</a:t>
            </a:r>
            <a:endParaRPr sz="2500" dirty="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Key Attributes</a:t>
            </a:r>
            <a:endParaRPr sz="3000" b="1" dirty="0">
              <a:solidFill>
                <a:schemeClr val="dk1"/>
              </a:solidFill>
            </a:endParaRPr>
          </a:p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IN" sz="2500" b="1" dirty="0">
                <a:solidFill>
                  <a:schemeClr val="dk1"/>
                </a:solidFill>
              </a:rPr>
              <a:t>Eating Habits:</a:t>
            </a:r>
            <a:endParaRPr sz="2500" b="1" dirty="0">
              <a:solidFill>
                <a:schemeClr val="dk1"/>
              </a:solidFill>
            </a:endParaRPr>
          </a:p>
          <a:p>
            <a:pPr marL="13716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IN" sz="2500" dirty="0">
                <a:solidFill>
                  <a:schemeClr val="dk1"/>
                </a:solidFill>
              </a:rPr>
              <a:t>High caloric food, vegetable consumption, main meals, food between meals, water intake, alcohol consumption.</a:t>
            </a:r>
            <a:endParaRPr sz="2500" dirty="0">
              <a:solidFill>
                <a:schemeClr val="dk1"/>
              </a:solidFill>
            </a:endParaRPr>
          </a:p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IN" sz="2500" b="1" dirty="0">
                <a:solidFill>
                  <a:schemeClr val="dk1"/>
                </a:solidFill>
              </a:rPr>
              <a:t>Physical Conditions:</a:t>
            </a:r>
            <a:endParaRPr sz="2500" b="1" dirty="0">
              <a:solidFill>
                <a:schemeClr val="dk1"/>
              </a:solidFill>
            </a:endParaRPr>
          </a:p>
          <a:p>
            <a:pPr marL="13716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IN" sz="2500" dirty="0">
                <a:solidFill>
                  <a:schemeClr val="dk1"/>
                </a:solidFill>
              </a:rPr>
              <a:t>Calorie monitoring, physical activity, technology usage, transportation.</a:t>
            </a:r>
            <a:endParaRPr sz="2500" dirty="0">
              <a:solidFill>
                <a:schemeClr val="dk1"/>
              </a:solidFill>
            </a:endParaRPr>
          </a:p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IN" sz="2500" b="1" dirty="0">
                <a:solidFill>
                  <a:schemeClr val="dk1"/>
                </a:solidFill>
              </a:rPr>
              <a:t>Other Variables:</a:t>
            </a:r>
            <a:endParaRPr sz="2500" b="1" dirty="0">
              <a:solidFill>
                <a:schemeClr val="dk1"/>
              </a:solidFill>
            </a:endParaRPr>
          </a:p>
          <a:p>
            <a:pPr marL="13716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IN" sz="2500" dirty="0">
                <a:solidFill>
                  <a:schemeClr val="dk1"/>
                </a:solidFill>
              </a:rPr>
              <a:t>Gender, height, weight.</a:t>
            </a:r>
            <a:endParaRPr sz="2500" dirty="0">
              <a:solidFill>
                <a:schemeClr val="dk1"/>
              </a:solidFill>
            </a:endParaRPr>
          </a:p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IN" sz="2500" b="1" dirty="0">
                <a:solidFill>
                  <a:schemeClr val="dk1"/>
                </a:solidFill>
              </a:rPr>
              <a:t>Target Variable:</a:t>
            </a:r>
            <a:endParaRPr sz="2500" b="1" dirty="0">
              <a:solidFill>
                <a:schemeClr val="dk1"/>
              </a:solidFill>
            </a:endParaRPr>
          </a:p>
          <a:p>
            <a:pPr marL="13716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IN" sz="2500" dirty="0">
                <a:solidFill>
                  <a:schemeClr val="dk1"/>
                </a:solidFill>
              </a:rPr>
              <a:t>Obesity Levels: Insufficient Weight, Normal, Overweight, Obesity Types.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5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158" name="Google Shape;158;p5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59" name="Google Shape;159;p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5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/>
            </a:p>
          </p:txBody>
        </p:sp>
      </p:grpSp>
      <p:sp>
        <p:nvSpPr>
          <p:cNvPr id="162" name="Google Shape;162;p5"/>
          <p:cNvSpPr txBox="1"/>
          <p:nvPr/>
        </p:nvSpPr>
        <p:spPr>
          <a:xfrm>
            <a:off x="685801" y="1937008"/>
            <a:ext cx="15849600" cy="1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Exploratory Data Analysis (EDA)</a:t>
            </a:r>
            <a:endParaRPr sz="3000" b="1" dirty="0">
              <a:solidFill>
                <a:schemeClr val="dk1"/>
              </a:solidFill>
            </a:endParaRPr>
          </a:p>
          <a:p>
            <a:pPr marL="1371600" lvl="2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IN" sz="2600" dirty="0">
                <a:solidFill>
                  <a:schemeClr val="dk1"/>
                </a:solidFill>
              </a:rPr>
              <a:t>Various visualizations were created to explore the data and understand the distribution of obesity levels:</a:t>
            </a:r>
            <a:r>
              <a:rPr lang="en-IN" sz="2400" dirty="0">
                <a:solidFill>
                  <a:schemeClr val="dk1"/>
                </a:solidFill>
              </a:rPr>
              <a:t> </a:t>
            </a:r>
            <a:r>
              <a:rPr lang="en-IN" sz="2600" u="sng" dirty="0">
                <a:solidFill>
                  <a:schemeClr val="hlink"/>
                </a:solidFill>
                <a:hlinkClick r:id="rId3"/>
              </a:rPr>
              <a:t>Data Exploration  </a:t>
            </a:r>
            <a:br>
              <a:rPr lang="en-IN" sz="1800" u="sng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685800" y="4501650"/>
            <a:ext cx="15849600" cy="6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Data Preprocessing</a:t>
            </a:r>
            <a:endParaRPr sz="3000" b="1" dirty="0">
              <a:solidFill>
                <a:schemeClr val="dk1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Data Cleaning:</a:t>
            </a:r>
            <a:endParaRPr sz="2600" b="1" dirty="0">
              <a:solidFill>
                <a:schemeClr val="dk1"/>
              </a:solidFill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Column names were renamed for readability.</a:t>
            </a:r>
            <a:endParaRPr sz="2600" dirty="0">
              <a:solidFill>
                <a:schemeClr val="dk1"/>
              </a:solidFill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■"/>
            </a:pPr>
            <a:r>
              <a:rPr lang="en-IN" sz="2600" dirty="0">
                <a:solidFill>
                  <a:schemeClr val="dk1"/>
                </a:solidFill>
              </a:rPr>
              <a:t>Example: "FAVC" → "High caloric food," "</a:t>
            </a:r>
            <a:r>
              <a:rPr lang="en-IN" sz="2600" dirty="0" err="1">
                <a:solidFill>
                  <a:schemeClr val="dk1"/>
                </a:solidFill>
              </a:rPr>
              <a:t>NObeyesdad</a:t>
            </a:r>
            <a:r>
              <a:rPr lang="en-IN" sz="2600" dirty="0">
                <a:solidFill>
                  <a:schemeClr val="dk1"/>
                </a:solidFill>
              </a:rPr>
              <a:t>" → "</a:t>
            </a:r>
            <a:r>
              <a:rPr lang="en-IN" sz="2600" dirty="0" err="1">
                <a:solidFill>
                  <a:schemeClr val="dk1"/>
                </a:solidFill>
              </a:rPr>
              <a:t>Obesity_level</a:t>
            </a:r>
            <a:r>
              <a:rPr lang="en-IN" sz="2600" dirty="0">
                <a:solidFill>
                  <a:schemeClr val="dk1"/>
                </a:solidFill>
              </a:rPr>
              <a:t>."</a:t>
            </a:r>
            <a:endParaRPr sz="2600" dirty="0">
              <a:solidFill>
                <a:schemeClr val="dk1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Data Encoding:</a:t>
            </a:r>
            <a:endParaRPr sz="2600" b="1" dirty="0">
              <a:solidFill>
                <a:schemeClr val="dk1"/>
              </a:solidFill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Categorical variables like gender, transportation, and obesity level were label-encoded to convert them into numeric format for machine learning models.</a:t>
            </a:r>
            <a:endParaRPr sz="2600" dirty="0">
              <a:solidFill>
                <a:schemeClr val="dk1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Feature Scaling:</a:t>
            </a:r>
            <a:endParaRPr sz="2600" b="1" dirty="0">
              <a:solidFill>
                <a:schemeClr val="dk1"/>
              </a:solidFill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Numerical features such as age, height, and weight were scaled using </a:t>
            </a:r>
            <a:r>
              <a:rPr lang="en-IN" sz="2600" b="1" dirty="0" err="1">
                <a:solidFill>
                  <a:schemeClr val="dk1"/>
                </a:solidFill>
              </a:rPr>
              <a:t>StandardScaler</a:t>
            </a:r>
            <a:r>
              <a:rPr lang="en-IN" sz="2600" dirty="0">
                <a:solidFill>
                  <a:schemeClr val="dk1"/>
                </a:solidFill>
              </a:rPr>
              <a:t> to ensure uniform importance during training.</a:t>
            </a:r>
            <a:endParaRPr sz="4300" b="1" dirty="0">
              <a:solidFill>
                <a:schemeClr val="dk1"/>
              </a:solidFill>
            </a:endParaRPr>
          </a:p>
          <a:p>
            <a:pPr marL="1371600" marR="34925" lvl="3" indent="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spcBef>
                <a:spcPts val="110"/>
              </a:spcBef>
              <a:spcAft>
                <a:spcPts val="0"/>
              </a:spcAft>
              <a:buNone/>
            </a:pPr>
            <a:br>
              <a:rPr lang="en-I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6"/>
          <p:cNvGrpSpPr/>
          <p:nvPr/>
        </p:nvGrpSpPr>
        <p:grpSpPr>
          <a:xfrm>
            <a:off x="15859150" y="-98053"/>
            <a:ext cx="1562625" cy="1654362"/>
            <a:chOff x="0" y="-130721"/>
            <a:chExt cx="2083500" cy="2361688"/>
          </a:xfrm>
        </p:grpSpPr>
        <p:grpSp>
          <p:nvGrpSpPr>
            <p:cNvPr id="169" name="Google Shape;169;p6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70" name="Google Shape;170;p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6"/>
            <p:cNvSpPr txBox="1"/>
            <p:nvPr/>
          </p:nvSpPr>
          <p:spPr>
            <a:xfrm>
              <a:off x="0" y="437582"/>
              <a:ext cx="2083500" cy="12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/>
            </a:p>
          </p:txBody>
        </p:sp>
      </p:grpSp>
      <p:graphicFrame>
        <p:nvGraphicFramePr>
          <p:cNvPr id="173" name="Google Shape;173;p6"/>
          <p:cNvGraphicFramePr/>
          <p:nvPr>
            <p:extLst>
              <p:ext uri="{D42A27DB-BD31-4B8C-83A1-F6EECF244321}">
                <p14:modId xmlns:p14="http://schemas.microsoft.com/office/powerpoint/2010/main" val="1509839830"/>
              </p:ext>
            </p:extLst>
          </p:nvPr>
        </p:nvGraphicFramePr>
        <p:xfrm>
          <a:off x="618850" y="1673221"/>
          <a:ext cx="17050300" cy="8365931"/>
        </p:xfrm>
        <a:graphic>
          <a:graphicData uri="http://schemas.openxmlformats.org/drawingml/2006/table">
            <a:tbl>
              <a:tblPr firstRow="1" bandRow="1">
                <a:noFill/>
                <a:tableStyleId>{06A1092C-475A-4C17-BF52-C218CE32477F}</a:tableStyleId>
              </a:tblPr>
              <a:tblGrid>
                <a:gridCol w="341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3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sz="3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27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Test Accuracy</a:t>
                      </a:r>
                      <a:endParaRPr sz="2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(7 Classes)</a:t>
                      </a:r>
                      <a:endParaRPr sz="27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Test Accuracy</a:t>
                      </a:r>
                      <a:endParaRPr sz="2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(4 Classes)</a:t>
                      </a:r>
                      <a:endParaRPr sz="27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Additional Notes</a:t>
                      </a:r>
                      <a:endParaRPr sz="27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</a:t>
                      </a:r>
                      <a:r>
                        <a:rPr lang="en-IN" sz="22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Regression 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Multinomial logistic regression model built using processed dataset. 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85% </a:t>
                      </a:r>
                      <a:endParaRPr sz="1600"/>
                    </a:p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85%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Confusion Matrix, classification report, and accuracy scores analyzed for evaluation.</a:t>
                      </a:r>
                      <a:endParaRPr sz="1600"/>
                    </a:p>
                  </a:txBody>
                  <a:tcPr marL="69850" marR="29200" marT="330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K-Nearest Neighbors 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(KNN) 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KNN classifier with varying neighbors; best accuracy achieved with 1 neighbor.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84% </a:t>
                      </a:r>
                      <a:endParaRPr sz="1600"/>
                    </a:p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82%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Plot showing accuracy based on number of neighbours generated. </a:t>
                      </a:r>
                      <a:endParaRPr sz="1600"/>
                    </a:p>
                  </a:txBody>
                  <a:tcPr marL="69850" marR="29200" marT="330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2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 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Classifier 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 model trained with max depth of 10.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90.48%</a:t>
                      </a:r>
                      <a:endParaRPr sz="1600" dirty="0"/>
                    </a:p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600" dirty="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94%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Confusion Matrix, </a:t>
                      </a:r>
                      <a:endParaRPr sz="1600"/>
                    </a:p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classification report, and accuracy scores analyzed for comparison.</a:t>
                      </a:r>
                      <a:endParaRPr sz="1600"/>
                    </a:p>
                  </a:txBody>
                  <a:tcPr marL="69850" marR="29200" marT="330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 model trained with n_estimators of 100.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90.63%</a:t>
                      </a:r>
                      <a:endParaRPr sz="1600" dirty="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99.81%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 is an algorithm resulting in improved model accuracy.</a:t>
                      </a:r>
                      <a:endParaRPr sz="1600"/>
                    </a:p>
                  </a:txBody>
                  <a:tcPr marL="69850" marR="29200" marT="330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5600">
                <a:tc>
                  <a:txBody>
                    <a:bodyPr/>
                    <a:lstStyle/>
                    <a:p>
                      <a:pPr marL="28575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LightGBM</a:t>
                      </a:r>
                      <a:endParaRPr sz="2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LightGBM is a fast, distributed, and high performance gradient boosting framework.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28575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90.54%</a:t>
                      </a:r>
                      <a:endParaRPr sz="1600" dirty="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95%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LightGBM is designed for efficient and scalable machine learning.</a:t>
                      </a:r>
                      <a:endParaRPr sz="1600"/>
                    </a:p>
                  </a:txBody>
                  <a:tcPr marL="69850" marR="29200" marT="330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1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 model trained with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less no.of layers.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88.5%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88%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ANNs learn and approximate any complex network.</a:t>
                      </a:r>
                      <a:endParaRPr sz="1600" dirty="0"/>
                    </a:p>
                  </a:txBody>
                  <a:tcPr marL="69850" marR="29200" marT="330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4" name="Google Shape;174;p6"/>
          <p:cNvSpPr txBox="1"/>
          <p:nvPr/>
        </p:nvSpPr>
        <p:spPr>
          <a:xfrm>
            <a:off x="618850" y="827056"/>
            <a:ext cx="929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❖"/>
            </a:pPr>
            <a:r>
              <a:rPr lang="en-IN"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Building:</a:t>
            </a:r>
            <a:endParaRPr sz="3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7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180" name="Google Shape;180;p7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3" name="Google Shape;183;p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  <a:endParaRPr/>
            </a:p>
          </p:txBody>
        </p:sp>
      </p:grpSp>
      <p:sp>
        <p:nvSpPr>
          <p:cNvPr id="184" name="Google Shape;184;p7"/>
          <p:cNvSpPr txBox="1"/>
          <p:nvPr/>
        </p:nvSpPr>
        <p:spPr>
          <a:xfrm>
            <a:off x="590100" y="729825"/>
            <a:ext cx="15269100" cy="218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Final Model Selection and Evaluation</a:t>
            </a:r>
            <a:endParaRPr sz="3000" b="1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dirty="0">
                <a:solidFill>
                  <a:schemeClr val="dk1"/>
                </a:solidFill>
              </a:rPr>
              <a:t>After comparing the performance of Logistic Regression, KNN, Random Forest, </a:t>
            </a:r>
            <a:r>
              <a:rPr lang="en-IN" sz="2600" dirty="0" err="1">
                <a:solidFill>
                  <a:schemeClr val="dk1"/>
                </a:solidFill>
              </a:rPr>
              <a:t>XGBoost</a:t>
            </a:r>
            <a:r>
              <a:rPr lang="en-IN" sz="2600" dirty="0">
                <a:solidFill>
                  <a:schemeClr val="dk1"/>
                </a:solidFill>
              </a:rPr>
              <a:t>, </a:t>
            </a:r>
            <a:r>
              <a:rPr lang="en-IN" sz="2600" dirty="0" err="1">
                <a:solidFill>
                  <a:schemeClr val="dk1"/>
                </a:solidFill>
              </a:rPr>
              <a:t>LightGBM</a:t>
            </a:r>
            <a:r>
              <a:rPr lang="en-IN" sz="2600" dirty="0">
                <a:solidFill>
                  <a:schemeClr val="dk1"/>
                </a:solidFill>
              </a:rPr>
              <a:t>, and ANN models, </a:t>
            </a:r>
            <a:r>
              <a:rPr lang="en-IN" sz="2600" b="1" dirty="0" err="1">
                <a:solidFill>
                  <a:schemeClr val="dk1"/>
                </a:solidFill>
              </a:rPr>
              <a:t>XGBoost</a:t>
            </a:r>
            <a:r>
              <a:rPr lang="en-IN" sz="2600" dirty="0">
                <a:solidFill>
                  <a:schemeClr val="dk1"/>
                </a:solidFill>
              </a:rPr>
              <a:t> was selected due to its superior accuracy and higher precision in handling multi-class classification.</a:t>
            </a:r>
            <a:endParaRPr sz="4300" b="1" dirty="0"/>
          </a:p>
        </p:txBody>
      </p:sp>
      <p:sp>
        <p:nvSpPr>
          <p:cNvPr id="185" name="Google Shape;185;p7"/>
          <p:cNvSpPr txBox="1"/>
          <p:nvPr/>
        </p:nvSpPr>
        <p:spPr>
          <a:xfrm>
            <a:off x="590100" y="3247496"/>
            <a:ext cx="16764000" cy="632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Web Application</a:t>
            </a:r>
            <a:endParaRPr sz="3000" b="1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User Choice: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The web application offers both 7-class and 4-class prediction options. Users can choose one, and the system will redirect them to the respective model.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Input: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Users provide details such as Gender, Height, Weight, FAVC, FCVC, NCP, CAEC, CH20, CALC, SSC, FAF, TUE, and MTRANS.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Prediction: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Based on the user’s choice, the application predicts obesity levels:</a:t>
            </a:r>
            <a:endParaRPr sz="2600" dirty="0">
              <a:solidFill>
                <a:schemeClr val="dk1"/>
              </a:solidFill>
            </a:endParaRPr>
          </a:p>
          <a:p>
            <a:pPr marL="18288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■"/>
            </a:pPr>
            <a:r>
              <a:rPr lang="en-IN" sz="2600" b="1" dirty="0">
                <a:solidFill>
                  <a:schemeClr val="dk1"/>
                </a:solidFill>
              </a:rPr>
              <a:t>7 Classes Prediction:</a:t>
            </a:r>
            <a:r>
              <a:rPr lang="en-IN" sz="2600" dirty="0">
                <a:solidFill>
                  <a:schemeClr val="dk1"/>
                </a:solidFill>
              </a:rPr>
              <a:t> Insufficient Weight, Normal Weight, Overweight Level I, Overweight Level II, Obesity Type I, Obesity Type II, Obesity Type III.</a:t>
            </a:r>
            <a:endParaRPr sz="2600" dirty="0">
              <a:solidFill>
                <a:schemeClr val="dk1"/>
              </a:solidFill>
            </a:endParaRPr>
          </a:p>
          <a:p>
            <a:pPr marL="18288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■"/>
            </a:pPr>
            <a:r>
              <a:rPr lang="en-IN" sz="2600" b="1" dirty="0">
                <a:solidFill>
                  <a:schemeClr val="dk1"/>
                </a:solidFill>
              </a:rPr>
              <a:t>4 Classes Prediction:</a:t>
            </a:r>
            <a:r>
              <a:rPr lang="en-IN" sz="2600" dirty="0">
                <a:solidFill>
                  <a:schemeClr val="dk1"/>
                </a:solidFill>
              </a:rPr>
              <a:t> Insufficient Weight, Normal Weight, Overweight, Obesity.</a:t>
            </a:r>
            <a:endParaRPr lang="en-IN" sz="4300" b="1" dirty="0">
              <a:solidFill>
                <a:schemeClr val="dk1"/>
              </a:solidFill>
            </a:endParaRPr>
          </a:p>
          <a:p>
            <a:pPr marL="18288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■"/>
            </a:pPr>
            <a:endParaRPr lang="en-IN" sz="2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8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192" name="Google Shape;192;p8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93" name="Google Shape;193;p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" name="Google Shape;195;p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endParaRPr/>
            </a:p>
          </p:txBody>
        </p:sp>
      </p:grpSp>
      <p:sp>
        <p:nvSpPr>
          <p:cNvPr id="196" name="Google Shape;196;p8"/>
          <p:cNvSpPr txBox="1"/>
          <p:nvPr/>
        </p:nvSpPr>
        <p:spPr>
          <a:xfrm>
            <a:off x="866233" y="10925"/>
            <a:ext cx="14545800" cy="35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System Architecture</a:t>
            </a:r>
            <a:endParaRPr sz="3000" b="1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dirty="0">
                <a:solidFill>
                  <a:schemeClr val="dk1"/>
                </a:solidFill>
              </a:rPr>
              <a:t>The web application is structured with a </a:t>
            </a:r>
            <a:r>
              <a:rPr lang="en-IN" sz="2600" b="1" dirty="0">
                <a:solidFill>
                  <a:schemeClr val="dk1"/>
                </a:solidFill>
              </a:rPr>
              <a:t>frontend</a:t>
            </a:r>
            <a:r>
              <a:rPr lang="en-IN" sz="2600" dirty="0">
                <a:solidFill>
                  <a:schemeClr val="dk1"/>
                </a:solidFill>
              </a:rPr>
              <a:t> developed using </a:t>
            </a:r>
            <a:r>
              <a:rPr lang="en-IN" sz="2600" b="1" dirty="0">
                <a:solidFill>
                  <a:schemeClr val="dk1"/>
                </a:solidFill>
              </a:rPr>
              <a:t>HTML5</a:t>
            </a:r>
            <a:r>
              <a:rPr lang="en-IN" sz="2600" dirty="0">
                <a:solidFill>
                  <a:schemeClr val="dk1"/>
                </a:solidFill>
              </a:rPr>
              <a:t> and </a:t>
            </a:r>
            <a:r>
              <a:rPr lang="en-IN" sz="2600" b="1" dirty="0">
                <a:solidFill>
                  <a:schemeClr val="dk1"/>
                </a:solidFill>
              </a:rPr>
              <a:t>CSS</a:t>
            </a:r>
            <a:r>
              <a:rPr lang="en-IN" sz="2600" dirty="0">
                <a:solidFill>
                  <a:schemeClr val="dk1"/>
                </a:solidFill>
              </a:rPr>
              <a:t> for a responsive user interface, while the </a:t>
            </a:r>
            <a:r>
              <a:rPr lang="en-IN" sz="2600" b="1" dirty="0">
                <a:solidFill>
                  <a:schemeClr val="dk1"/>
                </a:solidFill>
              </a:rPr>
              <a:t>backend</a:t>
            </a:r>
            <a:r>
              <a:rPr lang="en-IN" sz="2600" dirty="0">
                <a:solidFill>
                  <a:schemeClr val="dk1"/>
                </a:solidFill>
              </a:rPr>
              <a:t> is built using </a:t>
            </a:r>
            <a:r>
              <a:rPr lang="en-IN" sz="2600" b="1" dirty="0">
                <a:solidFill>
                  <a:schemeClr val="dk1"/>
                </a:solidFill>
              </a:rPr>
              <a:t>Flask</a:t>
            </a:r>
            <a:r>
              <a:rPr lang="en-IN" sz="2600" dirty="0">
                <a:solidFill>
                  <a:schemeClr val="dk1"/>
                </a:solidFill>
              </a:rPr>
              <a:t>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dirty="0">
                <a:solidFill>
                  <a:schemeClr val="dk1"/>
                </a:solidFill>
              </a:rPr>
              <a:t>The </a:t>
            </a:r>
            <a:r>
              <a:rPr lang="en-IN" sz="2600" b="1" dirty="0" err="1">
                <a:solidFill>
                  <a:schemeClr val="dk1"/>
                </a:solidFill>
              </a:rPr>
              <a:t>XGBoost</a:t>
            </a:r>
            <a:r>
              <a:rPr lang="en-IN" sz="2600" dirty="0">
                <a:solidFill>
                  <a:schemeClr val="dk1"/>
                </a:solidFill>
              </a:rPr>
              <a:t> model is integrated into the backend, taking advantage of its scalability and performance for accurate predictions.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dirty="0">
                <a:solidFill>
                  <a:schemeClr val="dk1"/>
                </a:solidFill>
              </a:rPr>
              <a:t>The application </a:t>
            </a:r>
            <a:r>
              <a:rPr lang="en-US" sz="2600" dirty="0">
                <a:solidFill>
                  <a:schemeClr val="dk1"/>
                </a:solidFill>
              </a:rPr>
              <a:t>offers an user-friendly interface for entering the input data, with the predicted obesity level shown after the processing is completed.</a:t>
            </a:r>
            <a:endParaRPr sz="39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1FCAF-CBC5-C308-1E59-AA6C9243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72" t="9861" r="5539" b="2436"/>
          <a:stretch/>
        </p:blipFill>
        <p:spPr>
          <a:xfrm>
            <a:off x="8259097" y="4984955"/>
            <a:ext cx="9179234" cy="4970207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D54BD92-1FEE-B0BD-1728-A397F152254D}"/>
              </a:ext>
            </a:extLst>
          </p:cNvPr>
          <p:cNvSpPr/>
          <p:nvPr/>
        </p:nvSpPr>
        <p:spPr>
          <a:xfrm>
            <a:off x="11250928" y="4298296"/>
            <a:ext cx="3195571" cy="584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B0F0"/>
                </a:solidFill>
              </a:rPr>
              <a:t>Home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33E6C-7800-22CB-FD09-0B6A16B7160D}"/>
              </a:ext>
            </a:extLst>
          </p:cNvPr>
          <p:cNvSpPr txBox="1"/>
          <p:nvPr/>
        </p:nvSpPr>
        <p:spPr>
          <a:xfrm>
            <a:off x="1275736" y="3593708"/>
            <a:ext cx="2942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tx1"/>
                </a:solidFill>
              </a:rPr>
              <a:t>Application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8C7F8-6A17-103A-24E8-6BB60B496EA6}"/>
              </a:ext>
            </a:extLst>
          </p:cNvPr>
          <p:cNvSpPr txBox="1"/>
          <p:nvPr/>
        </p:nvSpPr>
        <p:spPr>
          <a:xfrm>
            <a:off x="1275736" y="4314216"/>
            <a:ext cx="509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70C0"/>
                </a:solidFill>
              </a:rPr>
              <a:t>🔗 </a:t>
            </a:r>
            <a:r>
              <a:rPr lang="en-IN" sz="1800" b="1" dirty="0">
                <a:solidFill>
                  <a:srgbClr val="0070C0"/>
                </a:solidFill>
                <a:hlinkClick r:id="rId4"/>
              </a:rPr>
              <a:t>Application Demo Link</a:t>
            </a:r>
            <a:endParaRPr lang="en-IN" sz="18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F1B33-51A0-37EE-5985-E54F0A103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538" y="5386787"/>
            <a:ext cx="4093360" cy="4568374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9485B934-3080-7FC1-8B3F-DCEA33738828}"/>
              </a:ext>
            </a:extLst>
          </p:cNvPr>
          <p:cNvSpPr/>
          <p:nvPr/>
        </p:nvSpPr>
        <p:spPr>
          <a:xfrm>
            <a:off x="1848856" y="4833494"/>
            <a:ext cx="3240724" cy="40334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B0F0"/>
                </a:solidFill>
              </a:rPr>
              <a:t>Project 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1265</Words>
  <Application>Microsoft Office PowerPoint</Application>
  <PresentationFormat>Custom</PresentationFormat>
  <Paragraphs>209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Open Sans</vt:lpstr>
      <vt:lpstr>Calibri</vt:lpstr>
      <vt:lpstr>Noto Sans Symbols</vt:lpstr>
      <vt:lpstr>Arial</vt:lpstr>
      <vt:lpstr>Alatsi</vt:lpstr>
      <vt:lpstr>Algerian</vt:lpstr>
      <vt:lpstr>Wingdings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JANHAVI</dc:creator>
  <cp:lastModifiedBy>Supriya Reddy Boreddy</cp:lastModifiedBy>
  <cp:revision>14</cp:revision>
  <dcterms:created xsi:type="dcterms:W3CDTF">2006-08-16T00:00:00Z</dcterms:created>
  <dcterms:modified xsi:type="dcterms:W3CDTF">2024-11-23T07:21:52Z</dcterms:modified>
</cp:coreProperties>
</file>