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83" r:id="rId5"/>
    <p:sldId id="259" r:id="rId6"/>
    <p:sldId id="260" r:id="rId7"/>
    <p:sldId id="262" r:id="rId8"/>
    <p:sldId id="263" r:id="rId9"/>
    <p:sldId id="264" r:id="rId10"/>
    <p:sldId id="267" r:id="rId11"/>
    <p:sldId id="279" r:id="rId12"/>
    <p:sldId id="281" r:id="rId13"/>
    <p:sldId id="271" r:id="rId14"/>
    <p:sldId id="284"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4" d="100"/>
          <a:sy n="74" d="100"/>
        </p:scale>
        <p:origin x="34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2A31-C17E-4028-A8C4-7CDB8EACD90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49D54-5F27-4724-8871-4F614FD6248D}" type="slidenum">
              <a:rPr lang="en-IN" smtClean="0"/>
              <a:t>‹#›</a:t>
            </a:fld>
            <a:endParaRPr lang="en-IN"/>
          </a:p>
        </p:txBody>
      </p:sp>
    </p:spTree>
    <p:extLst>
      <p:ext uri="{BB962C8B-B14F-4D97-AF65-F5344CB8AC3E}">
        <p14:creationId xmlns:p14="http://schemas.microsoft.com/office/powerpoint/2010/main" val="121889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449D54-5F27-4724-8871-4F614FD6248D}" type="slidenum">
              <a:rPr lang="en-IN" smtClean="0"/>
              <a:t>1</a:t>
            </a:fld>
            <a:endParaRPr lang="en-IN"/>
          </a:p>
        </p:txBody>
      </p:sp>
    </p:spTree>
    <p:extLst>
      <p:ext uri="{BB962C8B-B14F-4D97-AF65-F5344CB8AC3E}">
        <p14:creationId xmlns:p14="http://schemas.microsoft.com/office/powerpoint/2010/main" val="31468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449D54-5F27-4724-8871-4F614FD6248D}" type="slidenum">
              <a:rPr lang="en-IN" smtClean="0"/>
              <a:t>6</a:t>
            </a:fld>
            <a:endParaRPr lang="en-IN"/>
          </a:p>
        </p:txBody>
      </p:sp>
    </p:spTree>
    <p:extLst>
      <p:ext uri="{BB962C8B-B14F-4D97-AF65-F5344CB8AC3E}">
        <p14:creationId xmlns:p14="http://schemas.microsoft.com/office/powerpoint/2010/main" val="231596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449D54-5F27-4724-8871-4F614FD6248D}" type="slidenum">
              <a:rPr lang="en-IN" smtClean="0"/>
              <a:t>12</a:t>
            </a:fld>
            <a:endParaRPr lang="en-IN"/>
          </a:p>
        </p:txBody>
      </p:sp>
    </p:spTree>
    <p:extLst>
      <p:ext uri="{BB962C8B-B14F-4D97-AF65-F5344CB8AC3E}">
        <p14:creationId xmlns:p14="http://schemas.microsoft.com/office/powerpoint/2010/main" val="2941170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1334-C230-0C2B-7A5B-BA2B808E6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D922F8-BE5C-010E-C45D-5E0ABCFF1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EAFFB-AC56-32F9-B913-C6B24A18F806}"/>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3C26C48D-6F61-4B1D-7498-0A72B7EA8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90676-AA3B-3BA1-2E2E-3A52086D5885}"/>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112822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5C45-C2D0-10E6-BCDD-B6B0AE2A08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4B946D-39C3-2A3A-A716-C07777D18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0E864-39AA-C28D-F296-3D11D5E72F3E}"/>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AB4AF29D-C813-3630-A51F-170EAB2A2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5B4C1-A6B6-A3D8-F4DF-1F91D7EF46B2}"/>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151656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DF1C6-F07D-CBB5-6998-BD22870656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17793D-444C-CDBB-ACB2-02F40EC51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B9CB5-076D-7E90-2F17-1A4EFF93E180}"/>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D6FB78CB-F066-8B7C-5159-74628D750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B17F6-4DE6-0B89-706E-5D1E6D9EF152}"/>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130704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3628-DF8B-33BA-8208-F8828D2342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ABE94A-0DA9-D72C-88C3-551FEBD9D8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01D43-DEDA-FC3A-C7B5-A23BF5CE3C7A}"/>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8843CE9B-762F-355A-10F1-1A54F7C83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03D32-EFE1-DA0A-A066-A5771F9AF375}"/>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111168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F914-8136-4F51-3CA5-FAAE511EA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308BF8-5A14-6084-C218-958333E1F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F6D2E-96FF-6629-26D4-00ACC9AEFDD3}"/>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9F90F672-2B3A-138B-E4A5-2F12D88AC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F0A04-CC89-4A8C-1605-DAA9E1674376}"/>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252635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B78A-E334-8CBA-E623-C4B578BD1E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4AEA9F-12CB-25BE-146F-0F5B049817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A5C9EE-33A6-6CEE-81AC-4CF29444DE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577625-2760-35F7-53DA-5CF777F0F997}"/>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6" name="Footer Placeholder 5">
            <a:extLst>
              <a:ext uri="{FF2B5EF4-FFF2-40B4-BE49-F238E27FC236}">
                <a16:creationId xmlns:a16="http://schemas.microsoft.com/office/drawing/2014/main" id="{1173CEF2-3D3E-52E4-E0D7-D08C5C39F5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7A246-DE30-1580-9F00-7FFFAAA119D8}"/>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84067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C54B-436E-DDF0-E32A-E5BD16EFF3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13A696-88EF-4FBA-298B-37B70D55F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58EF1-A0FD-9231-30CE-726429294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411966-E1A4-72E6-750E-CD67004C22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A6DBD-2B9E-5DD9-2F59-9E32EBFD3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DEC19D-3A70-F8B2-14BA-3FACC2A912EF}"/>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8" name="Footer Placeholder 7">
            <a:extLst>
              <a:ext uri="{FF2B5EF4-FFF2-40B4-BE49-F238E27FC236}">
                <a16:creationId xmlns:a16="http://schemas.microsoft.com/office/drawing/2014/main" id="{290445A3-1578-56A6-E9D9-E87126E282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2E692-61BE-EC52-A048-11742B14A018}"/>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41588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880F-4A57-6C5B-85AE-1599E2D921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C8514C-EDEB-48C4-7BD0-A6ED9C477152}"/>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4" name="Footer Placeholder 3">
            <a:extLst>
              <a:ext uri="{FF2B5EF4-FFF2-40B4-BE49-F238E27FC236}">
                <a16:creationId xmlns:a16="http://schemas.microsoft.com/office/drawing/2014/main" id="{F290B384-5BF3-8783-EF84-EAADD2019A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2DC851-F226-A912-5F8D-96AA26C27D1B}"/>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345643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FC5D2-A31D-58E2-65E2-5D857EC3B6A8}"/>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3" name="Footer Placeholder 2">
            <a:extLst>
              <a:ext uri="{FF2B5EF4-FFF2-40B4-BE49-F238E27FC236}">
                <a16:creationId xmlns:a16="http://schemas.microsoft.com/office/drawing/2014/main" id="{7030AE42-5B18-4DC6-5400-F513E982CB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D78F9C-C7D0-9592-3146-80930C0F20EC}"/>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65274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F93C-CFEB-143F-CE3E-301668FC2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E81E12-3B1E-8BEE-13AD-C91CA7763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AA8F57-8D52-0A88-6349-E671E2DE2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A20E8-0116-A38C-CC32-D92E55881260}"/>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6" name="Footer Placeholder 5">
            <a:extLst>
              <a:ext uri="{FF2B5EF4-FFF2-40B4-BE49-F238E27FC236}">
                <a16:creationId xmlns:a16="http://schemas.microsoft.com/office/drawing/2014/main" id="{A51F460D-FFCD-2797-5D7A-AAD249812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614C2C-5D1A-1F7A-DE8A-E97A4B05AB33}"/>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269797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D2DC-9475-47E8-A58C-5EA31706E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14C9F4-407D-7C92-E49D-B6A23E29D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22AEB6-98B7-C0B2-8EE7-CCB75A2FF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0EF05-0283-436B-A00F-F887EB12EC54}"/>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6" name="Footer Placeholder 5">
            <a:extLst>
              <a:ext uri="{FF2B5EF4-FFF2-40B4-BE49-F238E27FC236}">
                <a16:creationId xmlns:a16="http://schemas.microsoft.com/office/drawing/2014/main" id="{EE50C74B-1A8C-3F61-C975-4BE97D14D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5D65A-BB68-0B15-4BB8-5AFDA882C9C2}"/>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318101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593F6-BCD3-F3D5-68E9-C9EC20716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2BBA2-ED6E-0B8E-B5C1-EEF5DEC83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96D97-4E78-1E50-12EA-038C3AB1F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7A966D82-7D70-EA07-1D10-6530D3BDB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E1A1C9-3F04-10FF-BD25-82B518F22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C1CC5-23A8-4291-B2E3-93114127B9DB}" type="slidenum">
              <a:rPr lang="en-IN" smtClean="0"/>
              <a:t>‹#›</a:t>
            </a:fld>
            <a:endParaRPr lang="en-IN"/>
          </a:p>
        </p:txBody>
      </p:sp>
    </p:spTree>
    <p:extLst>
      <p:ext uri="{BB962C8B-B14F-4D97-AF65-F5344CB8AC3E}">
        <p14:creationId xmlns:p14="http://schemas.microsoft.com/office/powerpoint/2010/main" val="278360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D06C4A-0EB2-0F42-88B9-16EAB67E8082}"/>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EA6B3F7B-A813-A92E-C8FC-A46EF278F583}"/>
              </a:ext>
            </a:extLst>
          </p:cNvPr>
          <p:cNvSpPr/>
          <p:nvPr/>
        </p:nvSpPr>
        <p:spPr>
          <a:xfrm>
            <a:off x="0" y="1300480"/>
            <a:ext cx="12192000" cy="21285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9070A7B-6A91-EE41-691B-89B52B017999}"/>
              </a:ext>
            </a:extLst>
          </p:cNvPr>
          <p:cNvSpPr/>
          <p:nvPr/>
        </p:nvSpPr>
        <p:spPr>
          <a:xfrm>
            <a:off x="10363200" y="0"/>
            <a:ext cx="1828800"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a:extLst>
              <a:ext uri="{FF2B5EF4-FFF2-40B4-BE49-F238E27FC236}">
                <a16:creationId xmlns:a16="http://schemas.microsoft.com/office/drawing/2014/main" id="{FFFF6F9D-2E2A-0357-6CCD-1488593E67AB}"/>
              </a:ext>
            </a:extLst>
          </p:cNvPr>
          <p:cNvSpPr/>
          <p:nvPr/>
        </p:nvSpPr>
        <p:spPr>
          <a:xfrm>
            <a:off x="7443020" y="1300480"/>
            <a:ext cx="3875220" cy="3500283"/>
          </a:xfrm>
          <a:prstGeom prst="diamond">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TextBox 12">
            <a:extLst>
              <a:ext uri="{FF2B5EF4-FFF2-40B4-BE49-F238E27FC236}">
                <a16:creationId xmlns:a16="http://schemas.microsoft.com/office/drawing/2014/main" id="{13F95698-5CF5-B22A-E196-DEFEFB1B0F23}"/>
              </a:ext>
            </a:extLst>
          </p:cNvPr>
          <p:cNvSpPr txBox="1"/>
          <p:nvPr/>
        </p:nvSpPr>
        <p:spPr>
          <a:xfrm>
            <a:off x="391980" y="2090172"/>
            <a:ext cx="8000180" cy="523220"/>
          </a:xfrm>
          <a:prstGeom prst="rect">
            <a:avLst/>
          </a:prstGeom>
          <a:noFill/>
        </p:spPr>
        <p:txBody>
          <a:bodyPr wrap="square">
            <a:spAutoFit/>
          </a:bodyPr>
          <a:lstStyle/>
          <a:p>
            <a:r>
              <a:rPr lang="en-IN" sz="2800" b="1">
                <a:latin typeface="Times New Roman" panose="02020603050405020304" pitchFamily="18" charset="0"/>
                <a:cs typeface="Times New Roman" panose="02020603050405020304" pitchFamily="18" charset="0"/>
              </a:rPr>
              <a:t>HOME CREDIT DEFAULT RISK ANALYSIS</a:t>
            </a:r>
          </a:p>
        </p:txBody>
      </p:sp>
      <p:sp>
        <p:nvSpPr>
          <p:cNvPr id="15" name="TextBox 14">
            <a:extLst>
              <a:ext uri="{FF2B5EF4-FFF2-40B4-BE49-F238E27FC236}">
                <a16:creationId xmlns:a16="http://schemas.microsoft.com/office/drawing/2014/main" id="{3B650419-D662-58DD-6CD5-BAB4096A3FC9}"/>
              </a:ext>
            </a:extLst>
          </p:cNvPr>
          <p:cNvSpPr txBox="1"/>
          <p:nvPr/>
        </p:nvSpPr>
        <p:spPr>
          <a:xfrm>
            <a:off x="3281680" y="4057508"/>
            <a:ext cx="6096000" cy="400110"/>
          </a:xfrm>
          <a:prstGeom prst="rect">
            <a:avLst/>
          </a:prstGeom>
          <a:noFill/>
        </p:spPr>
        <p:txBody>
          <a:bodyPr wrap="square">
            <a:spAutoFit/>
          </a:bodyPr>
          <a:lstStyle/>
          <a:p>
            <a:r>
              <a:rPr lang="en-IN" sz="2000" b="1">
                <a:solidFill>
                  <a:srgbClr val="FFFF00"/>
                </a:solidFill>
              </a:rPr>
              <a:t>MENTOR:Mr. Narendra Kumar </a:t>
            </a:r>
          </a:p>
        </p:txBody>
      </p:sp>
      <p:sp>
        <p:nvSpPr>
          <p:cNvPr id="20" name="Rectangle 1">
            <a:extLst>
              <a:ext uri="{FF2B5EF4-FFF2-40B4-BE49-F238E27FC236}">
                <a16:creationId xmlns:a16="http://schemas.microsoft.com/office/drawing/2014/main" id="{6CC306E0-31B8-6AD5-BF89-3FF5D9E113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2" name="Picture 21">
            <a:extLst>
              <a:ext uri="{FF2B5EF4-FFF2-40B4-BE49-F238E27FC236}">
                <a16:creationId xmlns:a16="http://schemas.microsoft.com/office/drawing/2014/main" id="{A70935A7-20EF-9B36-9A51-FCC32514EB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3200" y="37032"/>
            <a:ext cx="1820279" cy="1263443"/>
          </a:xfrm>
          <a:prstGeom prst="rect">
            <a:avLst/>
          </a:prstGeom>
        </p:spPr>
      </p:pic>
    </p:spTree>
    <p:extLst>
      <p:ext uri="{BB962C8B-B14F-4D97-AF65-F5344CB8AC3E}">
        <p14:creationId xmlns:p14="http://schemas.microsoft.com/office/powerpoint/2010/main" val="274121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5C29-8E1C-6361-890E-73BF823D25DE}"/>
              </a:ext>
            </a:extLst>
          </p:cNvPr>
          <p:cNvSpPr>
            <a:spLocks noGrp="1"/>
          </p:cNvSpPr>
          <p:nvPr>
            <p:ph type="title"/>
          </p:nvPr>
        </p:nvSpPr>
        <p:spPr>
          <a:xfrm>
            <a:off x="631722" y="0"/>
            <a:ext cx="10515600" cy="1325563"/>
          </a:xfrm>
        </p:spPr>
        <p:txBody>
          <a:bodyPr>
            <a:normAutofit/>
          </a:bodyPr>
          <a:lstStyle/>
          <a:p>
            <a:r>
              <a:rPr lang="en-US" sz="3200">
                <a:solidFill>
                  <a:srgbClr val="FFC000"/>
                </a:solidFill>
                <a:latin typeface="+mn-lt"/>
              </a:rPr>
              <a:t> </a:t>
            </a:r>
            <a:r>
              <a:rPr lang="en-US" sz="3200" b="1">
                <a:solidFill>
                  <a:srgbClr val="FFC000"/>
                </a:solidFill>
                <a:latin typeface="+mn-lt"/>
              </a:rPr>
              <a:t>FEATURE ENGINEERING</a:t>
            </a:r>
            <a:endParaRPr lang="en-IN" sz="3200" b="1">
              <a:solidFill>
                <a:srgbClr val="FFC000"/>
              </a:solidFill>
              <a:latin typeface="+mn-lt"/>
            </a:endParaRPr>
          </a:p>
        </p:txBody>
      </p:sp>
      <p:sp>
        <p:nvSpPr>
          <p:cNvPr id="4" name="Rectangle: Rounded Corners 3">
            <a:extLst>
              <a:ext uri="{FF2B5EF4-FFF2-40B4-BE49-F238E27FC236}">
                <a16:creationId xmlns:a16="http://schemas.microsoft.com/office/drawing/2014/main" id="{C2169475-B6A8-1215-78B8-0ADA2DEC60E2}"/>
              </a:ext>
            </a:extLst>
          </p:cNvPr>
          <p:cNvSpPr/>
          <p:nvPr/>
        </p:nvSpPr>
        <p:spPr>
          <a:xfrm>
            <a:off x="781664" y="1229033"/>
            <a:ext cx="9087465" cy="142567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C5D5D79-7A9B-7E5F-88B5-BC8F46C6DB28}"/>
              </a:ext>
            </a:extLst>
          </p:cNvPr>
          <p:cNvSpPr txBox="1"/>
          <p:nvPr/>
        </p:nvSpPr>
        <p:spPr>
          <a:xfrm>
            <a:off x="813619" y="1433397"/>
            <a:ext cx="6120580" cy="400110"/>
          </a:xfrm>
          <a:prstGeom prst="rect">
            <a:avLst/>
          </a:prstGeom>
          <a:noFill/>
        </p:spPr>
        <p:txBody>
          <a:bodyPr wrap="square">
            <a:spAutoFit/>
          </a:bodyPr>
          <a:lstStyle/>
          <a:p>
            <a:pPr eaLnBrk="0" fontAlgn="base" hangingPunct="0">
              <a:spcBef>
                <a:spcPct val="0"/>
              </a:spcBef>
              <a:spcAft>
                <a:spcPct val="0"/>
              </a:spcAft>
            </a:pPr>
            <a:r>
              <a:rPr kumimoji="0" lang="en-US" altLang="en-US" sz="2000" i="0" u="none" strike="noStrike" cap="none" normalizeH="0" baseline="0">
                <a:ln>
                  <a:noFill/>
                </a:ln>
                <a:solidFill>
                  <a:schemeClr val="accent1"/>
                </a:solidFill>
                <a:effectLst/>
              </a:rPr>
              <a:t>   Target Variable Transformation</a:t>
            </a:r>
          </a:p>
        </p:txBody>
      </p:sp>
      <p:sp>
        <p:nvSpPr>
          <p:cNvPr id="7" name="TextBox 6">
            <a:extLst>
              <a:ext uri="{FF2B5EF4-FFF2-40B4-BE49-F238E27FC236}">
                <a16:creationId xmlns:a16="http://schemas.microsoft.com/office/drawing/2014/main" id="{67E47B5A-F3A7-C771-2B2D-080B31987BC5}"/>
              </a:ext>
            </a:extLst>
          </p:cNvPr>
          <p:cNvSpPr txBox="1"/>
          <p:nvPr/>
        </p:nvSpPr>
        <p:spPr>
          <a:xfrm>
            <a:off x="966019" y="1785852"/>
            <a:ext cx="8207478"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rPr>
              <a:t>Converted Current_loan_status to binary (NO DEFAULT → 0, DEFAULT → 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rPr>
              <a:t>Replaced historical_default values ('Unknown') with balanced 'Y' and 'N'.</a:t>
            </a:r>
          </a:p>
        </p:txBody>
      </p:sp>
      <p:sp>
        <p:nvSpPr>
          <p:cNvPr id="8" name="Rectangle: Rounded Corners 7">
            <a:extLst>
              <a:ext uri="{FF2B5EF4-FFF2-40B4-BE49-F238E27FC236}">
                <a16:creationId xmlns:a16="http://schemas.microsoft.com/office/drawing/2014/main" id="{5B327642-8574-D368-0BE1-61AC8F69E5FC}"/>
              </a:ext>
            </a:extLst>
          </p:cNvPr>
          <p:cNvSpPr/>
          <p:nvPr/>
        </p:nvSpPr>
        <p:spPr>
          <a:xfrm>
            <a:off x="813619" y="2892472"/>
            <a:ext cx="9087465" cy="142567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F461DDC-A126-913A-4F9C-1B5F3111C3A0}"/>
              </a:ext>
            </a:extLst>
          </p:cNvPr>
          <p:cNvSpPr txBox="1"/>
          <p:nvPr/>
        </p:nvSpPr>
        <p:spPr>
          <a:xfrm>
            <a:off x="966019" y="3007166"/>
            <a:ext cx="6096000" cy="400110"/>
          </a:xfrm>
          <a:prstGeom prst="rect">
            <a:avLst/>
          </a:prstGeom>
          <a:noFill/>
        </p:spPr>
        <p:txBody>
          <a:bodyPr wrap="square">
            <a:spAutoFit/>
          </a:bodyPr>
          <a:lstStyle/>
          <a:p>
            <a:r>
              <a:rPr kumimoji="0" lang="en-US" altLang="en-US" sz="2000" i="0" u="none" strike="noStrike" cap="none" normalizeH="0" baseline="0">
                <a:ln>
                  <a:noFill/>
                </a:ln>
                <a:solidFill>
                  <a:schemeClr val="accent1"/>
                </a:solidFill>
                <a:effectLst/>
              </a:rPr>
              <a:t>Categorical Variable Encoding</a:t>
            </a:r>
            <a:endParaRPr lang="en-IN" sz="2000">
              <a:solidFill>
                <a:schemeClr val="accent1"/>
              </a:solidFill>
            </a:endParaRPr>
          </a:p>
        </p:txBody>
      </p:sp>
      <p:sp>
        <p:nvSpPr>
          <p:cNvPr id="10" name="TextBox 9">
            <a:extLst>
              <a:ext uri="{FF2B5EF4-FFF2-40B4-BE49-F238E27FC236}">
                <a16:creationId xmlns:a16="http://schemas.microsoft.com/office/drawing/2014/main" id="{9FF16C86-6501-0EC7-BAD0-D6CD17BA0E36}"/>
              </a:ext>
            </a:extLst>
          </p:cNvPr>
          <p:cNvSpPr txBox="1"/>
          <p:nvPr/>
        </p:nvSpPr>
        <p:spPr>
          <a:xfrm>
            <a:off x="966018" y="3450725"/>
            <a:ext cx="7706033"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rPr>
              <a:t>Label Encoded features: home_ownership, loan_intent, loan_grade.</a:t>
            </a:r>
          </a:p>
        </p:txBody>
      </p:sp>
      <p:sp>
        <p:nvSpPr>
          <p:cNvPr id="11" name="Rectangle: Rounded Corners 10">
            <a:extLst>
              <a:ext uri="{FF2B5EF4-FFF2-40B4-BE49-F238E27FC236}">
                <a16:creationId xmlns:a16="http://schemas.microsoft.com/office/drawing/2014/main" id="{963A6927-ABE8-178D-46F2-A4298F092616}"/>
              </a:ext>
            </a:extLst>
          </p:cNvPr>
          <p:cNvSpPr/>
          <p:nvPr/>
        </p:nvSpPr>
        <p:spPr>
          <a:xfrm>
            <a:off x="781664" y="4555911"/>
            <a:ext cx="9119420" cy="142567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6ED9070-6E9D-2BF4-FC8A-44D671DE9948}"/>
              </a:ext>
            </a:extLst>
          </p:cNvPr>
          <p:cNvSpPr txBox="1"/>
          <p:nvPr/>
        </p:nvSpPr>
        <p:spPr>
          <a:xfrm>
            <a:off x="966018" y="4691737"/>
            <a:ext cx="609600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 </a:t>
            </a:r>
            <a:r>
              <a:rPr kumimoji="0" lang="en-US" altLang="en-US" sz="2000" i="0" u="none" strike="noStrike" cap="none" normalizeH="0" baseline="0">
                <a:ln>
                  <a:noFill/>
                </a:ln>
                <a:solidFill>
                  <a:schemeClr val="accent1"/>
                </a:solidFill>
                <a:effectLst/>
              </a:rPr>
              <a:t>Credit Utilization Ratio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5956C437-EB02-930C-656A-6544359879F8}"/>
              </a:ext>
            </a:extLst>
          </p:cNvPr>
          <p:cNvSpPr txBox="1"/>
          <p:nvPr/>
        </p:nvSpPr>
        <p:spPr>
          <a:xfrm>
            <a:off x="966018" y="5074926"/>
            <a:ext cx="7098891"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rPr>
              <a:t>Calculated as loan amount ÷ customer income.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rPr>
              <a:t>Not directly used in the model but essential for credit scoring</a:t>
            </a:r>
            <a:endParaRPr lang="en-IN"/>
          </a:p>
        </p:txBody>
      </p:sp>
      <p:sp>
        <p:nvSpPr>
          <p:cNvPr id="15" name="Rectangle: Rounded Corners 14">
            <a:extLst>
              <a:ext uri="{FF2B5EF4-FFF2-40B4-BE49-F238E27FC236}">
                <a16:creationId xmlns:a16="http://schemas.microsoft.com/office/drawing/2014/main" id="{512080F7-6E35-CA19-DA62-6D8DF99D0580}"/>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614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96A4D9-5999-C1B5-B10A-299BF1251505}"/>
              </a:ext>
            </a:extLst>
          </p:cNvPr>
          <p:cNvSpPr>
            <a:spLocks noGrp="1"/>
          </p:cNvSpPr>
          <p:nvPr>
            <p:ph type="title"/>
          </p:nvPr>
        </p:nvSpPr>
        <p:spPr>
          <a:xfrm>
            <a:off x="163461" y="-90900"/>
            <a:ext cx="10515600" cy="1325563"/>
          </a:xfrm>
        </p:spPr>
        <p:txBody>
          <a:bodyPr>
            <a:normAutofit/>
          </a:bodyPr>
          <a:lstStyle/>
          <a:p>
            <a:r>
              <a:rPr lang="en-US" sz="3200" b="1">
                <a:solidFill>
                  <a:srgbClr val="FFC000"/>
                </a:solidFill>
                <a:latin typeface="+mn-lt"/>
              </a:rPr>
              <a:t>FEATURE ENGINEERING</a:t>
            </a:r>
            <a:endParaRPr lang="en-IN" sz="3200" b="1">
              <a:solidFill>
                <a:srgbClr val="FFC000"/>
              </a:solidFill>
              <a:latin typeface="+mn-lt"/>
            </a:endParaRPr>
          </a:p>
        </p:txBody>
      </p:sp>
      <p:sp>
        <p:nvSpPr>
          <p:cNvPr id="5" name="TextBox 4">
            <a:extLst>
              <a:ext uri="{FF2B5EF4-FFF2-40B4-BE49-F238E27FC236}">
                <a16:creationId xmlns:a16="http://schemas.microsoft.com/office/drawing/2014/main" id="{A528D97C-DCCA-D9D3-9760-275D85033DF9}"/>
              </a:ext>
            </a:extLst>
          </p:cNvPr>
          <p:cNvSpPr txBox="1"/>
          <p:nvPr/>
        </p:nvSpPr>
        <p:spPr>
          <a:xfrm>
            <a:off x="163461" y="876061"/>
            <a:ext cx="6096000" cy="400110"/>
          </a:xfrm>
          <a:prstGeom prst="rect">
            <a:avLst/>
          </a:prstGeom>
          <a:noFill/>
        </p:spPr>
        <p:txBody>
          <a:bodyPr wrap="square">
            <a:spAutoFit/>
          </a:bodyPr>
          <a:lstStyle/>
          <a:p>
            <a:r>
              <a:rPr lang="en-IN" sz="2000"/>
              <a:t> </a:t>
            </a:r>
            <a:r>
              <a:rPr lang="en-IN" sz="2000" b="1"/>
              <a:t>Credit Scoring Process</a:t>
            </a:r>
          </a:p>
        </p:txBody>
      </p:sp>
      <p:pic>
        <p:nvPicPr>
          <p:cNvPr id="7" name="Picture 6">
            <a:extLst>
              <a:ext uri="{FF2B5EF4-FFF2-40B4-BE49-F238E27FC236}">
                <a16:creationId xmlns:a16="http://schemas.microsoft.com/office/drawing/2014/main" id="{53977A45-B620-C043-192E-4F1C0EFEC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 y="1338907"/>
            <a:ext cx="5819300" cy="4438438"/>
          </a:xfrm>
          <a:prstGeom prst="rect">
            <a:avLst/>
          </a:prstGeom>
        </p:spPr>
      </p:pic>
      <p:sp>
        <p:nvSpPr>
          <p:cNvPr id="8" name="Rectangle: Rounded Corners 7">
            <a:extLst>
              <a:ext uri="{FF2B5EF4-FFF2-40B4-BE49-F238E27FC236}">
                <a16:creationId xmlns:a16="http://schemas.microsoft.com/office/drawing/2014/main" id="{054AB0B9-17ED-C5D3-C5A7-18E18885F90E}"/>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74AD152-754A-52C9-ED39-5F08B33DC513}"/>
              </a:ext>
            </a:extLst>
          </p:cNvPr>
          <p:cNvSpPr txBox="1"/>
          <p:nvPr/>
        </p:nvSpPr>
        <p:spPr>
          <a:xfrm>
            <a:off x="6443229" y="1245393"/>
            <a:ext cx="6094268" cy="369332"/>
          </a:xfrm>
          <a:prstGeom prst="rect">
            <a:avLst/>
          </a:prstGeom>
          <a:noFill/>
        </p:spPr>
        <p:txBody>
          <a:bodyPr wrap="square">
            <a:spAutoFit/>
          </a:bodyPr>
          <a:lstStyle/>
          <a:p>
            <a:r>
              <a:rPr lang="en-IN" sz="1800"/>
              <a:t>Credit Scoring Formula</a:t>
            </a:r>
          </a:p>
        </p:txBody>
      </p:sp>
      <p:sp>
        <p:nvSpPr>
          <p:cNvPr id="18" name="Rectangle: Rounded Corners 17">
            <a:extLst>
              <a:ext uri="{FF2B5EF4-FFF2-40B4-BE49-F238E27FC236}">
                <a16:creationId xmlns:a16="http://schemas.microsoft.com/office/drawing/2014/main" id="{CB3033E8-68B5-0FEA-48E6-97AD2C4C4EBF}"/>
              </a:ext>
            </a:extLst>
          </p:cNvPr>
          <p:cNvSpPr/>
          <p:nvPr/>
        </p:nvSpPr>
        <p:spPr>
          <a:xfrm>
            <a:off x="6467724" y="1645503"/>
            <a:ext cx="5447575" cy="16276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96404D7C-6EE1-5131-0DB0-6E312F18AB9C}"/>
              </a:ext>
            </a:extLst>
          </p:cNvPr>
          <p:cNvSpPr txBox="1"/>
          <p:nvPr/>
        </p:nvSpPr>
        <p:spPr>
          <a:xfrm>
            <a:off x="6467724" y="1861278"/>
            <a:ext cx="5724276" cy="1295868"/>
          </a:xfrm>
          <a:prstGeom prst="rect">
            <a:avLst/>
          </a:prstGeom>
          <a:noFill/>
        </p:spPr>
        <p:txBody>
          <a:bodyPr wrap="square">
            <a:spAutoFit/>
          </a:bodyPr>
          <a:lstStyle/>
          <a:p>
            <a:pPr>
              <a:lnSpc>
                <a:spcPct val="150000"/>
              </a:lnSpc>
            </a:pPr>
            <a:r>
              <a:rPr lang="en-IN"/>
              <a:t>Credit Score=Base Score+(Payment History+Credit </a:t>
            </a:r>
          </a:p>
          <a:p>
            <a:pPr>
              <a:lnSpc>
                <a:spcPct val="150000"/>
              </a:lnSpc>
            </a:pPr>
            <a:r>
              <a:rPr lang="en-IN"/>
              <a:t>Utilization+Credit History Length+Employment Stability</a:t>
            </a:r>
          </a:p>
          <a:p>
            <a:pPr>
              <a:lnSpc>
                <a:spcPct val="150000"/>
              </a:lnSpc>
            </a:pPr>
            <a:r>
              <a:rPr lang="en-IN"/>
              <a:t>+Loan Grade Score)</a:t>
            </a:r>
          </a:p>
        </p:txBody>
      </p:sp>
      <p:sp>
        <p:nvSpPr>
          <p:cNvPr id="22" name="TextBox 21">
            <a:extLst>
              <a:ext uri="{FF2B5EF4-FFF2-40B4-BE49-F238E27FC236}">
                <a16:creationId xmlns:a16="http://schemas.microsoft.com/office/drawing/2014/main" id="{80BDEB1C-CA71-BC65-F850-3623BAA53342}"/>
              </a:ext>
            </a:extLst>
          </p:cNvPr>
          <p:cNvSpPr txBox="1"/>
          <p:nvPr/>
        </p:nvSpPr>
        <p:spPr>
          <a:xfrm>
            <a:off x="6467724" y="3759625"/>
            <a:ext cx="7237268" cy="2125390"/>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Excellent (800+):</a:t>
            </a:r>
            <a:r>
              <a:rPr lang="en-IN" sz="1800" kern="100">
                <a:effectLst/>
                <a:ea typeface="Calibri" panose="020F0502020204030204" pitchFamily="34" charset="0"/>
                <a:cs typeface="Times New Roman" panose="02020603050405020304" pitchFamily="18" charset="0"/>
              </a:rPr>
              <a:t> Very low risk</a:t>
            </a:r>
            <a:endParaRPr lang="en-IN" sz="1400" kern="100">
              <a:effectLst/>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Very Good (740–799):</a:t>
            </a:r>
            <a:r>
              <a:rPr lang="en-IN" sz="1800" kern="100">
                <a:effectLst/>
                <a:ea typeface="Calibri" panose="020F0502020204030204" pitchFamily="34" charset="0"/>
                <a:cs typeface="Times New Roman" panose="02020603050405020304" pitchFamily="18" charset="0"/>
              </a:rPr>
              <a:t> Low risk</a:t>
            </a:r>
            <a:endParaRPr lang="en-IN" sz="1400" kern="100">
              <a:effectLst/>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Good (670–739):</a:t>
            </a:r>
            <a:r>
              <a:rPr lang="en-IN" sz="1800" kern="100">
                <a:effectLst/>
                <a:ea typeface="Calibri" panose="020F0502020204030204" pitchFamily="34" charset="0"/>
                <a:cs typeface="Times New Roman" panose="02020603050405020304" pitchFamily="18" charset="0"/>
              </a:rPr>
              <a:t> Moderate risk</a:t>
            </a:r>
            <a:endParaRPr lang="en-IN" sz="1400" kern="100">
              <a:effectLst/>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Fair (580–669):</a:t>
            </a:r>
            <a:r>
              <a:rPr lang="en-IN" sz="1800" kern="100">
                <a:effectLst/>
                <a:ea typeface="Calibri" panose="020F0502020204030204" pitchFamily="34" charset="0"/>
                <a:cs typeface="Times New Roman" panose="02020603050405020304" pitchFamily="18" charset="0"/>
              </a:rPr>
              <a:t> High risk</a:t>
            </a:r>
            <a:endParaRPr lang="en-IN" sz="1400" kern="100">
              <a:effectLs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Poor (below 580):</a:t>
            </a:r>
            <a:r>
              <a:rPr lang="en-IN" sz="1800" kern="100">
                <a:effectLst/>
                <a:ea typeface="Calibri" panose="020F0502020204030204" pitchFamily="34" charset="0"/>
                <a:cs typeface="Times New Roman" panose="02020603050405020304" pitchFamily="18" charset="0"/>
              </a:rPr>
              <a:t> Very high risk</a:t>
            </a:r>
            <a:endParaRPr lang="en-IN" sz="1400" kern="100">
              <a:effectLst/>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A6D7AEAB-659B-0609-D3B3-AD315C295EA7}"/>
              </a:ext>
            </a:extLst>
          </p:cNvPr>
          <p:cNvSpPr txBox="1"/>
          <p:nvPr/>
        </p:nvSpPr>
        <p:spPr>
          <a:xfrm>
            <a:off x="6467724" y="3390293"/>
            <a:ext cx="6852804" cy="369332"/>
          </a:xfrm>
          <a:prstGeom prst="rect">
            <a:avLst/>
          </a:prstGeom>
          <a:noFill/>
        </p:spPr>
        <p:txBody>
          <a:bodyPr wrap="square">
            <a:spAutoFit/>
          </a:bodyPr>
          <a:lstStyle/>
          <a:p>
            <a:r>
              <a:rPr lang="en-IN"/>
              <a:t>Risk Categories</a:t>
            </a:r>
          </a:p>
        </p:txBody>
      </p:sp>
    </p:spTree>
    <p:extLst>
      <p:ext uri="{BB962C8B-B14F-4D97-AF65-F5344CB8AC3E}">
        <p14:creationId xmlns:p14="http://schemas.microsoft.com/office/powerpoint/2010/main" val="371141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C1B5-5AB2-5CD4-923B-790794F02168}"/>
              </a:ext>
            </a:extLst>
          </p:cNvPr>
          <p:cNvSpPr>
            <a:spLocks noGrp="1"/>
          </p:cNvSpPr>
          <p:nvPr>
            <p:ph type="title"/>
          </p:nvPr>
        </p:nvSpPr>
        <p:spPr>
          <a:xfrm>
            <a:off x="216534" y="40118"/>
            <a:ext cx="10515600" cy="1325563"/>
          </a:xfrm>
        </p:spPr>
        <p:txBody>
          <a:bodyPr>
            <a:normAutofit/>
          </a:bodyPr>
          <a:lstStyle/>
          <a:p>
            <a:r>
              <a:rPr lang="en-US" sz="3200">
                <a:solidFill>
                  <a:srgbClr val="FFC000"/>
                </a:solidFill>
                <a:latin typeface="+mn-lt"/>
              </a:rPr>
              <a:t>   </a:t>
            </a:r>
            <a:r>
              <a:rPr lang="en-US" sz="3200" b="1">
                <a:solidFill>
                  <a:srgbClr val="FFC000"/>
                </a:solidFill>
                <a:latin typeface="+mn-lt"/>
              </a:rPr>
              <a:t>MODEL DEVELOPMENT AND TRAINING</a:t>
            </a:r>
            <a:endParaRPr lang="en-IN" sz="3200" b="1"/>
          </a:p>
        </p:txBody>
      </p:sp>
      <p:sp>
        <p:nvSpPr>
          <p:cNvPr id="5" name="Arrow: Chevron 4">
            <a:extLst>
              <a:ext uri="{FF2B5EF4-FFF2-40B4-BE49-F238E27FC236}">
                <a16:creationId xmlns:a16="http://schemas.microsoft.com/office/drawing/2014/main" id="{D807ECF5-6D30-6B24-E5AB-459F73F9F298}"/>
              </a:ext>
            </a:extLst>
          </p:cNvPr>
          <p:cNvSpPr/>
          <p:nvPr/>
        </p:nvSpPr>
        <p:spPr>
          <a:xfrm>
            <a:off x="599337" y="1211678"/>
            <a:ext cx="2835235" cy="452284"/>
          </a:xfrm>
          <a:prstGeom prst="chevr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7994F8B5-0DB8-D617-E364-C3FE66915D92}"/>
              </a:ext>
            </a:extLst>
          </p:cNvPr>
          <p:cNvSpPr/>
          <p:nvPr/>
        </p:nvSpPr>
        <p:spPr>
          <a:xfrm>
            <a:off x="6240527" y="1232620"/>
            <a:ext cx="2835235" cy="452284"/>
          </a:xfrm>
          <a:prstGeom prst="chevr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F6A68C63-389B-25BB-AD96-EE38351E4A29}"/>
              </a:ext>
            </a:extLst>
          </p:cNvPr>
          <p:cNvSpPr txBox="1"/>
          <p:nvPr/>
        </p:nvSpPr>
        <p:spPr>
          <a:xfrm>
            <a:off x="898449" y="1240690"/>
            <a:ext cx="2141275" cy="436145"/>
          </a:xfrm>
          <a:prstGeom prst="rect">
            <a:avLst/>
          </a:prstGeom>
          <a:noFill/>
        </p:spPr>
        <p:txBody>
          <a:bodyPr wrap="square">
            <a:spAutoFit/>
          </a:bodyPr>
          <a:lstStyle/>
          <a:p>
            <a:pPr marL="0" indent="0" algn="l">
              <a:lnSpc>
                <a:spcPts val="2750"/>
              </a:lnSpc>
              <a:buNone/>
            </a:pPr>
            <a:r>
              <a:rPr lang="en-US" sz="2200" b="1">
                <a:solidFill>
                  <a:srgbClr val="403C4E"/>
                </a:solidFill>
                <a:ea typeface="Merriweather Bold" pitchFamily="34" charset="-122"/>
                <a:cs typeface="Merriweather Bold" pitchFamily="34" charset="-120"/>
              </a:rPr>
              <a:t>Random Forest</a:t>
            </a:r>
            <a:endParaRPr lang="en-US" sz="2200" b="1" dirty="0"/>
          </a:p>
        </p:txBody>
      </p:sp>
      <p:cxnSp>
        <p:nvCxnSpPr>
          <p:cNvPr id="34" name="Straight Connector 33">
            <a:extLst>
              <a:ext uri="{FF2B5EF4-FFF2-40B4-BE49-F238E27FC236}">
                <a16:creationId xmlns:a16="http://schemas.microsoft.com/office/drawing/2014/main" id="{3C627BE6-51E2-AA66-6E90-85149E4D8E5D}"/>
              </a:ext>
            </a:extLst>
          </p:cNvPr>
          <p:cNvCxnSpPr/>
          <p:nvPr/>
        </p:nvCxnSpPr>
        <p:spPr>
          <a:xfrm>
            <a:off x="5864398" y="1273166"/>
            <a:ext cx="0" cy="4978400"/>
          </a:xfrm>
          <a:prstGeom prst="line">
            <a:avLst/>
          </a:prstGeom>
        </p:spPr>
        <p:style>
          <a:lnRef idx="3">
            <a:schemeClr val="accent1"/>
          </a:lnRef>
          <a:fillRef idx="0">
            <a:schemeClr val="accent1"/>
          </a:fillRef>
          <a:effectRef idx="2">
            <a:schemeClr val="accent1"/>
          </a:effectRef>
          <a:fontRef idx="minor">
            <a:schemeClr val="tx1"/>
          </a:fontRef>
        </p:style>
      </p:cxnSp>
      <p:sp>
        <p:nvSpPr>
          <p:cNvPr id="41" name="Rectangle: Rounded Corners 40">
            <a:extLst>
              <a:ext uri="{FF2B5EF4-FFF2-40B4-BE49-F238E27FC236}">
                <a16:creationId xmlns:a16="http://schemas.microsoft.com/office/drawing/2014/main" id="{652DD745-0047-0EF8-FE5C-81C5E2230994}"/>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 1">
            <a:extLst>
              <a:ext uri="{FF2B5EF4-FFF2-40B4-BE49-F238E27FC236}">
                <a16:creationId xmlns:a16="http://schemas.microsoft.com/office/drawing/2014/main" id="{62A5F38E-A8FB-20E0-FFBB-6E6AC4C45D87}"/>
              </a:ext>
            </a:extLst>
          </p:cNvPr>
          <p:cNvSpPr/>
          <p:nvPr/>
        </p:nvSpPr>
        <p:spPr>
          <a:xfrm>
            <a:off x="6549402" y="127316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ea typeface="Merriweather Bold" pitchFamily="34" charset="-122"/>
                <a:cs typeface="Merriweather Bold" pitchFamily="34" charset="-120"/>
              </a:rPr>
              <a:t>Logistic Regression</a:t>
            </a:r>
            <a:endParaRPr lang="en-US" sz="2200" dirty="0"/>
          </a:p>
        </p:txBody>
      </p:sp>
      <p:sp>
        <p:nvSpPr>
          <p:cNvPr id="7" name="TextBox 6">
            <a:extLst>
              <a:ext uri="{FF2B5EF4-FFF2-40B4-BE49-F238E27FC236}">
                <a16:creationId xmlns:a16="http://schemas.microsoft.com/office/drawing/2014/main" id="{105EB630-8203-5205-7656-DF5C1C92EB52}"/>
              </a:ext>
            </a:extLst>
          </p:cNvPr>
          <p:cNvSpPr txBox="1"/>
          <p:nvPr/>
        </p:nvSpPr>
        <p:spPr>
          <a:xfrm>
            <a:off x="531755" y="1848050"/>
            <a:ext cx="4769479" cy="1477328"/>
          </a:xfrm>
          <a:prstGeom prst="rect">
            <a:avLst/>
          </a:prstGeom>
          <a:noFill/>
        </p:spPr>
        <p:txBody>
          <a:bodyPr wrap="square">
            <a:spAutoFit/>
          </a:bodyPr>
          <a:lstStyle/>
          <a:p>
            <a:pPr algn="just"/>
            <a:r>
              <a:rPr lang="en-US"/>
              <a:t>Ensemble learning with 100 decision trees improved accuracy and robustness. Categorical features were encoded, and performance was evaluated using accuracy metrics and a classification report.</a:t>
            </a:r>
            <a:endParaRPr lang="en-IN"/>
          </a:p>
        </p:txBody>
      </p:sp>
      <p:sp>
        <p:nvSpPr>
          <p:cNvPr id="10" name="TextBox 9">
            <a:extLst>
              <a:ext uri="{FF2B5EF4-FFF2-40B4-BE49-F238E27FC236}">
                <a16:creationId xmlns:a16="http://schemas.microsoft.com/office/drawing/2014/main" id="{126F0C28-635A-AC54-60D3-0CDBF3A9E72A}"/>
              </a:ext>
            </a:extLst>
          </p:cNvPr>
          <p:cNvSpPr txBox="1"/>
          <p:nvPr/>
        </p:nvSpPr>
        <p:spPr>
          <a:xfrm>
            <a:off x="6138239" y="1867723"/>
            <a:ext cx="5451550" cy="1200329"/>
          </a:xfrm>
          <a:prstGeom prst="rect">
            <a:avLst/>
          </a:prstGeom>
          <a:noFill/>
        </p:spPr>
        <p:txBody>
          <a:bodyPr wrap="square">
            <a:spAutoFit/>
          </a:bodyPr>
          <a:lstStyle/>
          <a:p>
            <a:pPr algn="just"/>
            <a:r>
              <a:rPr lang="en-US"/>
              <a:t>Developed a logistic regression model to predict loan default probability using optimized settings. Categorical features were encoded, and performance was assessed through accuracy and a classification report.</a:t>
            </a:r>
            <a:endParaRPr lang="en-IN"/>
          </a:p>
        </p:txBody>
      </p:sp>
      <p:sp>
        <p:nvSpPr>
          <p:cNvPr id="13" name="Arrow: Chevron 12">
            <a:extLst>
              <a:ext uri="{FF2B5EF4-FFF2-40B4-BE49-F238E27FC236}">
                <a16:creationId xmlns:a16="http://schemas.microsoft.com/office/drawing/2014/main" id="{0891627A-549A-B554-B697-C30A8555E2B9}"/>
              </a:ext>
            </a:extLst>
          </p:cNvPr>
          <p:cNvSpPr/>
          <p:nvPr/>
        </p:nvSpPr>
        <p:spPr>
          <a:xfrm>
            <a:off x="551468" y="3618258"/>
            <a:ext cx="2835235" cy="452284"/>
          </a:xfrm>
          <a:prstGeom prst="chevr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06C68CF2-5A9F-9356-2F21-7C1B46A26B34}"/>
              </a:ext>
            </a:extLst>
          </p:cNvPr>
          <p:cNvSpPr txBox="1"/>
          <p:nvPr/>
        </p:nvSpPr>
        <p:spPr>
          <a:xfrm>
            <a:off x="898449" y="3630529"/>
            <a:ext cx="6094268" cy="369332"/>
          </a:xfrm>
          <a:prstGeom prst="rect">
            <a:avLst/>
          </a:prstGeom>
          <a:noFill/>
        </p:spPr>
        <p:txBody>
          <a:bodyPr wrap="square">
            <a:spAutoFit/>
          </a:bodyPr>
          <a:lstStyle/>
          <a:p>
            <a:r>
              <a:rPr lang="en-US" sz="1800" b="1"/>
              <a:t>Neural Networks </a:t>
            </a:r>
            <a:endParaRPr lang="en-IN" sz="1800" b="1"/>
          </a:p>
        </p:txBody>
      </p:sp>
      <p:sp>
        <p:nvSpPr>
          <p:cNvPr id="17" name="TextBox 16">
            <a:extLst>
              <a:ext uri="{FF2B5EF4-FFF2-40B4-BE49-F238E27FC236}">
                <a16:creationId xmlns:a16="http://schemas.microsoft.com/office/drawing/2014/main" id="{18E2E55C-476F-707F-762C-E2040AD096B0}"/>
              </a:ext>
            </a:extLst>
          </p:cNvPr>
          <p:cNvSpPr txBox="1"/>
          <p:nvPr/>
        </p:nvSpPr>
        <p:spPr>
          <a:xfrm>
            <a:off x="517821" y="4227461"/>
            <a:ext cx="4956513" cy="1477328"/>
          </a:xfrm>
          <a:prstGeom prst="rect">
            <a:avLst/>
          </a:prstGeom>
          <a:noFill/>
        </p:spPr>
        <p:txBody>
          <a:bodyPr wrap="square">
            <a:spAutoFit/>
          </a:bodyPr>
          <a:lstStyle/>
          <a:p>
            <a:pPr algn="just"/>
            <a:r>
              <a:rPr lang="en-US"/>
              <a:t>Developed a neural network with two hidden layers to detect patterns in loan default data. Data was normalized, encoded, and split for training/testing, with the model trained using the Adam optimizer.</a:t>
            </a:r>
            <a:endParaRPr lang="en-IN"/>
          </a:p>
        </p:txBody>
      </p:sp>
      <p:sp>
        <p:nvSpPr>
          <p:cNvPr id="18" name="Arrow: Chevron 17">
            <a:extLst>
              <a:ext uri="{FF2B5EF4-FFF2-40B4-BE49-F238E27FC236}">
                <a16:creationId xmlns:a16="http://schemas.microsoft.com/office/drawing/2014/main" id="{58A9A16E-BC28-30F4-3A1A-D014D25B3045}"/>
              </a:ext>
            </a:extLst>
          </p:cNvPr>
          <p:cNvSpPr/>
          <p:nvPr/>
        </p:nvSpPr>
        <p:spPr>
          <a:xfrm>
            <a:off x="6313695" y="3618155"/>
            <a:ext cx="2688897" cy="452284"/>
          </a:xfrm>
          <a:prstGeom prst="chevr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a:extLst>
              <a:ext uri="{FF2B5EF4-FFF2-40B4-BE49-F238E27FC236}">
                <a16:creationId xmlns:a16="http://schemas.microsoft.com/office/drawing/2014/main" id="{5807AAE0-11B5-8BFE-4547-E43E02F01A85}"/>
              </a:ext>
            </a:extLst>
          </p:cNvPr>
          <p:cNvSpPr txBox="1"/>
          <p:nvPr/>
        </p:nvSpPr>
        <p:spPr>
          <a:xfrm>
            <a:off x="6992717" y="3597122"/>
            <a:ext cx="6096000" cy="436145"/>
          </a:xfrm>
          <a:prstGeom prst="rect">
            <a:avLst/>
          </a:prstGeom>
          <a:noFill/>
        </p:spPr>
        <p:txBody>
          <a:bodyPr wrap="square">
            <a:spAutoFit/>
          </a:bodyPr>
          <a:lstStyle/>
          <a:p>
            <a:pPr marL="0" indent="0" algn="l">
              <a:lnSpc>
                <a:spcPts val="2750"/>
              </a:lnSpc>
              <a:buNone/>
            </a:pPr>
            <a:r>
              <a:rPr lang="en-US" sz="2200" b="1">
                <a:solidFill>
                  <a:srgbClr val="403C4E"/>
                </a:solidFill>
                <a:ea typeface="Merriweather Bold" pitchFamily="34" charset="-122"/>
                <a:cs typeface="Merriweather Bold" pitchFamily="34" charset="-120"/>
              </a:rPr>
              <a:t>XGBoost</a:t>
            </a:r>
            <a:endParaRPr lang="en-US" sz="2200" dirty="0"/>
          </a:p>
        </p:txBody>
      </p:sp>
      <p:sp>
        <p:nvSpPr>
          <p:cNvPr id="21" name="TextBox 20">
            <a:extLst>
              <a:ext uri="{FF2B5EF4-FFF2-40B4-BE49-F238E27FC236}">
                <a16:creationId xmlns:a16="http://schemas.microsoft.com/office/drawing/2014/main" id="{3502888B-8FF5-EEA7-DB10-4058E8B43482}"/>
              </a:ext>
            </a:extLst>
          </p:cNvPr>
          <p:cNvSpPr txBox="1"/>
          <p:nvPr/>
        </p:nvSpPr>
        <p:spPr>
          <a:xfrm>
            <a:off x="6138240" y="4261676"/>
            <a:ext cx="5535940" cy="1200329"/>
          </a:xfrm>
          <a:prstGeom prst="rect">
            <a:avLst/>
          </a:prstGeom>
          <a:noFill/>
        </p:spPr>
        <p:txBody>
          <a:bodyPr wrap="square">
            <a:spAutoFit/>
          </a:bodyPr>
          <a:lstStyle/>
          <a:p>
            <a:pPr algn="just"/>
            <a:r>
              <a:rPr lang="en-US"/>
              <a:t>Implemented XGBoost with SMOTE to address class imbalance and enhance performance. Preprocessed data, split into training/testing sets, and evaluated using a classification report and accuracy score.</a:t>
            </a:r>
            <a:endParaRPr lang="en-IN"/>
          </a:p>
        </p:txBody>
      </p:sp>
    </p:spTree>
    <p:extLst>
      <p:ext uri="{BB962C8B-B14F-4D97-AF65-F5344CB8AC3E}">
        <p14:creationId xmlns:p14="http://schemas.microsoft.com/office/powerpoint/2010/main" val="105178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492-5391-A802-2D89-5BA840DFF018}"/>
              </a:ext>
            </a:extLst>
          </p:cNvPr>
          <p:cNvSpPr>
            <a:spLocks noGrp="1"/>
          </p:cNvSpPr>
          <p:nvPr>
            <p:ph type="title"/>
          </p:nvPr>
        </p:nvSpPr>
        <p:spPr>
          <a:xfrm>
            <a:off x="601242" y="-147985"/>
            <a:ext cx="10515600" cy="1325563"/>
          </a:xfrm>
        </p:spPr>
        <p:txBody>
          <a:bodyPr>
            <a:normAutofit/>
          </a:bodyPr>
          <a:lstStyle/>
          <a:p>
            <a:r>
              <a:rPr lang="en-US" sz="3200" b="1">
                <a:solidFill>
                  <a:srgbClr val="FFC000"/>
                </a:solidFill>
                <a:latin typeface="+mn-lt"/>
              </a:rPr>
              <a:t>MODEL DEVELOPMENT AND TRAINING</a:t>
            </a:r>
            <a:endParaRPr lang="en-IN" sz="3200" b="1">
              <a:solidFill>
                <a:srgbClr val="FFC000"/>
              </a:solidFill>
              <a:latin typeface="+mn-lt"/>
            </a:endParaRPr>
          </a:p>
        </p:txBody>
      </p:sp>
      <p:sp>
        <p:nvSpPr>
          <p:cNvPr id="6" name="TextBox 5">
            <a:extLst>
              <a:ext uri="{FF2B5EF4-FFF2-40B4-BE49-F238E27FC236}">
                <a16:creationId xmlns:a16="http://schemas.microsoft.com/office/drawing/2014/main" id="{6176E859-4236-8FC9-F874-F028A0B97405}"/>
              </a:ext>
            </a:extLst>
          </p:cNvPr>
          <p:cNvSpPr txBox="1"/>
          <p:nvPr/>
        </p:nvSpPr>
        <p:spPr>
          <a:xfrm>
            <a:off x="601242" y="825209"/>
            <a:ext cx="6159908" cy="545919"/>
          </a:xfrm>
          <a:prstGeom prst="rect">
            <a:avLst/>
          </a:prstGeom>
          <a:noFill/>
        </p:spPr>
        <p:txBody>
          <a:bodyPr wrap="square">
            <a:spAutoFit/>
          </a:bodyPr>
          <a:lstStyle/>
          <a:p>
            <a:pPr algn="just">
              <a:lnSpc>
                <a:spcPct val="150000"/>
              </a:lnSpc>
              <a:spcAft>
                <a:spcPts val="800"/>
              </a:spcAft>
            </a:pPr>
            <a:r>
              <a:rPr lang="en-IN" sz="2200" b="1" kern="100">
                <a:effectLst/>
                <a:ea typeface="Calibri" panose="020F0502020204030204" pitchFamily="34" charset="0"/>
                <a:cs typeface="Times New Roman" panose="02020603050405020304" pitchFamily="18" charset="0"/>
              </a:rPr>
              <a:t>Comparison and Analysis</a:t>
            </a: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F736E42-0CA1-5D3A-94D6-4AA73F6A39AC}"/>
              </a:ext>
            </a:extLst>
          </p:cNvPr>
          <p:cNvSpPr txBox="1"/>
          <p:nvPr/>
        </p:nvSpPr>
        <p:spPr>
          <a:xfrm>
            <a:off x="507724" y="5196230"/>
            <a:ext cx="6159908" cy="369332"/>
          </a:xfrm>
          <a:prstGeom prst="rect">
            <a:avLst/>
          </a:prstGeom>
          <a:noFill/>
        </p:spPr>
        <p:txBody>
          <a:bodyPr wrap="square">
            <a:spAutoFit/>
          </a:bodyPr>
          <a:lstStyle/>
          <a:p>
            <a:r>
              <a:rPr lang="en-IN" sz="1800">
                <a:effectLst/>
                <a:ea typeface="Calibri" panose="020F0502020204030204" pitchFamily="34" charset="0"/>
              </a:rPr>
              <a:t>  XGBoost performs the best overall</a:t>
            </a:r>
            <a:endParaRPr lang="en-IN"/>
          </a:p>
        </p:txBody>
      </p:sp>
      <p:sp>
        <p:nvSpPr>
          <p:cNvPr id="3" name="Rectangle: Rounded Corners 2">
            <a:extLst>
              <a:ext uri="{FF2B5EF4-FFF2-40B4-BE49-F238E27FC236}">
                <a16:creationId xmlns:a16="http://schemas.microsoft.com/office/drawing/2014/main" id="{7AB0D24C-066B-FC93-1E56-79FE9B34734F}"/>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D39454F-731E-CA1E-CB47-06A261085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2" y="1438345"/>
            <a:ext cx="5051413" cy="3476556"/>
          </a:xfrm>
          <a:prstGeom prst="rect">
            <a:avLst/>
          </a:prstGeom>
        </p:spPr>
      </p:pic>
      <p:sp>
        <p:nvSpPr>
          <p:cNvPr id="7" name="Rectangle 1">
            <a:extLst>
              <a:ext uri="{FF2B5EF4-FFF2-40B4-BE49-F238E27FC236}">
                <a16:creationId xmlns:a16="http://schemas.microsoft.com/office/drawing/2014/main" id="{7B8FFE5A-74BD-3B2B-727C-C0D45F7C18F5}"/>
              </a:ext>
            </a:extLst>
          </p:cNvPr>
          <p:cNvSpPr>
            <a:spLocks noChangeArrowheads="1"/>
          </p:cNvSpPr>
          <p:nvPr/>
        </p:nvSpPr>
        <p:spPr bwMode="auto">
          <a:xfrm>
            <a:off x="5931779" y="1347227"/>
            <a:ext cx="556056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Accuracy</a:t>
            </a:r>
            <a:r>
              <a:rPr kumimoji="0" lang="en-US" altLang="en-US" sz="1800" b="0" i="0" u="none" strike="noStrike" cap="none" normalizeH="0" baseline="0">
                <a:ln>
                  <a:noFill/>
                </a:ln>
                <a:solidFill>
                  <a:schemeClr val="tx1"/>
                </a:solidFill>
                <a:effectLst/>
              </a:rPr>
              <a:t>: Correct predictions as a percentage of total predictions.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Precision</a:t>
            </a:r>
            <a:r>
              <a:rPr kumimoji="0" lang="en-US" altLang="en-US" sz="1800" b="0" i="0" u="none" strike="noStrike" cap="none" normalizeH="0" baseline="0">
                <a:ln>
                  <a:noFill/>
                </a:ln>
                <a:solidFill>
                  <a:schemeClr val="tx1"/>
                </a:solidFill>
                <a:effectLst/>
              </a:rPr>
              <a:t>: True positives among all predicted positives (model correctness).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Recall</a:t>
            </a:r>
            <a:r>
              <a:rPr kumimoji="0" lang="en-US" altLang="en-US" sz="1800" b="0" i="0" u="none" strike="noStrike" cap="none" normalizeH="0" baseline="0">
                <a:ln>
                  <a:noFill/>
                </a:ln>
                <a:solidFill>
                  <a:schemeClr val="tx1"/>
                </a:solidFill>
                <a:effectLst/>
              </a:rPr>
              <a:t>: True positives among all actual positives (model sensitivity).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F1-Score</a:t>
            </a:r>
            <a:r>
              <a:rPr kumimoji="0" lang="en-US" altLang="en-US" sz="1800" b="0" i="0" u="none" strike="noStrike" cap="none" normalizeH="0" baseline="0">
                <a:ln>
                  <a:noFill/>
                </a:ln>
                <a:solidFill>
                  <a:schemeClr val="tx1"/>
                </a:solidFill>
                <a:effectLst/>
              </a:rPr>
              <a:t>: Harmonic mean of Precision and Recall (balance metric).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598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17CC-8F92-E6BE-2D46-FA8C28F5F582}"/>
              </a:ext>
            </a:extLst>
          </p:cNvPr>
          <p:cNvSpPr>
            <a:spLocks noGrp="1"/>
          </p:cNvSpPr>
          <p:nvPr>
            <p:ph type="title"/>
          </p:nvPr>
        </p:nvSpPr>
        <p:spPr>
          <a:xfrm>
            <a:off x="640773" y="94961"/>
            <a:ext cx="10515600" cy="1325563"/>
          </a:xfrm>
        </p:spPr>
        <p:txBody>
          <a:bodyPr>
            <a:normAutofit/>
          </a:bodyPr>
          <a:lstStyle/>
          <a:p>
            <a:r>
              <a:rPr lang="en-US" sz="3200" b="1">
                <a:solidFill>
                  <a:srgbClr val="FFC000"/>
                </a:solidFill>
                <a:latin typeface="+mn-lt"/>
              </a:rPr>
              <a:t>RESULTS</a:t>
            </a:r>
            <a:endParaRPr lang="en-IN" sz="3200" b="1">
              <a:solidFill>
                <a:srgbClr val="FFC000"/>
              </a:solidFill>
              <a:latin typeface="+mn-lt"/>
            </a:endParaRPr>
          </a:p>
        </p:txBody>
      </p:sp>
      <p:sp>
        <p:nvSpPr>
          <p:cNvPr id="3" name="Rectangle: Rounded Corners 2">
            <a:extLst>
              <a:ext uri="{FF2B5EF4-FFF2-40B4-BE49-F238E27FC236}">
                <a16:creationId xmlns:a16="http://schemas.microsoft.com/office/drawing/2014/main" id="{E8D4C532-528E-1010-769F-D29BDD5A2EA4}"/>
              </a:ext>
            </a:extLst>
          </p:cNvPr>
          <p:cNvSpPr/>
          <p:nvPr/>
        </p:nvSpPr>
        <p:spPr>
          <a:xfrm>
            <a:off x="0" y="6626942"/>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486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C15F-3FD6-1E5A-C87A-F9C4A9AC38CA}"/>
              </a:ext>
            </a:extLst>
          </p:cNvPr>
          <p:cNvSpPr>
            <a:spLocks noGrp="1"/>
          </p:cNvSpPr>
          <p:nvPr>
            <p:ph type="title"/>
          </p:nvPr>
        </p:nvSpPr>
        <p:spPr>
          <a:xfrm>
            <a:off x="655485" y="426085"/>
            <a:ext cx="10515600" cy="1325563"/>
          </a:xfrm>
        </p:spPr>
        <p:txBody>
          <a:bodyPr>
            <a:normAutofit/>
          </a:bodyPr>
          <a:lstStyle/>
          <a:p>
            <a:r>
              <a:rPr lang="en-US" sz="3200" b="1">
                <a:solidFill>
                  <a:srgbClr val="FFC000"/>
                </a:solidFill>
                <a:latin typeface="+mn-lt"/>
              </a:rPr>
              <a:t>CONCLUSION</a:t>
            </a:r>
            <a:endParaRPr lang="en-IN" sz="3200" b="1">
              <a:solidFill>
                <a:srgbClr val="FFC000"/>
              </a:solidFill>
              <a:latin typeface="+mn-lt"/>
            </a:endParaRPr>
          </a:p>
        </p:txBody>
      </p:sp>
      <p:sp>
        <p:nvSpPr>
          <p:cNvPr id="3" name="Rectangle 1">
            <a:extLst>
              <a:ext uri="{FF2B5EF4-FFF2-40B4-BE49-F238E27FC236}">
                <a16:creationId xmlns:a16="http://schemas.microsoft.com/office/drawing/2014/main" id="{83C4DD60-6C1F-2895-667B-32C0F743EE45}"/>
              </a:ext>
            </a:extLst>
          </p:cNvPr>
          <p:cNvSpPr>
            <a:spLocks noChangeArrowheads="1"/>
          </p:cNvSpPr>
          <p:nvPr/>
        </p:nvSpPr>
        <p:spPr bwMode="auto">
          <a:xfrm>
            <a:off x="655485" y="1355707"/>
            <a:ext cx="583675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Effective Models:</a:t>
            </a:r>
            <a:r>
              <a:rPr kumimoji="0" lang="en-US" altLang="en-US" sz="1800" b="0" i="0" u="none" strike="noStrike" cap="none" normalizeH="0" baseline="0">
                <a:ln>
                  <a:noFill/>
                </a:ln>
                <a:solidFill>
                  <a:schemeClr val="tx1"/>
                </a:solidFill>
                <a:effectLst/>
              </a:rPr>
              <a:t> XGBoost excelled in predicting loan  defaults.</a:t>
            </a: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a:ln>
                <a:noFill/>
              </a:ln>
              <a:solidFill>
                <a:schemeClr val="tx1"/>
              </a:solidFill>
              <a:effectLst/>
            </a:endParaRP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Feature Engineering:</a:t>
            </a:r>
            <a:r>
              <a:rPr kumimoji="0" lang="en-US" altLang="en-US" sz="1800" b="0" i="0" u="none" strike="noStrike" cap="none" normalizeH="0" baseline="0">
                <a:ln>
                  <a:noFill/>
                </a:ln>
                <a:solidFill>
                  <a:schemeClr val="tx1"/>
                </a:solidFill>
                <a:effectLst/>
              </a:rPr>
              <a:t> Improved model performance by 15% with impactful features like credit utilization.</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Key Insights:</a:t>
            </a:r>
            <a:r>
              <a:rPr kumimoji="0" lang="en-US" altLang="en-US" sz="1800" b="0" i="0" u="none" strike="noStrike" cap="none" normalizeH="0" baseline="0">
                <a:ln>
                  <a:noFill/>
                </a:ln>
                <a:solidFill>
                  <a:schemeClr val="tx1"/>
                </a:solidFill>
                <a:effectLst/>
              </a:rPr>
              <a:t> Demonstrated the value of strong algorith-</a:t>
            </a:r>
          </a:p>
          <a:p>
            <a:pPr marR="0" lvl="0" algn="l" defTabSz="914400" rtl="0" eaLnBrk="0" fontAlgn="base" latinLnBrk="0" hangingPunct="0">
              <a:spcBef>
                <a:spcPct val="0"/>
              </a:spcBef>
              <a:spcAft>
                <a:spcPct val="0"/>
              </a:spcAft>
              <a:buClrTx/>
              <a:buSzTx/>
              <a:tabLst/>
            </a:pPr>
            <a:r>
              <a:rPr lang="en-US" altLang="en-US"/>
              <a:t>      </a:t>
            </a:r>
            <a:r>
              <a:rPr kumimoji="0" lang="en-US" altLang="en-US" sz="1800" b="0" i="0" u="none" strike="noStrike" cap="none" normalizeH="0" baseline="0">
                <a:ln>
                  <a:noFill/>
                </a:ln>
                <a:solidFill>
                  <a:schemeClr val="tx1"/>
                </a:solidFill>
                <a:effectLst/>
              </a:rPr>
              <a:t>ms and well-designed features for accuracy.</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a:ln>
                <a:noFill/>
              </a:ln>
              <a:solidFill>
                <a:schemeClr val="tx1"/>
              </a:solidFill>
              <a:effectLst/>
            </a:endParaRP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Credit Evaluation:</a:t>
            </a:r>
            <a:r>
              <a:rPr kumimoji="0" lang="en-US" altLang="en-US" sz="1800" b="0" i="0" u="none" strike="noStrike" cap="none" normalizeH="0" baseline="0">
                <a:ln>
                  <a:noFill/>
                </a:ln>
                <a:solidFill>
                  <a:schemeClr val="tx1"/>
                </a:solidFill>
                <a:effectLst/>
              </a:rPr>
              <a:t> Advanced methods enhance credit ri-</a:t>
            </a:r>
          </a:p>
          <a:p>
            <a:pPr marR="0" lvl="0" algn="l" defTabSz="914400" rtl="0" eaLnBrk="0" fontAlgn="base" latinLnBrk="0" hangingPunct="0">
              <a:spcBef>
                <a:spcPct val="0"/>
              </a:spcBef>
              <a:spcAft>
                <a:spcPct val="0"/>
              </a:spcAft>
              <a:buClrTx/>
              <a:buSzTx/>
              <a:tabLst/>
            </a:pPr>
            <a:r>
              <a:rPr lang="en-US" altLang="en-US"/>
              <a:t>      </a:t>
            </a:r>
            <a:r>
              <a:rPr kumimoji="0" lang="en-US" altLang="en-US" sz="1800" b="0" i="0" u="none" strike="noStrike" cap="none" normalizeH="0" baseline="0">
                <a:ln>
                  <a:noFill/>
                </a:ln>
                <a:solidFill>
                  <a:schemeClr val="tx1"/>
                </a:solidFill>
                <a:effectLst/>
              </a:rPr>
              <a:t>sk assessment and efficiency</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AEA857A5-93D2-4F3C-E3B5-6AEB07C92143}"/>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a:extLst>
              <a:ext uri="{FF2B5EF4-FFF2-40B4-BE49-F238E27FC236}">
                <a16:creationId xmlns:a16="http://schemas.microsoft.com/office/drawing/2014/main" id="{DA0388F3-B964-F324-6E7E-3B492489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1"/>
            <a:ext cx="5561907" cy="571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6DE5FE-EBD4-8064-9025-8DAA7048A158}"/>
              </a:ext>
            </a:extLst>
          </p:cNvPr>
          <p:cNvSpPr txBox="1"/>
          <p:nvPr/>
        </p:nvSpPr>
        <p:spPr>
          <a:xfrm>
            <a:off x="6492240" y="5828068"/>
            <a:ext cx="6094268" cy="369332"/>
          </a:xfrm>
          <a:prstGeom prst="rect">
            <a:avLst/>
          </a:prstGeom>
          <a:noFill/>
        </p:spPr>
        <p:txBody>
          <a:bodyPr wrap="square">
            <a:spAutoFit/>
          </a:bodyPr>
          <a:lstStyle/>
          <a:p>
            <a:r>
              <a:rPr lang="en-IN"/>
              <a:t>Figure :Proposed workflow for application Development </a:t>
            </a:r>
          </a:p>
        </p:txBody>
      </p:sp>
    </p:spTree>
    <p:extLst>
      <p:ext uri="{BB962C8B-B14F-4D97-AF65-F5344CB8AC3E}">
        <p14:creationId xmlns:p14="http://schemas.microsoft.com/office/powerpoint/2010/main" val="51096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EDCCD2-DD05-3200-6596-85BCAC38CB99}"/>
              </a:ext>
            </a:extLst>
          </p:cNvPr>
          <p:cNvSpPr>
            <a:spLocks noGrp="1"/>
          </p:cNvSpPr>
          <p:nvPr>
            <p:ph type="title"/>
          </p:nvPr>
        </p:nvSpPr>
        <p:spPr/>
        <p:txBody>
          <a:bodyPr/>
          <a:lstStyle/>
          <a:p>
            <a:endParaRPr lang="en-IN"/>
          </a:p>
        </p:txBody>
      </p:sp>
      <p:sp>
        <p:nvSpPr>
          <p:cNvPr id="6" name="Rectangle 5">
            <a:extLst>
              <a:ext uri="{FF2B5EF4-FFF2-40B4-BE49-F238E27FC236}">
                <a16:creationId xmlns:a16="http://schemas.microsoft.com/office/drawing/2014/main" id="{B3A3B81D-6463-A591-1C7C-C431A17CDC53}"/>
              </a:ext>
            </a:extLst>
          </p:cNvPr>
          <p:cNvSpPr/>
          <p:nvPr/>
        </p:nvSpPr>
        <p:spPr>
          <a:xfrm>
            <a:off x="-6350" y="7099"/>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400">
              <a:solidFill>
                <a:schemeClr val="tx1"/>
              </a:solidFill>
            </a:endParaRPr>
          </a:p>
        </p:txBody>
      </p:sp>
      <p:sp>
        <p:nvSpPr>
          <p:cNvPr id="7" name="Rectangle: Rounded Corners 6">
            <a:extLst>
              <a:ext uri="{FF2B5EF4-FFF2-40B4-BE49-F238E27FC236}">
                <a16:creationId xmlns:a16="http://schemas.microsoft.com/office/drawing/2014/main" id="{2E250007-90E3-16C5-3B17-A49BB6342017}"/>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4E27CC6-F8EA-9662-621A-CFAF6515ADD2}"/>
              </a:ext>
            </a:extLst>
          </p:cNvPr>
          <p:cNvSpPr txBox="1"/>
          <p:nvPr/>
        </p:nvSpPr>
        <p:spPr>
          <a:xfrm>
            <a:off x="1651819" y="2920181"/>
            <a:ext cx="5718442" cy="1015663"/>
          </a:xfrm>
          <a:prstGeom prst="rect">
            <a:avLst/>
          </a:prstGeom>
          <a:noFill/>
        </p:spPr>
        <p:txBody>
          <a:bodyPr wrap="square">
            <a:spAutoFit/>
          </a:bodyPr>
          <a:lstStyle/>
          <a:p>
            <a:pPr algn="ctr"/>
            <a:r>
              <a:rPr lang="en-IN" sz="6000">
                <a:solidFill>
                  <a:schemeClr val="tx1"/>
                </a:solidFill>
              </a:rPr>
              <a:t>THANK YOU</a:t>
            </a:r>
          </a:p>
        </p:txBody>
      </p:sp>
      <p:sp>
        <p:nvSpPr>
          <p:cNvPr id="10" name="Rectangle 9">
            <a:extLst>
              <a:ext uri="{FF2B5EF4-FFF2-40B4-BE49-F238E27FC236}">
                <a16:creationId xmlns:a16="http://schemas.microsoft.com/office/drawing/2014/main" id="{AB4C46F2-F971-2A1A-5705-F76AB83B3927}"/>
              </a:ext>
            </a:extLst>
          </p:cNvPr>
          <p:cNvSpPr/>
          <p:nvPr/>
        </p:nvSpPr>
        <p:spPr>
          <a:xfrm>
            <a:off x="9133840" y="-108430"/>
            <a:ext cx="3051810" cy="67424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18905D1-3FD5-E9B2-B893-8B4A0392B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490" y="-96963"/>
            <a:ext cx="3064510" cy="1795234"/>
          </a:xfrm>
          <a:prstGeom prst="rect">
            <a:avLst/>
          </a:prstGeom>
        </p:spPr>
      </p:pic>
    </p:spTree>
    <p:extLst>
      <p:ext uri="{BB962C8B-B14F-4D97-AF65-F5344CB8AC3E}">
        <p14:creationId xmlns:p14="http://schemas.microsoft.com/office/powerpoint/2010/main" val="148381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FAC0-059E-3F9E-F6E6-712165AC9E89}"/>
              </a:ext>
            </a:extLst>
          </p:cNvPr>
          <p:cNvSpPr>
            <a:spLocks noGrp="1"/>
          </p:cNvSpPr>
          <p:nvPr>
            <p:ph type="title"/>
          </p:nvPr>
        </p:nvSpPr>
        <p:spPr>
          <a:xfrm>
            <a:off x="766916" y="473510"/>
            <a:ext cx="10515600" cy="1325563"/>
          </a:xfrm>
        </p:spPr>
        <p:txBody>
          <a:bodyPr>
            <a:normAutofit/>
          </a:bodyPr>
          <a:lstStyle/>
          <a:p>
            <a:r>
              <a:rPr lang="en-US" sz="4800" b="1">
                <a:solidFill>
                  <a:srgbClr val="FFC000"/>
                </a:solidFill>
                <a:latin typeface="+mn-lt"/>
              </a:rPr>
              <a:t>C</a:t>
            </a:r>
            <a:r>
              <a:rPr lang="en-US" sz="3200" b="1">
                <a:solidFill>
                  <a:srgbClr val="FFC000"/>
                </a:solidFill>
                <a:latin typeface="+mn-lt"/>
              </a:rPr>
              <a:t>ONTENTS</a:t>
            </a:r>
            <a:endParaRPr lang="en-IN" sz="3200" b="1">
              <a:solidFill>
                <a:srgbClr val="FFC000"/>
              </a:solidFill>
              <a:latin typeface="+mn-lt"/>
            </a:endParaRPr>
          </a:p>
        </p:txBody>
      </p:sp>
      <p:cxnSp>
        <p:nvCxnSpPr>
          <p:cNvPr id="4" name="Straight Connector 3">
            <a:extLst>
              <a:ext uri="{FF2B5EF4-FFF2-40B4-BE49-F238E27FC236}">
                <a16:creationId xmlns:a16="http://schemas.microsoft.com/office/drawing/2014/main" id="{7A3A2ACA-76CB-FF98-6E2A-61F3CBC26B5C}"/>
              </a:ext>
            </a:extLst>
          </p:cNvPr>
          <p:cNvCxnSpPr/>
          <p:nvPr/>
        </p:nvCxnSpPr>
        <p:spPr>
          <a:xfrm>
            <a:off x="838200" y="1690688"/>
            <a:ext cx="278990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429C2CA3-EA30-2F24-7752-5186DB522D64}"/>
              </a:ext>
            </a:extLst>
          </p:cNvPr>
          <p:cNvSpPr/>
          <p:nvPr/>
        </p:nvSpPr>
        <p:spPr>
          <a:xfrm>
            <a:off x="0" y="6730671"/>
            <a:ext cx="12192000" cy="163989"/>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E31D165-58BA-2A88-20C1-1A94C375F523}"/>
              </a:ext>
            </a:extLst>
          </p:cNvPr>
          <p:cNvSpPr txBox="1"/>
          <p:nvPr/>
        </p:nvSpPr>
        <p:spPr>
          <a:xfrm>
            <a:off x="955040" y="1907458"/>
            <a:ext cx="6096000" cy="3788858"/>
          </a:xfrm>
          <a:prstGeom prst="rect">
            <a:avLst/>
          </a:prstGeom>
          <a:noFill/>
        </p:spPr>
        <p:txBody>
          <a:bodyPr wrap="square">
            <a:spAutoFit/>
          </a:bodyPr>
          <a:lstStyle/>
          <a:p>
            <a:pPr marL="342900" indent="-342900">
              <a:lnSpc>
                <a:spcPct val="150000"/>
              </a:lnSpc>
              <a:buFont typeface="+mj-lt"/>
              <a:buAutoNum type="arabicPeriod"/>
            </a:pPr>
            <a:r>
              <a:rPr lang="en-IN"/>
              <a:t>Problem Statement</a:t>
            </a:r>
          </a:p>
          <a:p>
            <a:pPr marL="342900" indent="-342900">
              <a:lnSpc>
                <a:spcPct val="150000"/>
              </a:lnSpc>
              <a:buFont typeface="+mj-lt"/>
              <a:buAutoNum type="arabicPeriod"/>
            </a:pPr>
            <a:r>
              <a:rPr lang="en-IN"/>
              <a:t>Workflow Diagram</a:t>
            </a:r>
          </a:p>
          <a:p>
            <a:pPr marL="342900" indent="-342900">
              <a:lnSpc>
                <a:spcPct val="150000"/>
              </a:lnSpc>
              <a:buFont typeface="+mj-lt"/>
              <a:buAutoNum type="arabicPeriod"/>
            </a:pPr>
            <a:r>
              <a:rPr lang="en-IN"/>
              <a:t>Data Understanding and Preparation</a:t>
            </a:r>
          </a:p>
          <a:p>
            <a:pPr marL="342900" indent="-342900">
              <a:lnSpc>
                <a:spcPct val="150000"/>
              </a:lnSpc>
              <a:buFont typeface="+mj-lt"/>
              <a:buAutoNum type="arabicPeriod"/>
            </a:pPr>
            <a:r>
              <a:rPr lang="en-IN"/>
              <a:t>Data Cleaning</a:t>
            </a:r>
          </a:p>
          <a:p>
            <a:pPr marL="342900" indent="-342900">
              <a:lnSpc>
                <a:spcPct val="150000"/>
              </a:lnSpc>
              <a:buFont typeface="+mj-lt"/>
              <a:buAutoNum type="arabicPeriod"/>
            </a:pPr>
            <a:r>
              <a:rPr lang="en-IN"/>
              <a:t>Exploratory Data Analysis </a:t>
            </a:r>
          </a:p>
          <a:p>
            <a:pPr marL="342900" indent="-342900">
              <a:lnSpc>
                <a:spcPct val="150000"/>
              </a:lnSpc>
              <a:buFont typeface="+mj-lt"/>
              <a:buAutoNum type="arabicPeriod"/>
            </a:pPr>
            <a:r>
              <a:rPr lang="en-IN"/>
              <a:t>Feature Engineering</a:t>
            </a:r>
          </a:p>
          <a:p>
            <a:pPr marL="342900" indent="-342900">
              <a:lnSpc>
                <a:spcPct val="150000"/>
              </a:lnSpc>
              <a:buFont typeface="+mj-lt"/>
              <a:buAutoNum type="arabicPeriod"/>
            </a:pPr>
            <a:r>
              <a:rPr lang="en-IN"/>
              <a:t>Model Development and Training</a:t>
            </a:r>
          </a:p>
          <a:p>
            <a:pPr marL="342900" indent="-342900">
              <a:lnSpc>
                <a:spcPct val="150000"/>
              </a:lnSpc>
              <a:buFont typeface="+mj-lt"/>
              <a:buAutoNum type="arabicPeriod"/>
            </a:pPr>
            <a:r>
              <a:rPr lang="en-IN"/>
              <a:t>Results</a:t>
            </a:r>
          </a:p>
          <a:p>
            <a:pPr marL="342900" indent="-342900">
              <a:lnSpc>
                <a:spcPct val="150000"/>
              </a:lnSpc>
              <a:buFont typeface="+mj-lt"/>
              <a:buAutoNum type="arabicPeriod"/>
            </a:pPr>
            <a:r>
              <a:rPr lang="en-IN"/>
              <a:t>Conclusion</a:t>
            </a:r>
          </a:p>
        </p:txBody>
      </p:sp>
      <p:sp>
        <p:nvSpPr>
          <p:cNvPr id="17" name="Rectangle 3">
            <a:extLst>
              <a:ext uri="{FF2B5EF4-FFF2-40B4-BE49-F238E27FC236}">
                <a16:creationId xmlns:a16="http://schemas.microsoft.com/office/drawing/2014/main" id="{EC1B0A68-7FD9-0A16-737C-365129E05E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7" name="Straight Connector 6">
            <a:extLst>
              <a:ext uri="{FF2B5EF4-FFF2-40B4-BE49-F238E27FC236}">
                <a16:creationId xmlns:a16="http://schemas.microsoft.com/office/drawing/2014/main" id="{4A605194-9396-794D-E2D2-2D681F2F5154}"/>
              </a:ext>
            </a:extLst>
          </p:cNvPr>
          <p:cNvCxnSpPr>
            <a:cxnSpLocks/>
          </p:cNvCxnSpPr>
          <p:nvPr/>
        </p:nvCxnSpPr>
        <p:spPr>
          <a:xfrm>
            <a:off x="838200" y="2005781"/>
            <a:ext cx="0" cy="41060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24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D41C-0EFD-5870-866A-CD4A01840536}"/>
              </a:ext>
            </a:extLst>
          </p:cNvPr>
          <p:cNvSpPr>
            <a:spLocks noGrp="1"/>
          </p:cNvSpPr>
          <p:nvPr>
            <p:ph type="title"/>
          </p:nvPr>
        </p:nvSpPr>
        <p:spPr>
          <a:xfrm>
            <a:off x="934481" y="351867"/>
            <a:ext cx="10515600" cy="1325563"/>
          </a:xfrm>
        </p:spPr>
        <p:txBody>
          <a:bodyPr>
            <a:normAutofit/>
          </a:bodyPr>
          <a:lstStyle/>
          <a:p>
            <a:r>
              <a:rPr lang="en-US" sz="3200" b="1">
                <a:solidFill>
                  <a:schemeClr val="accent4"/>
                </a:solidFill>
                <a:latin typeface="+mn-lt"/>
                <a:cs typeface="Times New Roman" panose="02020603050405020304" pitchFamily="18" charset="0"/>
              </a:rPr>
              <a:t>PROBLEM STATEMENT</a:t>
            </a:r>
            <a:endParaRPr lang="en-IN" sz="3200" b="1">
              <a:solidFill>
                <a:srgbClr val="FFC000"/>
              </a:solidFill>
              <a:latin typeface="+mn-lt"/>
              <a:cs typeface="Times New Roman" panose="02020603050405020304" pitchFamily="18" charset="0"/>
            </a:endParaRPr>
          </a:p>
        </p:txBody>
      </p:sp>
      <p:sp>
        <p:nvSpPr>
          <p:cNvPr id="4" name="TextBox 3">
            <a:extLst>
              <a:ext uri="{FF2B5EF4-FFF2-40B4-BE49-F238E27FC236}">
                <a16:creationId xmlns:a16="http://schemas.microsoft.com/office/drawing/2014/main" id="{1E1091B9-38D1-CE9F-BC53-6EFF9D4671C5}"/>
              </a:ext>
            </a:extLst>
          </p:cNvPr>
          <p:cNvSpPr txBox="1"/>
          <p:nvPr/>
        </p:nvSpPr>
        <p:spPr>
          <a:xfrm>
            <a:off x="934481" y="1465930"/>
            <a:ext cx="10515600" cy="1200329"/>
          </a:xfrm>
          <a:prstGeom prst="rect">
            <a:avLst/>
          </a:prstGeom>
          <a:noFill/>
        </p:spPr>
        <p:txBody>
          <a:bodyPr wrap="square">
            <a:spAutoFit/>
          </a:bodyPr>
          <a:lstStyle/>
          <a:p>
            <a:pPr>
              <a:lnSpc>
                <a:spcPct val="150000"/>
              </a:lnSpc>
            </a:pPr>
            <a:r>
              <a:rPr lang="en-US"/>
              <a:t>In today's financial landscape, accurately assessing the risk of default on home credit loans remains a critical challenge for financial institutions. Existing credit evaluation systems often struggle to:</a:t>
            </a:r>
          </a:p>
          <a:p>
            <a:endParaRPr lang="en-US"/>
          </a:p>
        </p:txBody>
      </p:sp>
      <p:sp>
        <p:nvSpPr>
          <p:cNvPr id="3" name="Shape 1">
            <a:extLst>
              <a:ext uri="{FF2B5EF4-FFF2-40B4-BE49-F238E27FC236}">
                <a16:creationId xmlns:a16="http://schemas.microsoft.com/office/drawing/2014/main" id="{F42032EF-FEEE-6EC3-517B-63A71CC2651E}"/>
              </a:ext>
            </a:extLst>
          </p:cNvPr>
          <p:cNvSpPr/>
          <p:nvPr/>
        </p:nvSpPr>
        <p:spPr>
          <a:xfrm>
            <a:off x="1019678" y="2679517"/>
            <a:ext cx="491125" cy="395848"/>
          </a:xfrm>
          <a:prstGeom prst="roundRect">
            <a:avLst>
              <a:gd name="adj" fmla="val 18669"/>
            </a:avLst>
          </a:prstGeom>
          <a:solidFill>
            <a:srgbClr val="DFECE9"/>
          </a:solidFill>
          <a:ln w="7620">
            <a:solidFill>
              <a:srgbClr val="C5D2CF"/>
            </a:solidFill>
            <a:prstDash val="solid"/>
          </a:ln>
        </p:spPr>
        <p:txBody>
          <a:bodyPr/>
          <a:lstStyle/>
          <a:p>
            <a:r>
              <a:rPr lang="en-US"/>
              <a:t>  1</a:t>
            </a:r>
            <a:endParaRPr lang="en-IN"/>
          </a:p>
        </p:txBody>
      </p:sp>
      <p:sp>
        <p:nvSpPr>
          <p:cNvPr id="8" name="Shape 1">
            <a:extLst>
              <a:ext uri="{FF2B5EF4-FFF2-40B4-BE49-F238E27FC236}">
                <a16:creationId xmlns:a16="http://schemas.microsoft.com/office/drawing/2014/main" id="{6C4059B8-98EB-608B-7BFC-950CACF6AAF7}"/>
              </a:ext>
            </a:extLst>
          </p:cNvPr>
          <p:cNvSpPr/>
          <p:nvPr/>
        </p:nvSpPr>
        <p:spPr>
          <a:xfrm>
            <a:off x="1019677" y="3793580"/>
            <a:ext cx="491125" cy="395848"/>
          </a:xfrm>
          <a:prstGeom prst="roundRect">
            <a:avLst>
              <a:gd name="adj" fmla="val 18669"/>
            </a:avLst>
          </a:prstGeom>
          <a:solidFill>
            <a:srgbClr val="DFECE9"/>
          </a:solidFill>
          <a:ln w="7620">
            <a:solidFill>
              <a:srgbClr val="C5D2CF"/>
            </a:solidFill>
            <a:prstDash val="solid"/>
          </a:ln>
        </p:spPr>
        <p:txBody>
          <a:bodyPr/>
          <a:lstStyle/>
          <a:p>
            <a:r>
              <a:rPr lang="en-US"/>
              <a:t>  2</a:t>
            </a:r>
            <a:endParaRPr lang="en-IN"/>
          </a:p>
        </p:txBody>
      </p:sp>
      <p:sp>
        <p:nvSpPr>
          <p:cNvPr id="14" name="Shape 1">
            <a:extLst>
              <a:ext uri="{FF2B5EF4-FFF2-40B4-BE49-F238E27FC236}">
                <a16:creationId xmlns:a16="http://schemas.microsoft.com/office/drawing/2014/main" id="{419FC8B5-D13F-AE96-B694-BB002800FCC0}"/>
              </a:ext>
            </a:extLst>
          </p:cNvPr>
          <p:cNvSpPr/>
          <p:nvPr/>
        </p:nvSpPr>
        <p:spPr>
          <a:xfrm>
            <a:off x="1019677" y="5117031"/>
            <a:ext cx="491125" cy="395848"/>
          </a:xfrm>
          <a:prstGeom prst="roundRect">
            <a:avLst>
              <a:gd name="adj" fmla="val 18669"/>
            </a:avLst>
          </a:prstGeom>
          <a:solidFill>
            <a:srgbClr val="DFECE9"/>
          </a:solidFill>
          <a:ln w="7620">
            <a:solidFill>
              <a:srgbClr val="C5D2CF"/>
            </a:solidFill>
            <a:prstDash val="solid"/>
          </a:ln>
        </p:spPr>
        <p:txBody>
          <a:bodyPr/>
          <a:lstStyle/>
          <a:p>
            <a:r>
              <a:rPr lang="en-US"/>
              <a:t>  3</a:t>
            </a:r>
            <a:endParaRPr lang="en-IN"/>
          </a:p>
        </p:txBody>
      </p:sp>
      <p:sp>
        <p:nvSpPr>
          <p:cNvPr id="19" name="Rectangle: Rounded Corners 18">
            <a:extLst>
              <a:ext uri="{FF2B5EF4-FFF2-40B4-BE49-F238E27FC236}">
                <a16:creationId xmlns:a16="http://schemas.microsoft.com/office/drawing/2014/main" id="{33A60052-042F-29AE-D6A9-2528BC9B7A2F}"/>
              </a:ext>
            </a:extLst>
          </p:cNvPr>
          <p:cNvSpPr/>
          <p:nvPr/>
        </p:nvSpPr>
        <p:spPr>
          <a:xfrm>
            <a:off x="0" y="6626942"/>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ED36F763-A86D-020F-482F-E3D1D7EF8ABF}"/>
              </a:ext>
            </a:extLst>
          </p:cNvPr>
          <p:cNvSpPr txBox="1"/>
          <p:nvPr/>
        </p:nvSpPr>
        <p:spPr>
          <a:xfrm>
            <a:off x="1510802" y="2695088"/>
            <a:ext cx="9939279" cy="369332"/>
          </a:xfrm>
          <a:prstGeom prst="rect">
            <a:avLst/>
          </a:prstGeom>
          <a:noFill/>
        </p:spPr>
        <p:txBody>
          <a:bodyPr wrap="square">
            <a:spAutoFit/>
          </a:bodyPr>
          <a:lstStyle/>
          <a:p>
            <a:r>
              <a:rPr lang="en-US"/>
              <a:t>Effectively analyze diverse applicant data, including demographics, financial history, and loan attributes.</a:t>
            </a:r>
          </a:p>
        </p:txBody>
      </p:sp>
      <p:sp>
        <p:nvSpPr>
          <p:cNvPr id="24" name="TextBox 23">
            <a:extLst>
              <a:ext uri="{FF2B5EF4-FFF2-40B4-BE49-F238E27FC236}">
                <a16:creationId xmlns:a16="http://schemas.microsoft.com/office/drawing/2014/main" id="{4763E737-A338-5FA1-31AA-531EFA5C3012}"/>
              </a:ext>
            </a:extLst>
          </p:cNvPr>
          <p:cNvSpPr txBox="1"/>
          <p:nvPr/>
        </p:nvSpPr>
        <p:spPr>
          <a:xfrm>
            <a:off x="1510802" y="3820096"/>
            <a:ext cx="8783572" cy="369332"/>
          </a:xfrm>
          <a:prstGeom prst="rect">
            <a:avLst/>
          </a:prstGeom>
          <a:noFill/>
        </p:spPr>
        <p:txBody>
          <a:bodyPr wrap="square">
            <a:spAutoFit/>
          </a:bodyPr>
          <a:lstStyle/>
          <a:p>
            <a:r>
              <a:rPr lang="en-US"/>
              <a:t>Identify key factors contributing to credit default, hindering proactive risk management.</a:t>
            </a:r>
            <a:endParaRPr lang="en-IN"/>
          </a:p>
        </p:txBody>
      </p:sp>
      <p:sp>
        <p:nvSpPr>
          <p:cNvPr id="26" name="TextBox 25">
            <a:extLst>
              <a:ext uri="{FF2B5EF4-FFF2-40B4-BE49-F238E27FC236}">
                <a16:creationId xmlns:a16="http://schemas.microsoft.com/office/drawing/2014/main" id="{AC4776EA-8EB4-B000-C534-610F2AC0E3ED}"/>
              </a:ext>
            </a:extLst>
          </p:cNvPr>
          <p:cNvSpPr txBox="1"/>
          <p:nvPr/>
        </p:nvSpPr>
        <p:spPr>
          <a:xfrm>
            <a:off x="1510802" y="5117031"/>
            <a:ext cx="10042101" cy="646331"/>
          </a:xfrm>
          <a:prstGeom prst="rect">
            <a:avLst/>
          </a:prstGeom>
          <a:noFill/>
        </p:spPr>
        <p:txBody>
          <a:bodyPr wrap="square">
            <a:spAutoFit/>
          </a:bodyPr>
          <a:lstStyle/>
          <a:p>
            <a:r>
              <a:rPr lang="en-US"/>
              <a:t>Leverage predictive modeling techniques to forecast default probabilities with high accuracy.</a:t>
            </a:r>
          </a:p>
          <a:p>
            <a:endParaRPr lang="en-IN"/>
          </a:p>
        </p:txBody>
      </p:sp>
    </p:spTree>
    <p:extLst>
      <p:ext uri="{BB962C8B-B14F-4D97-AF65-F5344CB8AC3E}">
        <p14:creationId xmlns:p14="http://schemas.microsoft.com/office/powerpoint/2010/main" val="31989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5752-6518-348A-B9D6-36A2DC7790D6}"/>
              </a:ext>
            </a:extLst>
          </p:cNvPr>
          <p:cNvSpPr>
            <a:spLocks noGrp="1"/>
          </p:cNvSpPr>
          <p:nvPr>
            <p:ph type="title"/>
          </p:nvPr>
        </p:nvSpPr>
        <p:spPr>
          <a:xfrm>
            <a:off x="706120" y="608965"/>
            <a:ext cx="10515600" cy="1325563"/>
          </a:xfrm>
        </p:spPr>
        <p:txBody>
          <a:bodyPr>
            <a:normAutofit/>
          </a:bodyPr>
          <a:lstStyle/>
          <a:p>
            <a:r>
              <a:rPr lang="en-IN" sz="3200" b="1">
                <a:solidFill>
                  <a:srgbClr val="FFC000"/>
                </a:solidFill>
                <a:latin typeface="+mn-lt"/>
              </a:rPr>
              <a:t>Workflow Diagram</a:t>
            </a:r>
            <a:br>
              <a:rPr lang="en-IN" sz="3200">
                <a:solidFill>
                  <a:srgbClr val="FFC000"/>
                </a:solidFill>
                <a:latin typeface="+mn-lt"/>
              </a:rPr>
            </a:br>
            <a:endParaRPr lang="en-IN" sz="3200">
              <a:solidFill>
                <a:srgbClr val="FFC000"/>
              </a:solidFill>
              <a:latin typeface="+mn-lt"/>
            </a:endParaRPr>
          </a:p>
        </p:txBody>
      </p:sp>
      <p:pic>
        <p:nvPicPr>
          <p:cNvPr id="4" name="Picture 3">
            <a:extLst>
              <a:ext uri="{FF2B5EF4-FFF2-40B4-BE49-F238E27FC236}">
                <a16:creationId xmlns:a16="http://schemas.microsoft.com/office/drawing/2014/main" id="{2F35916D-7033-83F0-4C14-3FDAA9CCB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 y="1530032"/>
            <a:ext cx="9997440" cy="3997008"/>
          </a:xfrm>
          <a:prstGeom prst="rect">
            <a:avLst/>
          </a:prstGeom>
        </p:spPr>
      </p:pic>
      <p:sp>
        <p:nvSpPr>
          <p:cNvPr id="5" name="Rectangle: Rounded Corners 4">
            <a:extLst>
              <a:ext uri="{FF2B5EF4-FFF2-40B4-BE49-F238E27FC236}">
                <a16:creationId xmlns:a16="http://schemas.microsoft.com/office/drawing/2014/main" id="{4634AB22-2B3F-B622-5E9D-7D83F92E3A41}"/>
              </a:ext>
            </a:extLst>
          </p:cNvPr>
          <p:cNvSpPr/>
          <p:nvPr/>
        </p:nvSpPr>
        <p:spPr>
          <a:xfrm>
            <a:off x="0" y="6626942"/>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1D05E52-C6AC-A525-5795-A7EBE18879C9}"/>
              </a:ext>
            </a:extLst>
          </p:cNvPr>
          <p:cNvSpPr txBox="1"/>
          <p:nvPr/>
        </p:nvSpPr>
        <p:spPr>
          <a:xfrm>
            <a:off x="3332480" y="5631934"/>
            <a:ext cx="6096000" cy="369332"/>
          </a:xfrm>
          <a:prstGeom prst="rect">
            <a:avLst/>
          </a:prstGeom>
          <a:noFill/>
        </p:spPr>
        <p:txBody>
          <a:bodyPr wrap="square">
            <a:spAutoFit/>
          </a:bodyPr>
          <a:lstStyle/>
          <a:p>
            <a:r>
              <a:rPr lang="en-US"/>
              <a:t>Figure: Workflow Diagram of Home Credit Default Risk Analysis</a:t>
            </a:r>
            <a:endParaRPr lang="en-IN"/>
          </a:p>
        </p:txBody>
      </p:sp>
    </p:spTree>
    <p:extLst>
      <p:ext uri="{BB962C8B-B14F-4D97-AF65-F5344CB8AC3E}">
        <p14:creationId xmlns:p14="http://schemas.microsoft.com/office/powerpoint/2010/main" val="263872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9955-9B2A-DBE8-22C7-45B313105971}"/>
              </a:ext>
            </a:extLst>
          </p:cNvPr>
          <p:cNvSpPr>
            <a:spLocks noGrp="1"/>
          </p:cNvSpPr>
          <p:nvPr>
            <p:ph type="title"/>
          </p:nvPr>
        </p:nvSpPr>
        <p:spPr>
          <a:xfrm>
            <a:off x="403122" y="89822"/>
            <a:ext cx="10515600" cy="1325563"/>
          </a:xfrm>
        </p:spPr>
        <p:txBody>
          <a:bodyPr>
            <a:normAutofit/>
          </a:bodyPr>
          <a:lstStyle/>
          <a:p>
            <a:r>
              <a:rPr lang="en-US" sz="3200" b="1">
                <a:solidFill>
                  <a:srgbClr val="FFC000"/>
                </a:solidFill>
                <a:latin typeface="+mn-lt"/>
              </a:rPr>
              <a:t>DATA UNDERSTANDING AND PREPARATION</a:t>
            </a:r>
            <a:endParaRPr lang="en-IN" sz="3200" b="1">
              <a:solidFill>
                <a:srgbClr val="FFC000"/>
              </a:solidFill>
              <a:latin typeface="+mn-lt"/>
            </a:endParaRPr>
          </a:p>
        </p:txBody>
      </p:sp>
      <p:sp>
        <p:nvSpPr>
          <p:cNvPr id="3" name="Diamond 2">
            <a:extLst>
              <a:ext uri="{FF2B5EF4-FFF2-40B4-BE49-F238E27FC236}">
                <a16:creationId xmlns:a16="http://schemas.microsoft.com/office/drawing/2014/main" id="{D4DA99FB-42F2-E9C0-7516-0E6463A84544}"/>
              </a:ext>
            </a:extLst>
          </p:cNvPr>
          <p:cNvSpPr/>
          <p:nvPr/>
        </p:nvSpPr>
        <p:spPr>
          <a:xfrm>
            <a:off x="609601" y="1327355"/>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endParaRPr lang="en-IN">
              <a:solidFill>
                <a:schemeClr val="tx1"/>
              </a:solidFill>
            </a:endParaRPr>
          </a:p>
        </p:txBody>
      </p:sp>
      <p:cxnSp>
        <p:nvCxnSpPr>
          <p:cNvPr id="7" name="Straight Connector 6">
            <a:extLst>
              <a:ext uri="{FF2B5EF4-FFF2-40B4-BE49-F238E27FC236}">
                <a16:creationId xmlns:a16="http://schemas.microsoft.com/office/drawing/2014/main" id="{5B4D6B97-3ACF-FFFC-8C47-952D2C6A5AC5}"/>
              </a:ext>
            </a:extLst>
          </p:cNvPr>
          <p:cNvCxnSpPr>
            <a:cxnSpLocks/>
            <a:stCxn id="3" idx="2"/>
          </p:cNvCxnSpPr>
          <p:nvPr/>
        </p:nvCxnSpPr>
        <p:spPr>
          <a:xfrm>
            <a:off x="889820" y="1759974"/>
            <a:ext cx="0" cy="154426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4056BA-412E-6EDD-4BA6-97934A452461}"/>
              </a:ext>
            </a:extLst>
          </p:cNvPr>
          <p:cNvSpPr txBox="1"/>
          <p:nvPr/>
        </p:nvSpPr>
        <p:spPr>
          <a:xfrm>
            <a:off x="1376518" y="1327355"/>
            <a:ext cx="6096000" cy="400110"/>
          </a:xfrm>
          <a:prstGeom prst="rect">
            <a:avLst/>
          </a:prstGeom>
          <a:noFill/>
        </p:spPr>
        <p:txBody>
          <a:bodyPr wrap="square">
            <a:spAutoFit/>
          </a:bodyPr>
          <a:lstStyle/>
          <a:p>
            <a:r>
              <a:rPr lang="en-IN" sz="2000">
                <a:solidFill>
                  <a:schemeClr val="accent1"/>
                </a:solidFill>
              </a:rPr>
              <a:t>Source</a:t>
            </a:r>
          </a:p>
        </p:txBody>
      </p:sp>
      <p:sp>
        <p:nvSpPr>
          <p:cNvPr id="14" name="TextBox 13">
            <a:extLst>
              <a:ext uri="{FF2B5EF4-FFF2-40B4-BE49-F238E27FC236}">
                <a16:creationId xmlns:a16="http://schemas.microsoft.com/office/drawing/2014/main" id="{A7833235-2A05-47E7-9DAB-452208CC220C}"/>
              </a:ext>
            </a:extLst>
          </p:cNvPr>
          <p:cNvSpPr txBox="1"/>
          <p:nvPr/>
        </p:nvSpPr>
        <p:spPr>
          <a:xfrm>
            <a:off x="1376518" y="1729588"/>
            <a:ext cx="2391697" cy="646331"/>
          </a:xfrm>
          <a:prstGeom prst="rect">
            <a:avLst/>
          </a:prstGeom>
          <a:noFill/>
        </p:spPr>
        <p:txBody>
          <a:bodyPr wrap="square">
            <a:spAutoFit/>
          </a:bodyPr>
          <a:lstStyle/>
          <a:p>
            <a:pPr marL="285750" indent="-285750">
              <a:buFont typeface="Arial" panose="020B0604020202020204" pitchFamily="34" charset="0"/>
              <a:buChar char="•"/>
            </a:pPr>
            <a:r>
              <a:rPr lang="en-US"/>
              <a:t>risk analysis dataset from github</a:t>
            </a:r>
            <a:endParaRPr lang="en-IN"/>
          </a:p>
        </p:txBody>
      </p:sp>
      <p:sp>
        <p:nvSpPr>
          <p:cNvPr id="24" name="Diamond 23">
            <a:extLst>
              <a:ext uri="{FF2B5EF4-FFF2-40B4-BE49-F238E27FC236}">
                <a16:creationId xmlns:a16="http://schemas.microsoft.com/office/drawing/2014/main" id="{1C37F0C9-500C-93CB-5F2A-9975F75FAE5A}"/>
              </a:ext>
            </a:extLst>
          </p:cNvPr>
          <p:cNvSpPr/>
          <p:nvPr/>
        </p:nvSpPr>
        <p:spPr>
          <a:xfrm>
            <a:off x="609601" y="2904367"/>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endParaRPr lang="en-IN">
              <a:solidFill>
                <a:schemeClr val="tx1"/>
              </a:solidFill>
            </a:endParaRPr>
          </a:p>
        </p:txBody>
      </p:sp>
      <p:cxnSp>
        <p:nvCxnSpPr>
          <p:cNvPr id="28" name="Straight Connector 27">
            <a:extLst>
              <a:ext uri="{FF2B5EF4-FFF2-40B4-BE49-F238E27FC236}">
                <a16:creationId xmlns:a16="http://schemas.microsoft.com/office/drawing/2014/main" id="{0707F404-0575-FBEC-EFCC-4A6D5562C354}"/>
              </a:ext>
            </a:extLst>
          </p:cNvPr>
          <p:cNvCxnSpPr>
            <a:cxnSpLocks/>
            <a:stCxn id="24" idx="2"/>
          </p:cNvCxnSpPr>
          <p:nvPr/>
        </p:nvCxnSpPr>
        <p:spPr>
          <a:xfrm>
            <a:off x="889820" y="3336986"/>
            <a:ext cx="0" cy="1477328"/>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842335A-B679-9452-300B-98B207C51C57}"/>
              </a:ext>
            </a:extLst>
          </p:cNvPr>
          <p:cNvSpPr txBox="1"/>
          <p:nvPr/>
        </p:nvSpPr>
        <p:spPr>
          <a:xfrm>
            <a:off x="1406015" y="4887688"/>
            <a:ext cx="6096000" cy="400110"/>
          </a:xfrm>
          <a:prstGeom prst="rect">
            <a:avLst/>
          </a:prstGeom>
          <a:noFill/>
        </p:spPr>
        <p:txBody>
          <a:bodyPr wrap="square">
            <a:spAutoFit/>
          </a:bodyPr>
          <a:lstStyle/>
          <a:p>
            <a:r>
              <a:rPr lang="en-IN" sz="2000">
                <a:solidFill>
                  <a:schemeClr val="accent1"/>
                </a:solidFill>
              </a:rPr>
              <a:t>Data Inspection</a:t>
            </a:r>
          </a:p>
        </p:txBody>
      </p:sp>
      <p:sp>
        <p:nvSpPr>
          <p:cNvPr id="42" name="TextBox 41">
            <a:extLst>
              <a:ext uri="{FF2B5EF4-FFF2-40B4-BE49-F238E27FC236}">
                <a16:creationId xmlns:a16="http://schemas.microsoft.com/office/drawing/2014/main" id="{E4890CDE-5714-5C98-C432-027367B5778C}"/>
              </a:ext>
            </a:extLst>
          </p:cNvPr>
          <p:cNvSpPr txBox="1"/>
          <p:nvPr/>
        </p:nvSpPr>
        <p:spPr>
          <a:xfrm>
            <a:off x="1359312" y="2893340"/>
            <a:ext cx="2126954" cy="677108"/>
          </a:xfrm>
          <a:prstGeom prst="rect">
            <a:avLst/>
          </a:prstGeom>
          <a:noFill/>
        </p:spPr>
        <p:txBody>
          <a:bodyPr wrap="square">
            <a:spAutoFit/>
          </a:bodyPr>
          <a:lstStyle/>
          <a:p>
            <a:r>
              <a:rPr lang="en-IN" sz="2000">
                <a:solidFill>
                  <a:schemeClr val="accent1"/>
                </a:solidFill>
              </a:rPr>
              <a:t>Objective</a:t>
            </a:r>
          </a:p>
          <a:p>
            <a:r>
              <a:rPr lang="en-IN"/>
              <a:t> </a:t>
            </a:r>
          </a:p>
        </p:txBody>
      </p:sp>
      <p:sp>
        <p:nvSpPr>
          <p:cNvPr id="44" name="TextBox 43">
            <a:extLst>
              <a:ext uri="{FF2B5EF4-FFF2-40B4-BE49-F238E27FC236}">
                <a16:creationId xmlns:a16="http://schemas.microsoft.com/office/drawing/2014/main" id="{9574F163-9F4F-0D76-B0DD-976024DB59FC}"/>
              </a:ext>
            </a:extLst>
          </p:cNvPr>
          <p:cNvSpPr txBox="1"/>
          <p:nvPr/>
        </p:nvSpPr>
        <p:spPr>
          <a:xfrm>
            <a:off x="1359312" y="3304234"/>
            <a:ext cx="2483832" cy="1477328"/>
          </a:xfrm>
          <a:prstGeom prst="rect">
            <a:avLst/>
          </a:prstGeom>
          <a:noFill/>
        </p:spPr>
        <p:txBody>
          <a:bodyPr wrap="square">
            <a:spAutoFit/>
          </a:bodyPr>
          <a:lstStyle/>
          <a:p>
            <a:pPr marL="285750" indent="-285750">
              <a:buFont typeface="Arial" panose="020B0604020202020204" pitchFamily="34" charset="0"/>
              <a:buChar char="•"/>
            </a:pPr>
            <a:r>
              <a:rPr lang="en-IN"/>
              <a:t>Predict loan default likelihood using demographic, financial, and transactional data.</a:t>
            </a:r>
          </a:p>
        </p:txBody>
      </p:sp>
      <p:sp>
        <p:nvSpPr>
          <p:cNvPr id="50" name="TextBox 49">
            <a:extLst>
              <a:ext uri="{FF2B5EF4-FFF2-40B4-BE49-F238E27FC236}">
                <a16:creationId xmlns:a16="http://schemas.microsoft.com/office/drawing/2014/main" id="{47EBD7D5-3576-B2BF-F765-F40E704081E1}"/>
              </a:ext>
            </a:extLst>
          </p:cNvPr>
          <p:cNvSpPr txBox="1"/>
          <p:nvPr/>
        </p:nvSpPr>
        <p:spPr>
          <a:xfrm>
            <a:off x="1359312" y="5287798"/>
            <a:ext cx="2792359" cy="923330"/>
          </a:xfrm>
          <a:prstGeom prst="rect">
            <a:avLst/>
          </a:prstGeom>
          <a:noFill/>
        </p:spPr>
        <p:txBody>
          <a:bodyPr wrap="square">
            <a:spAutoFit/>
          </a:bodyPr>
          <a:lstStyle/>
          <a:p>
            <a:pPr marL="285750" indent="-285750">
              <a:buFont typeface="Arial" panose="020B0604020202020204" pitchFamily="34" charset="0"/>
              <a:buChar char="•"/>
            </a:pPr>
            <a:r>
              <a:rPr lang="en-IN"/>
              <a:t>Analyzed dimensions, datatypes, and null values.</a:t>
            </a:r>
          </a:p>
        </p:txBody>
      </p:sp>
      <p:sp>
        <p:nvSpPr>
          <p:cNvPr id="55" name="TextBox 54">
            <a:extLst>
              <a:ext uri="{FF2B5EF4-FFF2-40B4-BE49-F238E27FC236}">
                <a16:creationId xmlns:a16="http://schemas.microsoft.com/office/drawing/2014/main" id="{3B961584-0858-4CA8-2F8B-38C4FD378640}"/>
              </a:ext>
            </a:extLst>
          </p:cNvPr>
          <p:cNvSpPr txBox="1"/>
          <p:nvPr/>
        </p:nvSpPr>
        <p:spPr>
          <a:xfrm>
            <a:off x="5181598" y="1345977"/>
            <a:ext cx="6096000" cy="400110"/>
          </a:xfrm>
          <a:prstGeom prst="rect">
            <a:avLst/>
          </a:prstGeom>
          <a:noFill/>
        </p:spPr>
        <p:txBody>
          <a:bodyPr wrap="square">
            <a:spAutoFit/>
          </a:bodyPr>
          <a:lstStyle/>
          <a:p>
            <a:r>
              <a:rPr lang="en-IN" sz="2000">
                <a:solidFill>
                  <a:schemeClr val="accent1"/>
                </a:solidFill>
              </a:rPr>
              <a:t>Dropped columns</a:t>
            </a:r>
          </a:p>
        </p:txBody>
      </p:sp>
      <p:sp>
        <p:nvSpPr>
          <p:cNvPr id="57" name="TextBox 56">
            <a:extLst>
              <a:ext uri="{FF2B5EF4-FFF2-40B4-BE49-F238E27FC236}">
                <a16:creationId xmlns:a16="http://schemas.microsoft.com/office/drawing/2014/main" id="{2D193398-ECD8-6825-A15B-FFA2C84A489B}"/>
              </a:ext>
            </a:extLst>
          </p:cNvPr>
          <p:cNvSpPr txBox="1"/>
          <p:nvPr/>
        </p:nvSpPr>
        <p:spPr>
          <a:xfrm>
            <a:off x="5225845" y="1759932"/>
            <a:ext cx="6096000" cy="369332"/>
          </a:xfrm>
          <a:prstGeom prst="rect">
            <a:avLst/>
          </a:prstGeom>
          <a:noFill/>
        </p:spPr>
        <p:txBody>
          <a:bodyPr wrap="square">
            <a:spAutoFit/>
          </a:bodyPr>
          <a:lstStyle/>
          <a:p>
            <a:pPr marL="285750" indent="-285750">
              <a:buFont typeface="Arial" panose="020B0604020202020204" pitchFamily="34" charset="0"/>
              <a:buChar char="•"/>
            </a:pPr>
            <a:r>
              <a:rPr lang="en-IN"/>
              <a:t>with &gt;50% missing values</a:t>
            </a:r>
          </a:p>
        </p:txBody>
      </p:sp>
      <p:sp>
        <p:nvSpPr>
          <p:cNvPr id="59" name="TextBox 58">
            <a:extLst>
              <a:ext uri="{FF2B5EF4-FFF2-40B4-BE49-F238E27FC236}">
                <a16:creationId xmlns:a16="http://schemas.microsoft.com/office/drawing/2014/main" id="{56A0F5E1-B5CF-9F85-1334-32A99C8D19A4}"/>
              </a:ext>
            </a:extLst>
          </p:cNvPr>
          <p:cNvSpPr txBox="1"/>
          <p:nvPr/>
        </p:nvSpPr>
        <p:spPr>
          <a:xfrm>
            <a:off x="5225845" y="2170532"/>
            <a:ext cx="2814485" cy="923330"/>
          </a:xfrm>
          <a:prstGeom prst="rect">
            <a:avLst/>
          </a:prstGeom>
          <a:noFill/>
        </p:spPr>
        <p:txBody>
          <a:bodyPr wrap="square">
            <a:spAutoFit/>
          </a:bodyPr>
          <a:lstStyle/>
          <a:p>
            <a:pPr marL="285750" indent="-285750">
              <a:buFont typeface="Arial" panose="020B0604020202020204" pitchFamily="34" charset="0"/>
              <a:buChar char="•"/>
            </a:pPr>
            <a:r>
              <a:rPr lang="en-IN"/>
              <a:t>imputed up to 13% missing values with mode/zero.</a:t>
            </a:r>
          </a:p>
        </p:txBody>
      </p:sp>
      <p:sp>
        <p:nvSpPr>
          <p:cNvPr id="63" name="TextBox 62">
            <a:extLst>
              <a:ext uri="{FF2B5EF4-FFF2-40B4-BE49-F238E27FC236}">
                <a16:creationId xmlns:a16="http://schemas.microsoft.com/office/drawing/2014/main" id="{39F92651-AA7C-9B03-803E-C11C44F429C0}"/>
              </a:ext>
            </a:extLst>
          </p:cNvPr>
          <p:cNvSpPr txBox="1"/>
          <p:nvPr/>
        </p:nvSpPr>
        <p:spPr>
          <a:xfrm>
            <a:off x="5225845" y="3107521"/>
            <a:ext cx="6096000" cy="400110"/>
          </a:xfrm>
          <a:prstGeom prst="rect">
            <a:avLst/>
          </a:prstGeom>
          <a:noFill/>
        </p:spPr>
        <p:txBody>
          <a:bodyPr wrap="square">
            <a:spAutoFit/>
          </a:bodyPr>
          <a:lstStyle/>
          <a:p>
            <a:r>
              <a:rPr lang="en-IN" sz="2000">
                <a:solidFill>
                  <a:schemeClr val="accent1"/>
                </a:solidFill>
              </a:rPr>
              <a:t>Conversions </a:t>
            </a:r>
          </a:p>
        </p:txBody>
      </p:sp>
      <p:cxnSp>
        <p:nvCxnSpPr>
          <p:cNvPr id="66" name="Straight Connector 65">
            <a:extLst>
              <a:ext uri="{FF2B5EF4-FFF2-40B4-BE49-F238E27FC236}">
                <a16:creationId xmlns:a16="http://schemas.microsoft.com/office/drawing/2014/main" id="{BDC37F59-98CC-DA77-908C-2FB81D78C9E7}"/>
              </a:ext>
            </a:extLst>
          </p:cNvPr>
          <p:cNvCxnSpPr>
            <a:cxnSpLocks/>
          </p:cNvCxnSpPr>
          <p:nvPr/>
        </p:nvCxnSpPr>
        <p:spPr>
          <a:xfrm>
            <a:off x="4816578" y="1679641"/>
            <a:ext cx="0" cy="1408283"/>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657ECDE-685B-7BE9-A2C6-602599B727B1}"/>
              </a:ext>
            </a:extLst>
          </p:cNvPr>
          <p:cNvSpPr txBox="1"/>
          <p:nvPr/>
        </p:nvSpPr>
        <p:spPr>
          <a:xfrm>
            <a:off x="5225845" y="3529604"/>
            <a:ext cx="6096000" cy="369332"/>
          </a:xfrm>
          <a:prstGeom prst="rect">
            <a:avLst/>
          </a:prstGeom>
          <a:noFill/>
        </p:spPr>
        <p:txBody>
          <a:bodyPr wrap="square">
            <a:spAutoFit/>
          </a:bodyPr>
          <a:lstStyle/>
          <a:p>
            <a:pPr marL="285750" indent="-285750">
              <a:buFont typeface="Arial" panose="020B0604020202020204" pitchFamily="34" charset="0"/>
              <a:buChar char="•"/>
            </a:pPr>
            <a:r>
              <a:rPr lang="en-IN"/>
              <a:t>negative values to positive </a:t>
            </a:r>
          </a:p>
        </p:txBody>
      </p:sp>
      <p:sp>
        <p:nvSpPr>
          <p:cNvPr id="70" name="TextBox 69">
            <a:extLst>
              <a:ext uri="{FF2B5EF4-FFF2-40B4-BE49-F238E27FC236}">
                <a16:creationId xmlns:a16="http://schemas.microsoft.com/office/drawing/2014/main" id="{DA588936-32F6-9E7C-84A3-2CE68483460A}"/>
              </a:ext>
            </a:extLst>
          </p:cNvPr>
          <p:cNvSpPr txBox="1"/>
          <p:nvPr/>
        </p:nvSpPr>
        <p:spPr>
          <a:xfrm>
            <a:off x="5252883" y="3994727"/>
            <a:ext cx="6096000" cy="369332"/>
          </a:xfrm>
          <a:prstGeom prst="rect">
            <a:avLst/>
          </a:prstGeom>
          <a:noFill/>
        </p:spPr>
        <p:txBody>
          <a:bodyPr wrap="square">
            <a:spAutoFit/>
          </a:bodyPr>
          <a:lstStyle/>
          <a:p>
            <a:pPr marL="285750" indent="-285750">
              <a:buFont typeface="Arial" panose="020B0604020202020204" pitchFamily="34" charset="0"/>
              <a:buChar char="•"/>
            </a:pPr>
            <a:r>
              <a:rPr lang="en-IN"/>
              <a:t>adjusted column datatypes.</a:t>
            </a:r>
          </a:p>
        </p:txBody>
      </p:sp>
      <p:sp>
        <p:nvSpPr>
          <p:cNvPr id="72" name="Diamond 71">
            <a:extLst>
              <a:ext uri="{FF2B5EF4-FFF2-40B4-BE49-F238E27FC236}">
                <a16:creationId xmlns:a16="http://schemas.microsoft.com/office/drawing/2014/main" id="{6A95BD5A-515C-0CD2-FCB6-9922BB3D5EEB}"/>
              </a:ext>
            </a:extLst>
          </p:cNvPr>
          <p:cNvSpPr/>
          <p:nvPr/>
        </p:nvSpPr>
        <p:spPr>
          <a:xfrm>
            <a:off x="4522839" y="1349845"/>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endParaRPr lang="en-IN">
              <a:solidFill>
                <a:schemeClr val="tx1"/>
              </a:solidFill>
            </a:endParaRPr>
          </a:p>
        </p:txBody>
      </p:sp>
      <p:sp>
        <p:nvSpPr>
          <p:cNvPr id="73" name="Diamond 72">
            <a:extLst>
              <a:ext uri="{FF2B5EF4-FFF2-40B4-BE49-F238E27FC236}">
                <a16:creationId xmlns:a16="http://schemas.microsoft.com/office/drawing/2014/main" id="{6AAA7B65-9BAE-FA47-13AB-9E1ACF41B10E}"/>
              </a:ext>
            </a:extLst>
          </p:cNvPr>
          <p:cNvSpPr/>
          <p:nvPr/>
        </p:nvSpPr>
        <p:spPr>
          <a:xfrm>
            <a:off x="4536359" y="3071669"/>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endParaRPr lang="en-IN">
              <a:solidFill>
                <a:schemeClr val="tx1"/>
              </a:solidFill>
            </a:endParaRPr>
          </a:p>
        </p:txBody>
      </p:sp>
      <p:cxnSp>
        <p:nvCxnSpPr>
          <p:cNvPr id="75" name="Straight Connector 74">
            <a:extLst>
              <a:ext uri="{FF2B5EF4-FFF2-40B4-BE49-F238E27FC236}">
                <a16:creationId xmlns:a16="http://schemas.microsoft.com/office/drawing/2014/main" id="{1782EF5A-57C2-48B2-9F13-178C53B89BF8}"/>
              </a:ext>
            </a:extLst>
          </p:cNvPr>
          <p:cNvCxnSpPr>
            <a:cxnSpLocks/>
            <a:stCxn id="73" idx="2"/>
          </p:cNvCxnSpPr>
          <p:nvPr/>
        </p:nvCxnSpPr>
        <p:spPr>
          <a:xfrm>
            <a:off x="4816578" y="3504288"/>
            <a:ext cx="0" cy="1493583"/>
          </a:xfrm>
          <a:prstGeom prst="line">
            <a:avLst/>
          </a:prstGeom>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F6D71B4D-0425-1D30-7AB4-BAB38A13EBF6}"/>
              </a:ext>
            </a:extLst>
          </p:cNvPr>
          <p:cNvSpPr/>
          <p:nvPr/>
        </p:nvSpPr>
        <p:spPr>
          <a:xfrm>
            <a:off x="4536359" y="4871433"/>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endParaRPr lang="en-IN">
              <a:solidFill>
                <a:schemeClr val="tx1"/>
              </a:solidFill>
            </a:endParaRPr>
          </a:p>
        </p:txBody>
      </p:sp>
      <p:sp>
        <p:nvSpPr>
          <p:cNvPr id="81" name="Diamond 80">
            <a:extLst>
              <a:ext uri="{FF2B5EF4-FFF2-40B4-BE49-F238E27FC236}">
                <a16:creationId xmlns:a16="http://schemas.microsoft.com/office/drawing/2014/main" id="{12613A2E-74BC-C5A7-D761-9741FE2B6D92}"/>
              </a:ext>
            </a:extLst>
          </p:cNvPr>
          <p:cNvSpPr/>
          <p:nvPr/>
        </p:nvSpPr>
        <p:spPr>
          <a:xfrm>
            <a:off x="8915401" y="1281619"/>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endParaRPr lang="en-IN">
              <a:solidFill>
                <a:schemeClr val="tx1"/>
              </a:solidFill>
            </a:endParaRPr>
          </a:p>
        </p:txBody>
      </p:sp>
      <p:sp>
        <p:nvSpPr>
          <p:cNvPr id="84" name="Diamond 83">
            <a:extLst>
              <a:ext uri="{FF2B5EF4-FFF2-40B4-BE49-F238E27FC236}">
                <a16:creationId xmlns:a16="http://schemas.microsoft.com/office/drawing/2014/main" id="{DBBF96E0-37B3-794B-8FB6-DEB0086A91D2}"/>
              </a:ext>
            </a:extLst>
          </p:cNvPr>
          <p:cNvSpPr/>
          <p:nvPr/>
        </p:nvSpPr>
        <p:spPr>
          <a:xfrm>
            <a:off x="609601" y="4842373"/>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endParaRPr lang="en-IN">
              <a:solidFill>
                <a:schemeClr val="tx1"/>
              </a:solidFill>
            </a:endParaRPr>
          </a:p>
        </p:txBody>
      </p:sp>
      <p:cxnSp>
        <p:nvCxnSpPr>
          <p:cNvPr id="88" name="Straight Connector 87">
            <a:extLst>
              <a:ext uri="{FF2B5EF4-FFF2-40B4-BE49-F238E27FC236}">
                <a16:creationId xmlns:a16="http://schemas.microsoft.com/office/drawing/2014/main" id="{F67EF582-2F7C-5444-0885-75B3D8DED913}"/>
              </a:ext>
            </a:extLst>
          </p:cNvPr>
          <p:cNvCxnSpPr>
            <a:stCxn id="84" idx="2"/>
          </p:cNvCxnSpPr>
          <p:nvPr/>
        </p:nvCxnSpPr>
        <p:spPr>
          <a:xfrm>
            <a:off x="889820" y="5274992"/>
            <a:ext cx="0" cy="936136"/>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6F0F050-37DD-37CD-DE6B-7980945D299D}"/>
              </a:ext>
            </a:extLst>
          </p:cNvPr>
          <p:cNvSpPr txBox="1"/>
          <p:nvPr/>
        </p:nvSpPr>
        <p:spPr>
          <a:xfrm>
            <a:off x="5172957" y="4880727"/>
            <a:ext cx="6096000" cy="400110"/>
          </a:xfrm>
          <a:prstGeom prst="rect">
            <a:avLst/>
          </a:prstGeom>
          <a:noFill/>
        </p:spPr>
        <p:txBody>
          <a:bodyPr wrap="square">
            <a:spAutoFit/>
          </a:bodyPr>
          <a:lstStyle/>
          <a:p>
            <a:r>
              <a:rPr lang="en-IN" sz="2000">
                <a:solidFill>
                  <a:schemeClr val="accent1"/>
                </a:solidFill>
              </a:rPr>
              <a:t>Demographics</a:t>
            </a:r>
          </a:p>
        </p:txBody>
      </p:sp>
      <p:cxnSp>
        <p:nvCxnSpPr>
          <p:cNvPr id="92" name="Straight Connector 91">
            <a:extLst>
              <a:ext uri="{FF2B5EF4-FFF2-40B4-BE49-F238E27FC236}">
                <a16:creationId xmlns:a16="http://schemas.microsoft.com/office/drawing/2014/main" id="{5D513A53-7B80-BDED-198C-32D74B387BF4}"/>
              </a:ext>
            </a:extLst>
          </p:cNvPr>
          <p:cNvCxnSpPr>
            <a:cxnSpLocks/>
            <a:stCxn id="77" idx="2"/>
          </p:cNvCxnSpPr>
          <p:nvPr/>
        </p:nvCxnSpPr>
        <p:spPr>
          <a:xfrm>
            <a:off x="4816578" y="5304052"/>
            <a:ext cx="0" cy="907076"/>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083E228-723D-A46C-81B0-1C5752B45C86}"/>
              </a:ext>
            </a:extLst>
          </p:cNvPr>
          <p:cNvSpPr txBox="1"/>
          <p:nvPr/>
        </p:nvSpPr>
        <p:spPr>
          <a:xfrm>
            <a:off x="5172957" y="5293023"/>
            <a:ext cx="2867373" cy="923330"/>
          </a:xfrm>
          <a:prstGeom prst="rect">
            <a:avLst/>
          </a:prstGeom>
          <a:noFill/>
        </p:spPr>
        <p:txBody>
          <a:bodyPr wrap="square">
            <a:spAutoFit/>
          </a:bodyPr>
          <a:lstStyle/>
          <a:p>
            <a:pPr marL="285750" indent="-285750">
              <a:buFont typeface="Arial" panose="020B0604020202020204" pitchFamily="34" charset="0"/>
              <a:buChar char="•"/>
            </a:pPr>
            <a:r>
              <a:rPr lang="en-IN"/>
              <a:t>customer_age, customer_income, employment_duration.</a:t>
            </a:r>
          </a:p>
        </p:txBody>
      </p:sp>
      <p:sp>
        <p:nvSpPr>
          <p:cNvPr id="97" name="TextBox 96">
            <a:extLst>
              <a:ext uri="{FF2B5EF4-FFF2-40B4-BE49-F238E27FC236}">
                <a16:creationId xmlns:a16="http://schemas.microsoft.com/office/drawing/2014/main" id="{261A415D-BCDF-B286-E732-4E60031FCFBE}"/>
              </a:ext>
            </a:extLst>
          </p:cNvPr>
          <p:cNvSpPr txBox="1"/>
          <p:nvPr/>
        </p:nvSpPr>
        <p:spPr>
          <a:xfrm>
            <a:off x="9475839" y="1268340"/>
            <a:ext cx="6096000" cy="400110"/>
          </a:xfrm>
          <a:prstGeom prst="rect">
            <a:avLst/>
          </a:prstGeom>
          <a:noFill/>
        </p:spPr>
        <p:txBody>
          <a:bodyPr wrap="square">
            <a:spAutoFit/>
          </a:bodyPr>
          <a:lstStyle/>
          <a:p>
            <a:r>
              <a:rPr lang="en-IN" sz="2000">
                <a:solidFill>
                  <a:schemeClr val="accent1"/>
                </a:solidFill>
              </a:rPr>
              <a:t>Loan Details</a:t>
            </a:r>
          </a:p>
        </p:txBody>
      </p:sp>
      <p:cxnSp>
        <p:nvCxnSpPr>
          <p:cNvPr id="99" name="Straight Connector 98">
            <a:extLst>
              <a:ext uri="{FF2B5EF4-FFF2-40B4-BE49-F238E27FC236}">
                <a16:creationId xmlns:a16="http://schemas.microsoft.com/office/drawing/2014/main" id="{2BADE372-8CED-E2E0-46D2-2599993091F0}"/>
              </a:ext>
            </a:extLst>
          </p:cNvPr>
          <p:cNvCxnSpPr>
            <a:cxnSpLocks/>
            <a:stCxn id="81" idx="2"/>
          </p:cNvCxnSpPr>
          <p:nvPr/>
        </p:nvCxnSpPr>
        <p:spPr>
          <a:xfrm>
            <a:off x="9195620" y="1714238"/>
            <a:ext cx="0" cy="144609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AF47D4F8-9D01-65C6-6523-8DA890110532}"/>
              </a:ext>
            </a:extLst>
          </p:cNvPr>
          <p:cNvSpPr txBox="1"/>
          <p:nvPr/>
        </p:nvSpPr>
        <p:spPr>
          <a:xfrm>
            <a:off x="9440353" y="1769094"/>
            <a:ext cx="2419959" cy="1477328"/>
          </a:xfrm>
          <a:prstGeom prst="rect">
            <a:avLst/>
          </a:prstGeom>
          <a:noFill/>
        </p:spPr>
        <p:txBody>
          <a:bodyPr wrap="square">
            <a:spAutoFit/>
          </a:bodyPr>
          <a:lstStyle/>
          <a:p>
            <a:pPr marL="285750" indent="-285750">
              <a:buFont typeface="Arial" panose="020B0604020202020204" pitchFamily="34" charset="0"/>
              <a:buChar char="•"/>
            </a:pPr>
            <a:r>
              <a:rPr lang="en-IN"/>
              <a:t>loan_amnt, loan_int_rate, term_years, loan_intent, loan_grade.</a:t>
            </a:r>
          </a:p>
        </p:txBody>
      </p:sp>
      <p:sp>
        <p:nvSpPr>
          <p:cNvPr id="103" name="Diamond 102">
            <a:extLst>
              <a:ext uri="{FF2B5EF4-FFF2-40B4-BE49-F238E27FC236}">
                <a16:creationId xmlns:a16="http://schemas.microsoft.com/office/drawing/2014/main" id="{68E0F059-55A0-0BCD-5B7D-2505CC7FBC04}"/>
              </a:ext>
            </a:extLst>
          </p:cNvPr>
          <p:cNvSpPr/>
          <p:nvPr/>
        </p:nvSpPr>
        <p:spPr>
          <a:xfrm>
            <a:off x="8915401" y="3131734"/>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a:solidFill>
                <a:schemeClr val="tx1"/>
              </a:solidFill>
            </a:endParaRPr>
          </a:p>
        </p:txBody>
      </p:sp>
      <p:sp>
        <p:nvSpPr>
          <p:cNvPr id="105" name="TextBox 104">
            <a:extLst>
              <a:ext uri="{FF2B5EF4-FFF2-40B4-BE49-F238E27FC236}">
                <a16:creationId xmlns:a16="http://schemas.microsoft.com/office/drawing/2014/main" id="{FC697C0F-5248-90AE-8AB5-D2A41211D5FD}"/>
              </a:ext>
            </a:extLst>
          </p:cNvPr>
          <p:cNvSpPr txBox="1"/>
          <p:nvPr/>
        </p:nvSpPr>
        <p:spPr>
          <a:xfrm>
            <a:off x="9552040" y="3170179"/>
            <a:ext cx="7787148" cy="400110"/>
          </a:xfrm>
          <a:prstGeom prst="rect">
            <a:avLst/>
          </a:prstGeom>
          <a:noFill/>
        </p:spPr>
        <p:txBody>
          <a:bodyPr wrap="square">
            <a:spAutoFit/>
          </a:bodyPr>
          <a:lstStyle/>
          <a:p>
            <a:r>
              <a:rPr lang="en-IN" sz="2000">
                <a:solidFill>
                  <a:schemeClr val="accent1"/>
                </a:solidFill>
              </a:rPr>
              <a:t>Outcome</a:t>
            </a:r>
          </a:p>
        </p:txBody>
      </p:sp>
      <p:cxnSp>
        <p:nvCxnSpPr>
          <p:cNvPr id="109" name="Straight Connector 108">
            <a:extLst>
              <a:ext uri="{FF2B5EF4-FFF2-40B4-BE49-F238E27FC236}">
                <a16:creationId xmlns:a16="http://schemas.microsoft.com/office/drawing/2014/main" id="{EE0CAC49-27EE-0408-CEEF-AB3A9B8D6BD4}"/>
              </a:ext>
            </a:extLst>
          </p:cNvPr>
          <p:cNvCxnSpPr/>
          <p:nvPr/>
        </p:nvCxnSpPr>
        <p:spPr>
          <a:xfrm>
            <a:off x="9195620" y="3545279"/>
            <a:ext cx="0" cy="1297094"/>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E03837F-C71E-1190-053C-B7D40D76DAB5}"/>
              </a:ext>
            </a:extLst>
          </p:cNvPr>
          <p:cNvSpPr txBox="1"/>
          <p:nvPr/>
        </p:nvSpPr>
        <p:spPr>
          <a:xfrm>
            <a:off x="9475839" y="3547199"/>
            <a:ext cx="8631534" cy="369332"/>
          </a:xfrm>
          <a:prstGeom prst="rect">
            <a:avLst/>
          </a:prstGeom>
          <a:noFill/>
        </p:spPr>
        <p:txBody>
          <a:bodyPr wrap="square">
            <a:spAutoFit/>
          </a:bodyPr>
          <a:lstStyle/>
          <a:p>
            <a:pPr marL="285750" indent="-285750">
              <a:buFont typeface="Arial" panose="020B0604020202020204" pitchFamily="34" charset="0"/>
              <a:buChar char="•"/>
            </a:pPr>
            <a:r>
              <a:rPr lang="en-IN"/>
              <a:t>current_loan_status.</a:t>
            </a:r>
          </a:p>
        </p:txBody>
      </p:sp>
      <p:sp>
        <p:nvSpPr>
          <p:cNvPr id="112" name="Diamond 111">
            <a:extLst>
              <a:ext uri="{FF2B5EF4-FFF2-40B4-BE49-F238E27FC236}">
                <a16:creationId xmlns:a16="http://schemas.microsoft.com/office/drawing/2014/main" id="{FE6082EF-BAD3-0D5A-866C-46D902151376}"/>
              </a:ext>
            </a:extLst>
          </p:cNvPr>
          <p:cNvSpPr/>
          <p:nvPr/>
        </p:nvSpPr>
        <p:spPr>
          <a:xfrm>
            <a:off x="8915401" y="4842372"/>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IN">
              <a:solidFill>
                <a:schemeClr val="tx1"/>
              </a:solidFill>
            </a:endParaRPr>
          </a:p>
        </p:txBody>
      </p:sp>
      <p:sp>
        <p:nvSpPr>
          <p:cNvPr id="116" name="TextBox 115">
            <a:extLst>
              <a:ext uri="{FF2B5EF4-FFF2-40B4-BE49-F238E27FC236}">
                <a16:creationId xmlns:a16="http://schemas.microsoft.com/office/drawing/2014/main" id="{0CA31FAF-0F09-677D-924E-1D5D6BB8F337}"/>
              </a:ext>
            </a:extLst>
          </p:cNvPr>
          <p:cNvSpPr txBox="1"/>
          <p:nvPr/>
        </p:nvSpPr>
        <p:spPr>
          <a:xfrm>
            <a:off x="9475839" y="4866265"/>
            <a:ext cx="9053564" cy="400110"/>
          </a:xfrm>
          <a:prstGeom prst="rect">
            <a:avLst/>
          </a:prstGeom>
          <a:noFill/>
        </p:spPr>
        <p:txBody>
          <a:bodyPr wrap="square">
            <a:spAutoFit/>
          </a:bodyPr>
          <a:lstStyle/>
          <a:p>
            <a:r>
              <a:rPr lang="en-IN" sz="2000">
                <a:solidFill>
                  <a:schemeClr val="accent1"/>
                </a:solidFill>
              </a:rPr>
              <a:t>Credit History</a:t>
            </a:r>
          </a:p>
        </p:txBody>
      </p:sp>
      <p:sp>
        <p:nvSpPr>
          <p:cNvPr id="118" name="TextBox 117">
            <a:extLst>
              <a:ext uri="{FF2B5EF4-FFF2-40B4-BE49-F238E27FC236}">
                <a16:creationId xmlns:a16="http://schemas.microsoft.com/office/drawing/2014/main" id="{2954943B-FBC1-7F5C-927B-FEA937882960}"/>
              </a:ext>
            </a:extLst>
          </p:cNvPr>
          <p:cNvSpPr txBox="1"/>
          <p:nvPr/>
        </p:nvSpPr>
        <p:spPr>
          <a:xfrm>
            <a:off x="9480590" y="5244759"/>
            <a:ext cx="2144743" cy="1200329"/>
          </a:xfrm>
          <a:prstGeom prst="rect">
            <a:avLst/>
          </a:prstGeom>
          <a:noFill/>
        </p:spPr>
        <p:txBody>
          <a:bodyPr wrap="square">
            <a:spAutoFit/>
          </a:bodyPr>
          <a:lstStyle/>
          <a:p>
            <a:pPr marL="285750" indent="-285750">
              <a:buFont typeface="Arial" panose="020B0604020202020204" pitchFamily="34" charset="0"/>
              <a:buChar char="•"/>
            </a:pPr>
            <a:r>
              <a:rPr lang="en-IN"/>
              <a:t>historical_default, cred_hist_length, home_ownership.</a:t>
            </a:r>
          </a:p>
        </p:txBody>
      </p:sp>
      <p:cxnSp>
        <p:nvCxnSpPr>
          <p:cNvPr id="120" name="Straight Connector 119">
            <a:extLst>
              <a:ext uri="{FF2B5EF4-FFF2-40B4-BE49-F238E27FC236}">
                <a16:creationId xmlns:a16="http://schemas.microsoft.com/office/drawing/2014/main" id="{F0B06B5C-DC35-0A72-97BB-65E93767F6BE}"/>
              </a:ext>
            </a:extLst>
          </p:cNvPr>
          <p:cNvCxnSpPr>
            <a:stCxn id="112" idx="2"/>
          </p:cNvCxnSpPr>
          <p:nvPr/>
        </p:nvCxnSpPr>
        <p:spPr>
          <a:xfrm>
            <a:off x="9195620" y="5274991"/>
            <a:ext cx="0" cy="864552"/>
          </a:xfrm>
          <a:prstGeom prst="line">
            <a:avLst/>
          </a:prstGeom>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AA35D858-B8BD-053B-1735-8844766C4788}"/>
              </a:ext>
            </a:extLst>
          </p:cNvPr>
          <p:cNvSpPr/>
          <p:nvPr/>
        </p:nvSpPr>
        <p:spPr>
          <a:xfrm>
            <a:off x="0" y="6730671"/>
            <a:ext cx="12192000" cy="163989"/>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66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5C37-2B85-E884-45E5-18476508641A}"/>
              </a:ext>
            </a:extLst>
          </p:cNvPr>
          <p:cNvSpPr>
            <a:spLocks noGrp="1"/>
          </p:cNvSpPr>
          <p:nvPr>
            <p:ph type="title"/>
          </p:nvPr>
        </p:nvSpPr>
        <p:spPr/>
        <p:txBody>
          <a:bodyPr>
            <a:normAutofit/>
          </a:bodyPr>
          <a:lstStyle/>
          <a:p>
            <a:br>
              <a:rPr lang="en-US" sz="3200">
                <a:solidFill>
                  <a:srgbClr val="FFC000"/>
                </a:solidFill>
                <a:latin typeface="+mn-lt"/>
              </a:rPr>
            </a:br>
            <a:endParaRPr lang="en-IN" sz="3200">
              <a:solidFill>
                <a:srgbClr val="FFC000"/>
              </a:solidFill>
              <a:latin typeface="+mn-lt"/>
            </a:endParaRPr>
          </a:p>
        </p:txBody>
      </p:sp>
      <p:pic>
        <p:nvPicPr>
          <p:cNvPr id="4" name="Picture 3">
            <a:extLst>
              <a:ext uri="{FF2B5EF4-FFF2-40B4-BE49-F238E27FC236}">
                <a16:creationId xmlns:a16="http://schemas.microsoft.com/office/drawing/2014/main" id="{C466A484-5C3B-49E2-0DCE-08C3F8182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61" y="1113735"/>
            <a:ext cx="5685615" cy="2578751"/>
          </a:xfrm>
          <a:prstGeom prst="rect">
            <a:avLst/>
          </a:prstGeom>
        </p:spPr>
      </p:pic>
      <p:pic>
        <p:nvPicPr>
          <p:cNvPr id="6" name="Picture 5">
            <a:extLst>
              <a:ext uri="{FF2B5EF4-FFF2-40B4-BE49-F238E27FC236}">
                <a16:creationId xmlns:a16="http://schemas.microsoft.com/office/drawing/2014/main" id="{59B7B49F-A981-A246-542B-12870AD46C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47" y="3824884"/>
            <a:ext cx="5550454" cy="2353633"/>
          </a:xfrm>
          <a:prstGeom prst="rect">
            <a:avLst/>
          </a:prstGeom>
        </p:spPr>
      </p:pic>
      <p:sp>
        <p:nvSpPr>
          <p:cNvPr id="3" name="Rectangle: Rounded Corners 2">
            <a:extLst>
              <a:ext uri="{FF2B5EF4-FFF2-40B4-BE49-F238E27FC236}">
                <a16:creationId xmlns:a16="http://schemas.microsoft.com/office/drawing/2014/main" id="{FF7DD73B-E55D-95ED-8370-E3587C7B27B3}"/>
              </a:ext>
            </a:extLst>
          </p:cNvPr>
          <p:cNvSpPr/>
          <p:nvPr/>
        </p:nvSpPr>
        <p:spPr>
          <a:xfrm>
            <a:off x="0" y="6730671"/>
            <a:ext cx="12192000" cy="163989"/>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96954C3-A77D-F247-A302-F04A4204D95E}"/>
              </a:ext>
            </a:extLst>
          </p:cNvPr>
          <p:cNvSpPr/>
          <p:nvPr/>
        </p:nvSpPr>
        <p:spPr>
          <a:xfrm>
            <a:off x="6667611" y="1262880"/>
            <a:ext cx="2553395" cy="24296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1631163-11F7-3CB1-9D71-0603F948E862}"/>
              </a:ext>
            </a:extLst>
          </p:cNvPr>
          <p:cNvSpPr/>
          <p:nvPr/>
        </p:nvSpPr>
        <p:spPr>
          <a:xfrm>
            <a:off x="9280560" y="1262880"/>
            <a:ext cx="2360833" cy="24108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563674E-654C-BCC2-A3D3-5CA565FA9F0F}"/>
              </a:ext>
            </a:extLst>
          </p:cNvPr>
          <p:cNvSpPr/>
          <p:nvPr/>
        </p:nvSpPr>
        <p:spPr>
          <a:xfrm>
            <a:off x="6738674" y="3762501"/>
            <a:ext cx="2455606" cy="22767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a:solidFill>
                <a:schemeClr val="accent1"/>
              </a:solidFill>
            </a:endParaRPr>
          </a:p>
        </p:txBody>
      </p:sp>
      <p:sp>
        <p:nvSpPr>
          <p:cNvPr id="13" name="Rectangle: Rounded Corners 12">
            <a:extLst>
              <a:ext uri="{FF2B5EF4-FFF2-40B4-BE49-F238E27FC236}">
                <a16:creationId xmlns:a16="http://schemas.microsoft.com/office/drawing/2014/main" id="{ACE61154-9E1F-1BF6-5A92-D70D58EC8A34}"/>
              </a:ext>
            </a:extLst>
          </p:cNvPr>
          <p:cNvSpPr/>
          <p:nvPr/>
        </p:nvSpPr>
        <p:spPr>
          <a:xfrm>
            <a:off x="9247854" y="3773846"/>
            <a:ext cx="2553395" cy="2310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2C556B2-9B62-9449-9E68-3EBD86955AF5}"/>
              </a:ext>
            </a:extLst>
          </p:cNvPr>
          <p:cNvSpPr txBox="1"/>
          <p:nvPr/>
        </p:nvSpPr>
        <p:spPr>
          <a:xfrm>
            <a:off x="7115985" y="1490633"/>
            <a:ext cx="6096000" cy="400110"/>
          </a:xfrm>
          <a:prstGeom prst="rect">
            <a:avLst/>
          </a:prstGeom>
          <a:noFill/>
        </p:spPr>
        <p:txBody>
          <a:bodyPr wrap="square">
            <a:spAutoFit/>
          </a:bodyPr>
          <a:lstStyle/>
          <a:p>
            <a:r>
              <a:rPr lang="en-IN" sz="2000">
                <a:solidFill>
                  <a:schemeClr val="accent1"/>
                </a:solidFill>
              </a:rPr>
              <a:t>Data Shape</a:t>
            </a:r>
          </a:p>
        </p:txBody>
      </p:sp>
      <p:sp>
        <p:nvSpPr>
          <p:cNvPr id="15" name="TextBox 14">
            <a:extLst>
              <a:ext uri="{FF2B5EF4-FFF2-40B4-BE49-F238E27FC236}">
                <a16:creationId xmlns:a16="http://schemas.microsoft.com/office/drawing/2014/main" id="{38954780-4573-1FB4-04DA-0B45C02714D6}"/>
              </a:ext>
            </a:extLst>
          </p:cNvPr>
          <p:cNvSpPr txBox="1"/>
          <p:nvPr/>
        </p:nvSpPr>
        <p:spPr>
          <a:xfrm>
            <a:off x="6909509" y="2027494"/>
            <a:ext cx="2113936" cy="923330"/>
          </a:xfrm>
          <a:prstGeom prst="rect">
            <a:avLst/>
          </a:prstGeom>
          <a:noFill/>
        </p:spPr>
        <p:txBody>
          <a:bodyPr wrap="square">
            <a:spAutoFit/>
          </a:bodyPr>
          <a:lstStyle/>
          <a:p>
            <a:r>
              <a:rPr lang="en-IN"/>
              <a:t>28,369 rows and 13 columns capturing borrower details</a:t>
            </a:r>
            <a:r>
              <a:rPr lang="en-IN">
                <a:latin typeface="SORA LIGHT"/>
              </a:rPr>
              <a:t>.</a:t>
            </a:r>
          </a:p>
        </p:txBody>
      </p:sp>
      <p:sp>
        <p:nvSpPr>
          <p:cNvPr id="17" name="TextBox 16">
            <a:extLst>
              <a:ext uri="{FF2B5EF4-FFF2-40B4-BE49-F238E27FC236}">
                <a16:creationId xmlns:a16="http://schemas.microsoft.com/office/drawing/2014/main" id="{202AB64C-136C-EB94-E715-126FD8FB0296}"/>
              </a:ext>
            </a:extLst>
          </p:cNvPr>
          <p:cNvSpPr txBox="1"/>
          <p:nvPr/>
        </p:nvSpPr>
        <p:spPr>
          <a:xfrm>
            <a:off x="9253719" y="1521411"/>
            <a:ext cx="6603422" cy="369332"/>
          </a:xfrm>
          <a:prstGeom prst="rect">
            <a:avLst/>
          </a:prstGeom>
          <a:noFill/>
        </p:spPr>
        <p:txBody>
          <a:bodyPr wrap="square">
            <a:spAutoFit/>
          </a:bodyPr>
          <a:lstStyle/>
          <a:p>
            <a:r>
              <a:rPr lang="en-IN" sz="1800">
                <a:solidFill>
                  <a:schemeClr val="accent1"/>
                </a:solidFill>
              </a:rPr>
              <a:t>Positive Transformation</a:t>
            </a:r>
          </a:p>
        </p:txBody>
      </p:sp>
      <p:sp>
        <p:nvSpPr>
          <p:cNvPr id="20" name="TextBox 19">
            <a:extLst>
              <a:ext uri="{FF2B5EF4-FFF2-40B4-BE49-F238E27FC236}">
                <a16:creationId xmlns:a16="http://schemas.microsoft.com/office/drawing/2014/main" id="{9B062CCC-AA32-0A9A-B80C-3B63D0F6DFC5}"/>
              </a:ext>
            </a:extLst>
          </p:cNvPr>
          <p:cNvSpPr txBox="1"/>
          <p:nvPr/>
        </p:nvSpPr>
        <p:spPr>
          <a:xfrm>
            <a:off x="9280561" y="1989706"/>
            <a:ext cx="2222175" cy="1200329"/>
          </a:xfrm>
          <a:prstGeom prst="rect">
            <a:avLst/>
          </a:prstGeom>
          <a:noFill/>
        </p:spPr>
        <p:txBody>
          <a:bodyPr wrap="square">
            <a:spAutoFit/>
          </a:bodyPr>
          <a:lstStyle/>
          <a:p>
            <a:pPr algn="just"/>
            <a:r>
              <a:rPr lang="en-IN"/>
              <a:t>Converted negative values to positive;    rounded  them where necessary. </a:t>
            </a:r>
          </a:p>
        </p:txBody>
      </p:sp>
      <p:sp>
        <p:nvSpPr>
          <p:cNvPr id="21" name="TextBox 20">
            <a:extLst>
              <a:ext uri="{FF2B5EF4-FFF2-40B4-BE49-F238E27FC236}">
                <a16:creationId xmlns:a16="http://schemas.microsoft.com/office/drawing/2014/main" id="{8AFCFFE0-A3F9-B73A-12B6-7D763333B5D0}"/>
              </a:ext>
            </a:extLst>
          </p:cNvPr>
          <p:cNvSpPr txBox="1"/>
          <p:nvPr/>
        </p:nvSpPr>
        <p:spPr>
          <a:xfrm>
            <a:off x="6667612" y="3910597"/>
            <a:ext cx="6096000" cy="400110"/>
          </a:xfrm>
          <a:prstGeom prst="rect">
            <a:avLst/>
          </a:prstGeom>
          <a:noFill/>
        </p:spPr>
        <p:txBody>
          <a:bodyPr wrap="square">
            <a:spAutoFit/>
          </a:bodyPr>
          <a:lstStyle/>
          <a:p>
            <a:r>
              <a:rPr lang="en-IN" sz="2000">
                <a:solidFill>
                  <a:schemeClr val="accent1"/>
                </a:solidFill>
              </a:rPr>
              <a:t>Data Type Conversion</a:t>
            </a:r>
          </a:p>
        </p:txBody>
      </p:sp>
      <p:sp>
        <p:nvSpPr>
          <p:cNvPr id="23" name="TextBox 22">
            <a:extLst>
              <a:ext uri="{FF2B5EF4-FFF2-40B4-BE49-F238E27FC236}">
                <a16:creationId xmlns:a16="http://schemas.microsoft.com/office/drawing/2014/main" id="{1E0F6AE2-F95F-9475-FF0D-DC4F7CDFA4B6}"/>
              </a:ext>
            </a:extLst>
          </p:cNvPr>
          <p:cNvSpPr txBox="1"/>
          <p:nvPr/>
        </p:nvSpPr>
        <p:spPr>
          <a:xfrm>
            <a:off x="6738674" y="4355370"/>
            <a:ext cx="7928262" cy="646331"/>
          </a:xfrm>
          <a:prstGeom prst="rect">
            <a:avLst/>
          </a:prstGeom>
          <a:noFill/>
        </p:spPr>
        <p:txBody>
          <a:bodyPr wrap="square">
            <a:spAutoFit/>
          </a:bodyPr>
          <a:lstStyle/>
          <a:p>
            <a:r>
              <a:rPr lang="en-IN"/>
              <a:t>Standardized all column </a:t>
            </a:r>
          </a:p>
          <a:p>
            <a:r>
              <a:rPr lang="en-IN"/>
              <a:t>formats</a:t>
            </a:r>
          </a:p>
        </p:txBody>
      </p:sp>
      <p:sp>
        <p:nvSpPr>
          <p:cNvPr id="25" name="TextBox 24">
            <a:extLst>
              <a:ext uri="{FF2B5EF4-FFF2-40B4-BE49-F238E27FC236}">
                <a16:creationId xmlns:a16="http://schemas.microsoft.com/office/drawing/2014/main" id="{AC59B658-867B-9CAB-3033-723617D5457D}"/>
              </a:ext>
            </a:extLst>
          </p:cNvPr>
          <p:cNvSpPr txBox="1"/>
          <p:nvPr/>
        </p:nvSpPr>
        <p:spPr>
          <a:xfrm>
            <a:off x="9247854" y="3916023"/>
            <a:ext cx="7928262" cy="369332"/>
          </a:xfrm>
          <a:prstGeom prst="rect">
            <a:avLst/>
          </a:prstGeom>
          <a:noFill/>
        </p:spPr>
        <p:txBody>
          <a:bodyPr wrap="square">
            <a:spAutoFit/>
          </a:bodyPr>
          <a:lstStyle/>
          <a:p>
            <a:r>
              <a:rPr lang="en-US" sz="1800">
                <a:solidFill>
                  <a:schemeClr val="accent1"/>
                </a:solidFill>
              </a:rPr>
              <a:t>Handling Missing Values</a:t>
            </a:r>
            <a:endParaRPr lang="en-IN" sz="1800">
              <a:solidFill>
                <a:schemeClr val="accent1"/>
              </a:solidFill>
            </a:endParaRPr>
          </a:p>
        </p:txBody>
      </p:sp>
      <p:sp>
        <p:nvSpPr>
          <p:cNvPr id="27" name="TextBox 26">
            <a:extLst>
              <a:ext uri="{FF2B5EF4-FFF2-40B4-BE49-F238E27FC236}">
                <a16:creationId xmlns:a16="http://schemas.microsoft.com/office/drawing/2014/main" id="{E723450B-0E4A-9734-530A-936388F01ABC}"/>
              </a:ext>
            </a:extLst>
          </p:cNvPr>
          <p:cNvSpPr txBox="1"/>
          <p:nvPr/>
        </p:nvSpPr>
        <p:spPr>
          <a:xfrm>
            <a:off x="9338077" y="4275157"/>
            <a:ext cx="3351727" cy="1754326"/>
          </a:xfrm>
          <a:prstGeom prst="rect">
            <a:avLst/>
          </a:prstGeom>
          <a:noFill/>
        </p:spPr>
        <p:txBody>
          <a:bodyPr wrap="square">
            <a:spAutoFit/>
          </a:bodyPr>
          <a:lstStyle/>
          <a:p>
            <a:r>
              <a:rPr lang="en-IN" b="1"/>
              <a:t>Numerical Columns</a:t>
            </a:r>
            <a:r>
              <a:rPr lang="en-IN"/>
              <a:t>:</a:t>
            </a:r>
          </a:p>
          <a:p>
            <a:r>
              <a:rPr lang="en-IN"/>
              <a:t>Median imputation </a:t>
            </a:r>
          </a:p>
          <a:p>
            <a:r>
              <a:rPr lang="en-IN"/>
              <a:t>avoids outlier impact.</a:t>
            </a:r>
          </a:p>
          <a:p>
            <a:r>
              <a:rPr lang="en-IN" b="1"/>
              <a:t>Categorical Columns</a:t>
            </a:r>
            <a:r>
              <a:rPr lang="en-IN"/>
              <a:t>:</a:t>
            </a:r>
          </a:p>
          <a:p>
            <a:r>
              <a:rPr lang="en-IN"/>
              <a:t>Replaced missing values </a:t>
            </a:r>
          </a:p>
          <a:p>
            <a:r>
              <a:rPr lang="en-IN"/>
              <a:t>with the mode</a:t>
            </a:r>
          </a:p>
        </p:txBody>
      </p:sp>
      <p:sp>
        <p:nvSpPr>
          <p:cNvPr id="29" name="TextBox 28">
            <a:extLst>
              <a:ext uri="{FF2B5EF4-FFF2-40B4-BE49-F238E27FC236}">
                <a16:creationId xmlns:a16="http://schemas.microsoft.com/office/drawing/2014/main" id="{70EB81AA-59EC-D6E0-94AF-6386276666BB}"/>
              </a:ext>
            </a:extLst>
          </p:cNvPr>
          <p:cNvSpPr txBox="1"/>
          <p:nvPr/>
        </p:nvSpPr>
        <p:spPr>
          <a:xfrm>
            <a:off x="437655" y="6313384"/>
            <a:ext cx="8585790" cy="369332"/>
          </a:xfrm>
          <a:prstGeom prst="rect">
            <a:avLst/>
          </a:prstGeom>
          <a:noFill/>
        </p:spPr>
        <p:txBody>
          <a:bodyPr wrap="square">
            <a:spAutoFit/>
          </a:bodyPr>
          <a:lstStyle/>
          <a:p>
            <a:r>
              <a:rPr lang="en-US"/>
              <a:t>Clean and complete dataset ready for analysis and modeling</a:t>
            </a:r>
            <a:endParaRPr lang="en-IN"/>
          </a:p>
        </p:txBody>
      </p:sp>
      <p:sp>
        <p:nvSpPr>
          <p:cNvPr id="30" name="Title 1">
            <a:extLst>
              <a:ext uri="{FF2B5EF4-FFF2-40B4-BE49-F238E27FC236}">
                <a16:creationId xmlns:a16="http://schemas.microsoft.com/office/drawing/2014/main" id="{38D735B5-6D0D-BC32-FC2F-9FB898D92045}"/>
              </a:ext>
            </a:extLst>
          </p:cNvPr>
          <p:cNvSpPr txBox="1">
            <a:spLocks/>
          </p:cNvSpPr>
          <p:nvPr/>
        </p:nvSpPr>
        <p:spPr>
          <a:xfrm>
            <a:off x="45016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rgbClr val="FFC000"/>
                </a:solidFill>
                <a:latin typeface="+mn-lt"/>
              </a:rPr>
              <a:t>DATA CLEANING</a:t>
            </a:r>
            <a:endParaRPr lang="en-IN" sz="4000" b="1">
              <a:solidFill>
                <a:srgbClr val="FFC000"/>
              </a:solidFill>
              <a:latin typeface="+mn-lt"/>
            </a:endParaRPr>
          </a:p>
        </p:txBody>
      </p:sp>
    </p:spTree>
    <p:extLst>
      <p:ext uri="{BB962C8B-B14F-4D97-AF65-F5344CB8AC3E}">
        <p14:creationId xmlns:p14="http://schemas.microsoft.com/office/powerpoint/2010/main" val="100022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FA2A-9682-CBCF-AA04-B1B9ED5A78C4}"/>
              </a:ext>
            </a:extLst>
          </p:cNvPr>
          <p:cNvSpPr>
            <a:spLocks noGrp="1"/>
          </p:cNvSpPr>
          <p:nvPr>
            <p:ph type="title"/>
          </p:nvPr>
        </p:nvSpPr>
        <p:spPr>
          <a:xfrm>
            <a:off x="580104" y="0"/>
            <a:ext cx="10515600" cy="1325563"/>
          </a:xfrm>
        </p:spPr>
        <p:txBody>
          <a:bodyPr>
            <a:normAutofit/>
          </a:bodyPr>
          <a:lstStyle/>
          <a:p>
            <a:r>
              <a:rPr lang="en-US" sz="3200" b="1">
                <a:solidFill>
                  <a:srgbClr val="FFC000"/>
                </a:solidFill>
                <a:latin typeface="+mn-lt"/>
                <a:cs typeface="Times New Roman" panose="02020603050405020304" pitchFamily="18" charset="0"/>
              </a:rPr>
              <a:t>EXPLORATORY DATA ANALYSIS</a:t>
            </a:r>
            <a:endParaRPr lang="en-IN" sz="3200" b="1">
              <a:solidFill>
                <a:srgbClr val="FFC000"/>
              </a:solidFill>
              <a:latin typeface="+mn-lt"/>
              <a:cs typeface="Times New Roman" panose="02020603050405020304" pitchFamily="18" charset="0"/>
            </a:endParaRPr>
          </a:p>
        </p:txBody>
      </p:sp>
      <p:pic>
        <p:nvPicPr>
          <p:cNvPr id="22" name="Picture 2">
            <a:extLst>
              <a:ext uri="{FF2B5EF4-FFF2-40B4-BE49-F238E27FC236}">
                <a16:creationId xmlns:a16="http://schemas.microsoft.com/office/drawing/2014/main" id="{C2ED3A09-D60E-77F2-5BCC-74C202916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11" y="1090484"/>
            <a:ext cx="2873569" cy="226777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FF82F37-15D6-DA7A-2D3E-27E14967DBFA}"/>
              </a:ext>
            </a:extLst>
          </p:cNvPr>
          <p:cNvSpPr txBox="1"/>
          <p:nvPr/>
        </p:nvSpPr>
        <p:spPr>
          <a:xfrm>
            <a:off x="603960" y="3585624"/>
            <a:ext cx="5298075" cy="1200329"/>
          </a:xfrm>
          <a:prstGeom prst="rect">
            <a:avLst/>
          </a:prstGeom>
          <a:noFill/>
        </p:spPr>
        <p:txBody>
          <a:bodyPr wrap="square">
            <a:spAutoFit/>
          </a:bodyPr>
          <a:lstStyle/>
          <a:p>
            <a:pPr algn="just"/>
            <a:r>
              <a:rPr lang="en-US"/>
              <a:t>The first graph shows that younger customers (primarily aged 20–30) have a higher number of loans, and the proportion of defaults decreases as customer age increases.</a:t>
            </a:r>
            <a:endParaRPr lang="en-IN"/>
          </a:p>
        </p:txBody>
      </p:sp>
      <p:cxnSp>
        <p:nvCxnSpPr>
          <p:cNvPr id="25" name="Straight Connector 24">
            <a:extLst>
              <a:ext uri="{FF2B5EF4-FFF2-40B4-BE49-F238E27FC236}">
                <a16:creationId xmlns:a16="http://schemas.microsoft.com/office/drawing/2014/main" id="{8C1FCE26-A7EE-E10E-2F42-A5944F8AA34F}"/>
              </a:ext>
            </a:extLst>
          </p:cNvPr>
          <p:cNvCxnSpPr>
            <a:cxnSpLocks/>
          </p:cNvCxnSpPr>
          <p:nvPr/>
        </p:nvCxnSpPr>
        <p:spPr>
          <a:xfrm>
            <a:off x="6096000" y="594292"/>
            <a:ext cx="0" cy="5430925"/>
          </a:xfrm>
          <a:prstGeom prst="line">
            <a:avLst/>
          </a:prstGeom>
        </p:spPr>
        <p:style>
          <a:lnRef idx="3">
            <a:schemeClr val="accent1"/>
          </a:lnRef>
          <a:fillRef idx="0">
            <a:schemeClr val="accent1"/>
          </a:fillRef>
          <a:effectRef idx="2">
            <a:schemeClr val="accent1"/>
          </a:effectRef>
          <a:fontRef idx="minor">
            <a:schemeClr val="tx1"/>
          </a:fontRef>
        </p:style>
      </p:cxnSp>
      <p:pic>
        <p:nvPicPr>
          <p:cNvPr id="28" name="Picture 4">
            <a:extLst>
              <a:ext uri="{FF2B5EF4-FFF2-40B4-BE49-F238E27FC236}">
                <a16:creationId xmlns:a16="http://schemas.microsoft.com/office/drawing/2014/main" id="{26DC2C7C-7F37-2A72-8FA2-84BC7C2C0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558" y="1100313"/>
            <a:ext cx="2475384" cy="233851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2535FB0A-97D8-8E84-EE05-3AB8BD3D90D5}"/>
              </a:ext>
            </a:extLst>
          </p:cNvPr>
          <p:cNvSpPr txBox="1"/>
          <p:nvPr/>
        </p:nvSpPr>
        <p:spPr>
          <a:xfrm>
            <a:off x="603958" y="4824888"/>
            <a:ext cx="5298076" cy="1200329"/>
          </a:xfrm>
          <a:prstGeom prst="rect">
            <a:avLst/>
          </a:prstGeom>
          <a:noFill/>
        </p:spPr>
        <p:txBody>
          <a:bodyPr wrap="square">
            <a:spAutoFit/>
          </a:bodyPr>
          <a:lstStyle/>
          <a:p>
            <a:pPr algn="just"/>
            <a:r>
              <a:rPr lang="en-US" b="0" i="0">
                <a:solidFill>
                  <a:srgbClr val="1F1F1F"/>
                </a:solidFill>
                <a:effectLst/>
                <a:latin typeface="Calibri" panose="020F0502020204030204" pitchFamily="34" charset="0"/>
                <a:ea typeface="Calibri" panose="020F0502020204030204" pitchFamily="34" charset="0"/>
                <a:cs typeface="Calibri" panose="020F0502020204030204" pitchFamily="34" charset="0"/>
              </a:rPr>
              <a:t>The second graph shows default rate decreases as customer income increases, with higher-income groups showing a significantly lower likelihood of default</a:t>
            </a:r>
            <a:r>
              <a:rPr lang="en-US" b="0" i="0">
                <a:solidFill>
                  <a:srgbClr val="1F1F1F"/>
                </a:solidFill>
                <a:effectLst/>
                <a:latin typeface="Courier New" panose="02070309020205020404" pitchFamily="49" charset="0"/>
              </a:rPr>
              <a:t>.</a:t>
            </a:r>
            <a:endParaRPr lang="en-IN"/>
          </a:p>
        </p:txBody>
      </p:sp>
      <p:sp>
        <p:nvSpPr>
          <p:cNvPr id="30" name="Rectangle: Rounded Corners 29">
            <a:extLst>
              <a:ext uri="{FF2B5EF4-FFF2-40B4-BE49-F238E27FC236}">
                <a16:creationId xmlns:a16="http://schemas.microsoft.com/office/drawing/2014/main" id="{B4A7769A-5D89-A8F0-DBBA-06F0392D0233}"/>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D77E7A-36AE-A7E3-9269-8D4D0DBEA2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8907" y="1100313"/>
            <a:ext cx="3161185" cy="2194417"/>
          </a:xfrm>
          <a:prstGeom prst="rect">
            <a:avLst/>
          </a:prstGeom>
          <a:noFill/>
          <a:ln>
            <a:noFill/>
          </a:ln>
        </p:spPr>
      </p:pic>
      <p:pic>
        <p:nvPicPr>
          <p:cNvPr id="4" name="Picture 5">
            <a:extLst>
              <a:ext uri="{FF2B5EF4-FFF2-40B4-BE49-F238E27FC236}">
                <a16:creationId xmlns:a16="http://schemas.microsoft.com/office/drawing/2014/main" id="{EF9CCC69-A0AB-EEB9-B7ED-5F36814588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2997" y="1023812"/>
            <a:ext cx="2538503" cy="22709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0809CE-4C4B-DD77-7505-C7417BE60A71}"/>
              </a:ext>
            </a:extLst>
          </p:cNvPr>
          <p:cNvSpPr txBox="1"/>
          <p:nvPr/>
        </p:nvSpPr>
        <p:spPr>
          <a:xfrm>
            <a:off x="6289966" y="3585624"/>
            <a:ext cx="5711533" cy="923330"/>
          </a:xfrm>
          <a:prstGeom prst="rect">
            <a:avLst/>
          </a:prstGeom>
          <a:noFill/>
        </p:spPr>
        <p:txBody>
          <a:bodyPr wrap="square">
            <a:spAutoFit/>
          </a:bodyPr>
          <a:lstStyle/>
          <a:p>
            <a:pPr algn="just"/>
            <a:r>
              <a:rPr lang="en-US"/>
              <a:t>The first graph shows that Customers who rent tend to default more, while customers who own a house tend to default less.</a:t>
            </a:r>
            <a:endParaRPr lang="en-IN"/>
          </a:p>
        </p:txBody>
      </p:sp>
      <p:sp>
        <p:nvSpPr>
          <p:cNvPr id="6" name="Rectangle 3">
            <a:extLst>
              <a:ext uri="{FF2B5EF4-FFF2-40B4-BE49-F238E27FC236}">
                <a16:creationId xmlns:a16="http://schemas.microsoft.com/office/drawing/2014/main" id="{48592A7B-77DF-599D-17DA-B6E861B19C22}"/>
              </a:ext>
            </a:extLst>
          </p:cNvPr>
          <p:cNvSpPr>
            <a:spLocks noChangeArrowheads="1"/>
          </p:cNvSpPr>
          <p:nvPr/>
        </p:nvSpPr>
        <p:spPr bwMode="auto">
          <a:xfrm>
            <a:off x="6289966" y="4830184"/>
            <a:ext cx="57115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rPr>
              <a:t>The second graph shows a negative correlation between employment duration and loan default risk, with fewer defaults occurring as employment duration increases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031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BAF-C211-230B-65F7-7D13C21E8D21}"/>
              </a:ext>
            </a:extLst>
          </p:cNvPr>
          <p:cNvSpPr>
            <a:spLocks noGrp="1"/>
          </p:cNvSpPr>
          <p:nvPr>
            <p:ph type="title"/>
          </p:nvPr>
        </p:nvSpPr>
        <p:spPr>
          <a:xfrm>
            <a:off x="510942" y="337557"/>
            <a:ext cx="10515600" cy="382127"/>
          </a:xfrm>
        </p:spPr>
        <p:txBody>
          <a:bodyPr>
            <a:noAutofit/>
          </a:bodyPr>
          <a:lstStyle/>
          <a:p>
            <a:r>
              <a:rPr lang="en-US" sz="3200" b="1">
                <a:solidFill>
                  <a:srgbClr val="FFC000"/>
                </a:solidFill>
                <a:latin typeface="+mn-lt"/>
                <a:cs typeface="Times New Roman" panose="02020603050405020304" pitchFamily="18" charset="0"/>
              </a:rPr>
              <a:t>EXPLORATORY DATA ANALYSIS</a:t>
            </a:r>
            <a:endParaRPr lang="en-IN" sz="3200" b="1">
              <a:solidFill>
                <a:srgbClr val="FFC000"/>
              </a:solidFill>
              <a:latin typeface="+mn-lt"/>
            </a:endParaRPr>
          </a:p>
        </p:txBody>
      </p:sp>
      <p:cxnSp>
        <p:nvCxnSpPr>
          <p:cNvPr id="9" name="Straight Connector 8">
            <a:extLst>
              <a:ext uri="{FF2B5EF4-FFF2-40B4-BE49-F238E27FC236}">
                <a16:creationId xmlns:a16="http://schemas.microsoft.com/office/drawing/2014/main" id="{390C189D-2184-E9FD-125D-3243680C8870}"/>
              </a:ext>
            </a:extLst>
          </p:cNvPr>
          <p:cNvCxnSpPr>
            <a:cxnSpLocks/>
          </p:cNvCxnSpPr>
          <p:nvPr/>
        </p:nvCxnSpPr>
        <p:spPr>
          <a:xfrm>
            <a:off x="6336331" y="833283"/>
            <a:ext cx="0" cy="5311430"/>
          </a:xfrm>
          <a:prstGeom prst="line">
            <a:avLst/>
          </a:prstGeom>
        </p:spPr>
        <p:style>
          <a:lnRef idx="3">
            <a:schemeClr val="accent1"/>
          </a:lnRef>
          <a:fillRef idx="0">
            <a:schemeClr val="accent1"/>
          </a:fillRef>
          <a:effectRef idx="2">
            <a:schemeClr val="accent1"/>
          </a:effectRef>
          <a:fontRef idx="minor">
            <a:schemeClr val="tx1"/>
          </a:fontRef>
        </p:style>
      </p:cxnSp>
      <p:sp>
        <p:nvSpPr>
          <p:cNvPr id="11" name="Rectangle: Rounded Corners 10">
            <a:extLst>
              <a:ext uri="{FF2B5EF4-FFF2-40B4-BE49-F238E27FC236}">
                <a16:creationId xmlns:a16="http://schemas.microsoft.com/office/drawing/2014/main" id="{2DD98582-5CE5-C2CA-AA64-8EA7F1570ADB}"/>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11">
            <a:extLst>
              <a:ext uri="{FF2B5EF4-FFF2-40B4-BE49-F238E27FC236}">
                <a16:creationId xmlns:a16="http://schemas.microsoft.com/office/drawing/2014/main" id="{BAA410BF-431E-92C9-77B9-61377D1A2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15" y="912862"/>
            <a:ext cx="2973934" cy="25161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a:extLst>
              <a:ext uri="{FF2B5EF4-FFF2-40B4-BE49-F238E27FC236}">
                <a16:creationId xmlns:a16="http://schemas.microsoft.com/office/drawing/2014/main" id="{AE0A0A60-F87D-C2DD-D5EC-4F12D8C47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884" y="912862"/>
            <a:ext cx="2608118" cy="2263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2">
            <a:extLst>
              <a:ext uri="{FF2B5EF4-FFF2-40B4-BE49-F238E27FC236}">
                <a16:creationId xmlns:a16="http://schemas.microsoft.com/office/drawing/2014/main" id="{D5AA906E-98A7-2778-AC18-59B5EFABAE86}"/>
              </a:ext>
            </a:extLst>
          </p:cNvPr>
          <p:cNvSpPr>
            <a:spLocks noChangeArrowheads="1"/>
          </p:cNvSpPr>
          <p:nvPr/>
        </p:nvSpPr>
        <p:spPr bwMode="auto">
          <a:xfrm>
            <a:off x="510942" y="3438991"/>
            <a:ext cx="57360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rPr>
              <a:t>Customers who take loans for the intent of ventures, followed by education, are the majority of loan payers, while customers who take loans for debt consolidation, followed by medical expenses, are the major defaulters.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5">
            <a:extLst>
              <a:ext uri="{FF2B5EF4-FFF2-40B4-BE49-F238E27FC236}">
                <a16:creationId xmlns:a16="http://schemas.microsoft.com/office/drawing/2014/main" id="{EF56FBC3-8E71-19EE-5EC8-713C753F2546}"/>
              </a:ext>
            </a:extLst>
          </p:cNvPr>
          <p:cNvSpPr>
            <a:spLocks noChangeArrowheads="1"/>
          </p:cNvSpPr>
          <p:nvPr/>
        </p:nvSpPr>
        <p:spPr bwMode="auto">
          <a:xfrm>
            <a:off x="510942" y="4926311"/>
            <a:ext cx="573605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Customers with higher loan amounts (above $</a:t>
            </a:r>
            <a:r>
              <a:rPr kumimoji="0" lang="en-US" altLang="en-US" b="0" i="0" u="none" strike="noStrike" cap="none" normalizeH="0" baseline="0" dirty="0" err="1">
                <a:ln>
                  <a:noFill/>
                </a:ln>
                <a:solidFill>
                  <a:schemeClr val="tx1"/>
                </a:solidFill>
                <a:effectLst/>
              </a:rPr>
              <a:t>20K</a:t>
            </a:r>
            <a:r>
              <a:rPr kumimoji="0" lang="en-US" altLang="en-US" b="0" i="0" u="none" strike="noStrike" cap="none" normalizeH="0" baseline="0">
                <a:ln>
                  <a:noFill/>
                </a:ln>
                <a:solidFill>
                  <a:schemeClr val="tx1"/>
                </a:solidFill>
                <a:effectLst/>
              </a:rPr>
              <a:t>) tend to have a lower default percentage compared to those with smaller loans (below $20K), where defaults are relatively higher.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2C1AC000-97DD-61DB-07FD-AD11EB3C8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3479" y="833283"/>
            <a:ext cx="2608114" cy="23427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54D85A5-C027-D042-5E61-85585F663A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4831" y="833284"/>
            <a:ext cx="2400414" cy="234278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058AD8F-339F-77FF-4052-773BE3EE1F37}"/>
              </a:ext>
            </a:extLst>
          </p:cNvPr>
          <p:cNvSpPr txBox="1"/>
          <p:nvPr/>
        </p:nvSpPr>
        <p:spPr>
          <a:xfrm>
            <a:off x="6539555" y="3438991"/>
            <a:ext cx="5283175" cy="1477328"/>
          </a:xfrm>
          <a:prstGeom prst="rect">
            <a:avLst/>
          </a:prstGeom>
          <a:noFill/>
        </p:spPr>
        <p:txBody>
          <a:bodyPr wrap="square">
            <a:spAutoFit/>
          </a:bodyPr>
          <a:lstStyle/>
          <a:p>
            <a:pPr algn="just"/>
            <a:r>
              <a:rPr lang="en-US"/>
              <a:t>Based on the first chart, loan default rates increase as the interest rate rises, with a significant proportion of defaults occurring in the 20-30% interest rate range, while lower interest rates (0-10%) show fewer defaults</a:t>
            </a:r>
            <a:r>
              <a:rPr lang="en-US" b="1"/>
              <a:t>.</a:t>
            </a:r>
            <a:endParaRPr lang="en-IN"/>
          </a:p>
        </p:txBody>
      </p:sp>
      <p:sp>
        <p:nvSpPr>
          <p:cNvPr id="16" name="TextBox 15">
            <a:extLst>
              <a:ext uri="{FF2B5EF4-FFF2-40B4-BE49-F238E27FC236}">
                <a16:creationId xmlns:a16="http://schemas.microsoft.com/office/drawing/2014/main" id="{43F69F15-9505-EDD2-7692-F14C282CE179}"/>
              </a:ext>
            </a:extLst>
          </p:cNvPr>
          <p:cNvSpPr txBox="1"/>
          <p:nvPr/>
        </p:nvSpPr>
        <p:spPr>
          <a:xfrm>
            <a:off x="6633479" y="4944384"/>
            <a:ext cx="5397909" cy="1200329"/>
          </a:xfrm>
          <a:prstGeom prst="rect">
            <a:avLst/>
          </a:prstGeom>
          <a:noFill/>
        </p:spPr>
        <p:txBody>
          <a:bodyPr wrap="square">
            <a:spAutoFit/>
          </a:bodyPr>
          <a:lstStyle/>
          <a:p>
            <a:pPr algn="just"/>
            <a:r>
              <a:rPr lang="en-US"/>
              <a:t>Based on the second chart ,Customers with shorter loan terms (1-5 years) show a lower default percentage, whereas longer terms (9-10 years) exhibit a noticeable increase in default rates</a:t>
            </a:r>
            <a:endParaRPr lang="en-IN"/>
          </a:p>
        </p:txBody>
      </p:sp>
    </p:spTree>
    <p:extLst>
      <p:ext uri="{BB962C8B-B14F-4D97-AF65-F5344CB8AC3E}">
        <p14:creationId xmlns:p14="http://schemas.microsoft.com/office/powerpoint/2010/main" val="365843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CF2B-7B57-9ABC-55F7-B20A0DDEF7B4}"/>
              </a:ext>
            </a:extLst>
          </p:cNvPr>
          <p:cNvSpPr>
            <a:spLocks noGrp="1"/>
          </p:cNvSpPr>
          <p:nvPr>
            <p:ph type="title"/>
          </p:nvPr>
        </p:nvSpPr>
        <p:spPr>
          <a:xfrm>
            <a:off x="265412" y="360208"/>
            <a:ext cx="10515600" cy="470617"/>
          </a:xfrm>
        </p:spPr>
        <p:txBody>
          <a:bodyPr>
            <a:noAutofit/>
          </a:bodyPr>
          <a:lstStyle/>
          <a:p>
            <a:r>
              <a:rPr lang="en-US" sz="3200" b="1" dirty="0">
                <a:solidFill>
                  <a:srgbClr val="FFC000"/>
                </a:solidFill>
                <a:latin typeface="+mn-lt"/>
                <a:cs typeface="Times New Roman" panose="02020603050405020304" pitchFamily="18" charset="0"/>
              </a:rPr>
              <a:t>EXPLORATORY DATA ANALYSIS</a:t>
            </a:r>
            <a:endParaRPr lang="en-IN" sz="3200" b="1" dirty="0">
              <a:solidFill>
                <a:srgbClr val="FFC000"/>
              </a:solidFill>
              <a:latin typeface="+mn-lt"/>
            </a:endParaRPr>
          </a:p>
        </p:txBody>
      </p:sp>
      <p:cxnSp>
        <p:nvCxnSpPr>
          <p:cNvPr id="3" name="Straight Connector 2">
            <a:extLst>
              <a:ext uri="{FF2B5EF4-FFF2-40B4-BE49-F238E27FC236}">
                <a16:creationId xmlns:a16="http://schemas.microsoft.com/office/drawing/2014/main" id="{255F14E8-F44F-3149-E3B7-D0E768F57C58}"/>
              </a:ext>
            </a:extLst>
          </p:cNvPr>
          <p:cNvCxnSpPr>
            <a:cxnSpLocks/>
          </p:cNvCxnSpPr>
          <p:nvPr/>
        </p:nvCxnSpPr>
        <p:spPr>
          <a:xfrm>
            <a:off x="5987340" y="980682"/>
            <a:ext cx="0" cy="5183053"/>
          </a:xfrm>
          <a:prstGeom prst="line">
            <a:avLst/>
          </a:prstGeom>
        </p:spPr>
        <p:style>
          <a:lnRef idx="3">
            <a:schemeClr val="accent1"/>
          </a:lnRef>
          <a:fillRef idx="0">
            <a:schemeClr val="accent1"/>
          </a:fillRef>
          <a:effectRef idx="2">
            <a:schemeClr val="accent1"/>
          </a:effectRef>
          <a:fontRef idx="minor">
            <a:schemeClr val="tx1"/>
          </a:fontRef>
        </p:style>
      </p:cxnSp>
      <p:sp>
        <p:nvSpPr>
          <p:cNvPr id="5" name="Rectangle: Rounded Corners 4">
            <a:extLst>
              <a:ext uri="{FF2B5EF4-FFF2-40B4-BE49-F238E27FC236}">
                <a16:creationId xmlns:a16="http://schemas.microsoft.com/office/drawing/2014/main" id="{FEAA4AFB-EA01-98F5-A673-3ADA155E4FDC}"/>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EBB8448-F243-5360-EE43-2B8B5A3904C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97" y="982541"/>
            <a:ext cx="5418415" cy="3000012"/>
          </a:xfrm>
          <a:prstGeom prst="rect">
            <a:avLst/>
          </a:prstGeom>
          <a:noFill/>
          <a:ln>
            <a:noFill/>
          </a:ln>
        </p:spPr>
      </p:pic>
      <p:sp>
        <p:nvSpPr>
          <p:cNvPr id="14" name="Rectangle 2">
            <a:extLst>
              <a:ext uri="{FF2B5EF4-FFF2-40B4-BE49-F238E27FC236}">
                <a16:creationId xmlns:a16="http://schemas.microsoft.com/office/drawing/2014/main" id="{B2D4F01C-16D0-6173-A55C-0CB3F5AA1219}"/>
              </a:ext>
            </a:extLst>
          </p:cNvPr>
          <p:cNvSpPr>
            <a:spLocks noChangeArrowheads="1"/>
          </p:cNvSpPr>
          <p:nvPr/>
        </p:nvSpPr>
        <p:spPr bwMode="auto">
          <a:xfrm>
            <a:off x="265412" y="3985011"/>
            <a:ext cx="613063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Strong Correlations</a:t>
            </a:r>
            <a:r>
              <a:rPr kumimoji="0" lang="en-US" altLang="en-US" sz="1800" b="0" u="none" strike="noStrike" cap="none" normalizeH="0" baseline="0">
                <a:ln>
                  <a:noFill/>
                </a:ln>
                <a:solidFill>
                  <a:schemeClr val="tx1"/>
                </a:solidFill>
                <a:effectLst/>
              </a:rPr>
              <a:t>: Customer_age vs</a:t>
            </a:r>
            <a:r>
              <a:rPr lang="en-US" altLang="en-US"/>
              <a:t> </a:t>
            </a:r>
            <a:r>
              <a:rPr kumimoji="0" lang="en-US" altLang="en-US" sz="1800" b="0" u="none" strike="noStrike" cap="none" normalizeH="0" baseline="0">
                <a:ln>
                  <a:noFill/>
                </a:ln>
                <a:solidFill>
                  <a:schemeClr val="tx1"/>
                </a:solidFill>
                <a:effectLst/>
              </a:rPr>
              <a:t>cred_hist_length </a:t>
            </a:r>
          </a:p>
          <a:p>
            <a:pPr marL="0" marR="0" lvl="0" indent="0" algn="l" defTabSz="914400" rtl="0" eaLnBrk="0" fontAlgn="base" latinLnBrk="0" hangingPunct="0">
              <a:lnSpc>
                <a:spcPct val="100000"/>
              </a:lnSpc>
              <a:spcBef>
                <a:spcPct val="0"/>
              </a:spcBef>
              <a:spcAft>
                <a:spcPct val="0"/>
              </a:spcAft>
              <a:buClrTx/>
              <a:buSzTx/>
              <a:tabLst/>
            </a:pPr>
            <a:r>
              <a:rPr lang="en-US" altLang="en-US"/>
              <a:t> </a:t>
            </a:r>
            <a:r>
              <a:rPr kumimoji="0" lang="en-US" altLang="en-US" sz="1800" b="0" u="none" strike="noStrike" cap="none" normalizeH="0" baseline="0">
                <a:ln>
                  <a:noFill/>
                </a:ln>
                <a:solidFill>
                  <a:schemeClr val="tx1"/>
                </a:solidFill>
                <a:effectLst/>
              </a:rPr>
              <a:t>(0.86) and loan_amnt vs. customer_income (0.77)</a:t>
            </a:r>
            <a:endParaRPr lang="en-US" altLang="en-US"/>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Weak Correlations</a:t>
            </a:r>
            <a:r>
              <a:rPr kumimoji="0" lang="en-US" altLang="en-US" sz="1800" b="0" u="none" strike="noStrike" cap="none" normalizeH="0" baseline="0">
                <a:ln>
                  <a:noFill/>
                </a:ln>
                <a:solidFill>
                  <a:schemeClr val="tx1"/>
                </a:solidFill>
                <a:effectLst/>
              </a:rPr>
              <a:t>: Employment_duration shows minimal influence.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AE4570C9-4761-FF94-4355-4C7A3191BFB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4661" y="946355"/>
            <a:ext cx="5542937" cy="2903659"/>
          </a:xfrm>
          <a:prstGeom prst="rect">
            <a:avLst/>
          </a:prstGeom>
          <a:noFill/>
          <a:ln>
            <a:noFill/>
          </a:ln>
        </p:spPr>
      </p:pic>
      <p:sp>
        <p:nvSpPr>
          <p:cNvPr id="20" name="TextBox 19">
            <a:extLst>
              <a:ext uri="{FF2B5EF4-FFF2-40B4-BE49-F238E27FC236}">
                <a16:creationId xmlns:a16="http://schemas.microsoft.com/office/drawing/2014/main" id="{F344BF09-2862-8459-9933-98E4012FA832}"/>
              </a:ext>
            </a:extLst>
          </p:cNvPr>
          <p:cNvSpPr txBox="1"/>
          <p:nvPr/>
        </p:nvSpPr>
        <p:spPr>
          <a:xfrm>
            <a:off x="6096000" y="4244457"/>
            <a:ext cx="6130638"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Strong Correlation</a:t>
            </a:r>
            <a:r>
              <a:rPr kumimoji="0" lang="en-US" altLang="en-US" sz="1800" b="0" u="none" strike="noStrike" cap="none" normalizeH="0" baseline="0">
                <a:ln>
                  <a:noFill/>
                </a:ln>
                <a:solidFill>
                  <a:schemeClr val="tx1"/>
                </a:solidFill>
                <a:effectLst/>
              </a:rPr>
              <a:t>: Historical_default and Current_loan_stat</a:t>
            </a:r>
          </a:p>
          <a:p>
            <a:pPr marL="0" marR="0" lvl="0" indent="0" algn="l" defTabSz="914400" rtl="0" eaLnBrk="0" fontAlgn="base" latinLnBrk="0" hangingPunct="0">
              <a:lnSpc>
                <a:spcPct val="100000"/>
              </a:lnSpc>
              <a:spcBef>
                <a:spcPct val="0"/>
              </a:spcBef>
              <a:spcAft>
                <a:spcPct val="0"/>
              </a:spcAft>
              <a:buClrTx/>
              <a:buSzTx/>
              <a:tabLst/>
            </a:pPr>
            <a:r>
              <a:rPr lang="en-US" altLang="en-US"/>
              <a:t> </a:t>
            </a:r>
            <a:r>
              <a:rPr kumimoji="0" lang="en-US" altLang="en-US" sz="1800" b="0" u="none" strike="noStrike" cap="none" normalizeH="0" baseline="0">
                <a:ln>
                  <a:noFill/>
                </a:ln>
                <a:solidFill>
                  <a:schemeClr val="tx1"/>
                </a:solidFill>
                <a:effectLst/>
              </a:rPr>
              <a:t>us (0.75</a:t>
            </a:r>
            <a:r>
              <a:rPr lang="en-US" altLang="en-US"/>
              <a:t>) </a:t>
            </a:r>
            <a:r>
              <a:rPr lang="en-IN"/>
              <a:t>strongly influence loan outcomes.</a:t>
            </a:r>
            <a:r>
              <a:rPr lang="en-US" altLang="en-US"/>
              <a:t>  </a:t>
            </a:r>
            <a:endParaRPr kumimoji="0" lang="en-US" altLang="en-US" sz="1800" b="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Moderate Correlations</a:t>
            </a:r>
            <a:r>
              <a:rPr kumimoji="0" lang="en-US" altLang="en-US" sz="1800" b="0" u="none" strike="noStrike" cap="none" normalizeH="0" baseline="0">
                <a:ln>
                  <a:noFill/>
                </a:ln>
                <a:solidFill>
                  <a:schemeClr val="tx1"/>
                </a:solidFill>
                <a:effectLst/>
              </a:rPr>
              <a:t>: Loan_grade links moderately     with </a:t>
            </a:r>
          </a:p>
          <a:p>
            <a:pPr marL="0" marR="0" lvl="0" indent="0" algn="l" defTabSz="914400" rtl="0" eaLnBrk="0" fontAlgn="base" latinLnBrk="0" hangingPunct="0">
              <a:lnSpc>
                <a:spcPct val="100000"/>
              </a:lnSpc>
              <a:spcBef>
                <a:spcPct val="0"/>
              </a:spcBef>
              <a:spcAft>
                <a:spcPct val="0"/>
              </a:spcAft>
              <a:buClrTx/>
              <a:buSzTx/>
              <a:tabLst/>
            </a:pPr>
            <a:r>
              <a:rPr lang="en-US" altLang="en-US"/>
              <a:t> </a:t>
            </a:r>
            <a:r>
              <a:rPr kumimoji="0" lang="en-US" altLang="en-US" sz="1800" b="0" u="none" strike="noStrike" cap="none" normalizeH="0" baseline="0">
                <a:ln>
                  <a:noFill/>
                </a:ln>
                <a:solidFill>
                  <a:schemeClr val="tx1"/>
                </a:solidFill>
                <a:effectLst/>
              </a:rPr>
              <a:t>Current_loan_status (0.38) and Historical_default (0.40).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Weak Correlations</a:t>
            </a:r>
            <a:r>
              <a:rPr kumimoji="0" lang="en-US" altLang="en-US" sz="1800" b="0" u="none" strike="noStrike" cap="none" normalizeH="0" baseline="0">
                <a:ln>
                  <a:noFill/>
                </a:ln>
                <a:solidFill>
                  <a:schemeClr val="tx1"/>
                </a:solidFill>
                <a:effectLst/>
              </a:rPr>
              <a:t>: Home_ownership and Loan_intent </a:t>
            </a:r>
            <a:r>
              <a:rPr lang="en-US" altLang="en-US"/>
              <a:t>show</a:t>
            </a:r>
            <a:endParaRPr kumimoji="0" lang="en-US" altLang="en-US" sz="1800" b="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IN"/>
              <a:t> minimal influence.</a:t>
            </a:r>
            <a:endParaRPr kumimoji="0" lang="en-US" altLang="en-US" sz="1800" b="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71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3309</TotalTime>
  <Words>1108</Words>
  <Application>Microsoft Office PowerPoint</Application>
  <PresentationFormat>Widescreen</PresentationFormat>
  <Paragraphs>149</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Courier New</vt:lpstr>
      <vt:lpstr>Merriweather Bold</vt:lpstr>
      <vt:lpstr>SORA LIGHT</vt:lpstr>
      <vt:lpstr>Symbol</vt:lpstr>
      <vt:lpstr>Times New Roman</vt:lpstr>
      <vt:lpstr>Wingdings</vt:lpstr>
      <vt:lpstr>Office Theme</vt:lpstr>
      <vt:lpstr>PowerPoint Presentation</vt:lpstr>
      <vt:lpstr>CONTENTS</vt:lpstr>
      <vt:lpstr>PROBLEM STATEMENT</vt:lpstr>
      <vt:lpstr>Workflow Diagram </vt:lpstr>
      <vt:lpstr>DATA UNDERSTANDING AND PREPARATION</vt:lpstr>
      <vt:lpstr> </vt:lpstr>
      <vt:lpstr>EXPLORATORY DATA ANALYSIS</vt:lpstr>
      <vt:lpstr>EXPLORATORY DATA ANALYSIS</vt:lpstr>
      <vt:lpstr>EXPLORATORY DATA ANALYSIS</vt:lpstr>
      <vt:lpstr> FEATURE ENGINEERING</vt:lpstr>
      <vt:lpstr>FEATURE ENGINEERING</vt:lpstr>
      <vt:lpstr>   MODEL DEVELOPMENT AND TRAINING</vt:lpstr>
      <vt:lpstr>MODEL DEVELOPMENT AND TRAINING</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Tejaswini Yandrathi</dc:creator>
  <cp:lastModifiedBy>Tejaswini Yandrathi</cp:lastModifiedBy>
  <cp:revision>21</cp:revision>
  <dcterms:created xsi:type="dcterms:W3CDTF">2024-11-20T06:55:49Z</dcterms:created>
  <dcterms:modified xsi:type="dcterms:W3CDTF">2024-11-26T11:39:23Z</dcterms:modified>
</cp:coreProperties>
</file>