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embeddedFontLst>
    <p:embeddedFont>
      <p:font typeface="Calibri (MS) Bold" charset="1" panose="020F0702030404030204"/>
      <p:regular r:id="rId23"/>
    </p:embeddedFont>
    <p:embeddedFont>
      <p:font typeface="Calibri (MS) Italics" charset="1" panose="020F05020202040A0204"/>
      <p:regular r:id="rId24"/>
    </p:embeddedFont>
    <p:embeddedFont>
      <p:font typeface="Calibri (MS)" charset="1" panose="020F0502020204030204"/>
      <p:regular r:id="rId25"/>
    </p:embeddedFont>
    <p:embeddedFont>
      <p:font typeface="Montserrat Bold" charset="1" panose="00000600000000000000"/>
      <p:regular r:id="rId26"/>
    </p:embeddedFont>
    <p:embeddedFont>
      <p:font typeface="Montserrat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https://github.com/springboardmentor0312/Risk-Analysis-for-Home-Credit-Default/tree/group-3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4.png" Type="http://schemas.openxmlformats.org/officeDocument/2006/relationships/image"/><Relationship Id="rId5" Target="../media/image4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7220" y="3134868"/>
            <a:ext cx="533905" cy="114300"/>
          </a:xfrm>
          <a:custGeom>
            <a:avLst/>
            <a:gdLst/>
            <a:ahLst/>
            <a:cxnLst/>
            <a:rect r="r" b="b" t="t" l="l"/>
            <a:pathLst>
              <a:path h="114300" w="533905">
                <a:moveTo>
                  <a:pt x="0" y="0"/>
                </a:moveTo>
                <a:lnTo>
                  <a:pt x="533905" y="0"/>
                </a:lnTo>
                <a:lnTo>
                  <a:pt x="533905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68468" y="3134868"/>
            <a:ext cx="578358" cy="114300"/>
          </a:xfrm>
          <a:custGeom>
            <a:avLst/>
            <a:gdLst/>
            <a:ahLst/>
            <a:cxnLst/>
            <a:rect r="r" b="b" t="t" l="l"/>
            <a:pathLst>
              <a:path h="114300" w="578358">
                <a:moveTo>
                  <a:pt x="0" y="0"/>
                </a:moveTo>
                <a:lnTo>
                  <a:pt x="578358" y="0"/>
                </a:lnTo>
                <a:lnTo>
                  <a:pt x="57835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55436" y="3134868"/>
            <a:ext cx="604266" cy="114300"/>
          </a:xfrm>
          <a:custGeom>
            <a:avLst/>
            <a:gdLst/>
            <a:ahLst/>
            <a:cxnLst/>
            <a:rect r="r" b="b" t="t" l="l"/>
            <a:pathLst>
              <a:path h="114300" w="604266">
                <a:moveTo>
                  <a:pt x="0" y="0"/>
                </a:moveTo>
                <a:lnTo>
                  <a:pt x="604266" y="0"/>
                </a:lnTo>
                <a:lnTo>
                  <a:pt x="60426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68312" y="3134868"/>
            <a:ext cx="575948" cy="114300"/>
          </a:xfrm>
          <a:custGeom>
            <a:avLst/>
            <a:gdLst/>
            <a:ahLst/>
            <a:cxnLst/>
            <a:rect r="r" b="b" t="t" l="l"/>
            <a:pathLst>
              <a:path h="114300" w="575948">
                <a:moveTo>
                  <a:pt x="0" y="0"/>
                </a:moveTo>
                <a:lnTo>
                  <a:pt x="575948" y="0"/>
                </a:lnTo>
                <a:lnTo>
                  <a:pt x="57594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82200" y="100584"/>
            <a:ext cx="2014728" cy="1335024"/>
          </a:xfrm>
          <a:custGeom>
            <a:avLst/>
            <a:gdLst/>
            <a:ahLst/>
            <a:cxnLst/>
            <a:rect r="r" b="b" t="t" l="l"/>
            <a:pathLst>
              <a:path h="1335024" w="2014728">
                <a:moveTo>
                  <a:pt x="0" y="0"/>
                </a:moveTo>
                <a:lnTo>
                  <a:pt x="2014728" y="0"/>
                </a:lnTo>
                <a:lnTo>
                  <a:pt x="2014728" y="1335024"/>
                </a:lnTo>
                <a:lnTo>
                  <a:pt x="0" y="1335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8328" y="224028"/>
            <a:ext cx="1687068" cy="856488"/>
          </a:xfrm>
          <a:custGeom>
            <a:avLst/>
            <a:gdLst/>
            <a:ahLst/>
            <a:cxnLst/>
            <a:rect r="r" b="b" t="t" l="l"/>
            <a:pathLst>
              <a:path h="856488" w="1687068">
                <a:moveTo>
                  <a:pt x="0" y="0"/>
                </a:moveTo>
                <a:lnTo>
                  <a:pt x="1687068" y="0"/>
                </a:lnTo>
                <a:lnTo>
                  <a:pt x="1687068" y="856488"/>
                </a:lnTo>
                <a:lnTo>
                  <a:pt x="0" y="8564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9640" y="2453973"/>
            <a:ext cx="9440105" cy="59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0"/>
              </a:lnSpc>
            </a:pPr>
            <a:r>
              <a:rPr lang="en-US" b="true" sz="3470">
                <a:solidFill>
                  <a:srgbClr val="434343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     Risk Analysis for Home Credit Default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95743" y="2970352"/>
            <a:ext cx="89935" cy="51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3"/>
              </a:lnSpc>
            </a:pPr>
            <a:r>
              <a:rPr lang="en-US" b="true" sz="3071">
                <a:solidFill>
                  <a:srgbClr val="434343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87111" y="3526307"/>
            <a:ext cx="4097303" cy="503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2663" i="true">
                <a:solidFill>
                  <a:srgbClr val="2970AA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Mentor: Mr. Narendra Kumar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9640" y="6427832"/>
            <a:ext cx="73055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28</a:t>
            </a: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-11-2024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84636" y="6427832"/>
            <a:ext cx="78972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4500" y="807244"/>
            <a:ext cx="4762010" cy="3512250"/>
          </a:xfrm>
          <a:custGeom>
            <a:avLst/>
            <a:gdLst/>
            <a:ahLst/>
            <a:cxnLst/>
            <a:rect r="r" b="b" t="t" l="l"/>
            <a:pathLst>
              <a:path h="3512250" w="4762010">
                <a:moveTo>
                  <a:pt x="0" y="0"/>
                </a:moveTo>
                <a:lnTo>
                  <a:pt x="4762010" y="0"/>
                </a:lnTo>
                <a:lnTo>
                  <a:pt x="4762010" y="3512250"/>
                </a:lnTo>
                <a:lnTo>
                  <a:pt x="0" y="351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3" r="0" b="-84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407" y="51949"/>
            <a:ext cx="3261846" cy="11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Training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5948" y="5046030"/>
            <a:ext cx="109852" cy="26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0461" y="5025093"/>
            <a:ext cx="3842166" cy="32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189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Proposed implementation  Methods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5535" y="5451462"/>
            <a:ext cx="109852" cy="26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9"/>
              </a:lnSpc>
            </a:pPr>
            <a:r>
              <a:rPr lang="en-US" sz="15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9255" y="5431346"/>
            <a:ext cx="5071910" cy="60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189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Method 1 – Random Forest Classifier using RandomizedSearchCV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05684" y="4385339"/>
            <a:ext cx="3521419" cy="295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5"/>
              </a:lnSpc>
            </a:pPr>
            <a:r>
              <a:rPr lang="en-US" sz="150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Fig. : Random Forest Parameters Tuning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635" y="1709713"/>
            <a:ext cx="7222846" cy="393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8"/>
              </a:lnSpc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Proposal</a:t>
            </a:r>
          </a:p>
          <a:p>
            <a:pPr algn="l">
              <a:lnSpc>
                <a:spcPts val="2218"/>
              </a:lnSpc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Training (Method 1)</a:t>
            </a:r>
          </a:p>
          <a:p>
            <a:pPr algn="l" marL="398125" indent="-199062" lvl="1">
              <a:lnSpc>
                <a:spcPts val="2218"/>
              </a:lnSpc>
              <a:buFont typeface="Arial"/>
              <a:buChar char="•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Trainer Method</a:t>
            </a:r>
          </a:p>
          <a:p>
            <a:pPr algn="l" marL="796250" indent="-265417" lvl="2">
              <a:lnSpc>
                <a:spcPts val="2218"/>
              </a:lnSpc>
              <a:buFont typeface="Arial"/>
              <a:buChar char="⚬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Implemented using RandomForestClassifier from sklearn.</a:t>
            </a:r>
          </a:p>
          <a:p>
            <a:pPr algn="l" marL="796250" indent="-265417" lvl="2">
              <a:lnSpc>
                <a:spcPts val="2218"/>
              </a:lnSpc>
              <a:buFont typeface="Arial"/>
              <a:buChar char="⚬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RandomizedSearchCV was used for hyperparameter tuning.</a:t>
            </a:r>
          </a:p>
          <a:p>
            <a:pPr algn="l" marL="796250" indent="-265417" lvl="2">
              <a:lnSpc>
                <a:spcPts val="2218"/>
              </a:lnSpc>
              <a:buFont typeface="Arial"/>
              <a:buChar char="⚬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Random combinations of hyperparameters were evaluated with 3-fold cross-validation.</a:t>
            </a:r>
          </a:p>
          <a:p>
            <a:pPr algn="l" marL="398125" indent="-199062" lvl="1">
              <a:lnSpc>
                <a:spcPts val="2218"/>
              </a:lnSpc>
              <a:buFont typeface="Arial"/>
              <a:buChar char="•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Training</a:t>
            </a:r>
          </a:p>
          <a:p>
            <a:pPr algn="l" marL="796250" indent="-265417" lvl="2">
              <a:lnSpc>
                <a:spcPts val="2218"/>
              </a:lnSpc>
              <a:buFont typeface="Arial"/>
              <a:buChar char="⚬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Trained on a 10% sample of the dataset.</a:t>
            </a:r>
          </a:p>
          <a:p>
            <a:pPr algn="l" marL="796250" indent="-265417" lvl="2">
              <a:lnSpc>
                <a:spcPts val="2218"/>
              </a:lnSpc>
              <a:buFont typeface="Arial"/>
              <a:buChar char="⚬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trained with the best parameters identified by RandomizedSearchCV.</a:t>
            </a:r>
          </a:p>
          <a:p>
            <a:pPr algn="l" marL="398125" indent="-199062" lvl="1">
              <a:lnSpc>
                <a:spcPts val="2218"/>
              </a:lnSpc>
              <a:buFont typeface="Arial"/>
              <a:buChar char="•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Performance Evaluation</a:t>
            </a:r>
          </a:p>
          <a:p>
            <a:pPr algn="l" marL="796250" indent="-265417" lvl="2">
              <a:lnSpc>
                <a:spcPts val="2218"/>
              </a:lnSpc>
              <a:buFont typeface="Arial"/>
              <a:buChar char="⚬"/>
            </a:pPr>
            <a:r>
              <a:rPr lang="en-US" sz="1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Evaluated using accuracy, F1-score, and a classification report.</a:t>
            </a:r>
          </a:p>
          <a:p>
            <a:pPr algn="l">
              <a:lnSpc>
                <a:spcPts val="221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395482" y="2092998"/>
            <a:ext cx="5030482" cy="3218825"/>
          </a:xfrm>
          <a:custGeom>
            <a:avLst/>
            <a:gdLst/>
            <a:ahLst/>
            <a:cxnLst/>
            <a:rect r="r" b="b" t="t" l="l"/>
            <a:pathLst>
              <a:path h="3218825" w="5030482">
                <a:moveTo>
                  <a:pt x="0" y="0"/>
                </a:moveTo>
                <a:lnTo>
                  <a:pt x="5030482" y="0"/>
                </a:lnTo>
                <a:lnTo>
                  <a:pt x="5030482" y="3218825"/>
                </a:lnTo>
                <a:lnTo>
                  <a:pt x="0" y="3218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80759" y="1819588"/>
            <a:ext cx="5030482" cy="3218825"/>
          </a:xfrm>
          <a:custGeom>
            <a:avLst/>
            <a:gdLst/>
            <a:ahLst/>
            <a:cxnLst/>
            <a:rect r="r" b="b" t="t" l="l"/>
            <a:pathLst>
              <a:path h="3218825" w="5030482">
                <a:moveTo>
                  <a:pt x="0" y="0"/>
                </a:moveTo>
                <a:lnTo>
                  <a:pt x="5030482" y="0"/>
                </a:lnTo>
                <a:lnTo>
                  <a:pt x="5030482" y="3218824"/>
                </a:lnTo>
                <a:lnTo>
                  <a:pt x="0" y="3218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2407" y="51949"/>
            <a:ext cx="3261846" cy="11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Training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66772" y="6430899"/>
            <a:ext cx="8072628" cy="9525"/>
          </a:xfrm>
          <a:custGeom>
            <a:avLst/>
            <a:gdLst/>
            <a:ahLst/>
            <a:cxnLst/>
            <a:rect r="r" b="b" t="t" l="l"/>
            <a:pathLst>
              <a:path h="9525" w="8072628">
                <a:moveTo>
                  <a:pt x="0" y="0"/>
                </a:moveTo>
                <a:lnTo>
                  <a:pt x="8072628" y="0"/>
                </a:lnTo>
                <a:lnTo>
                  <a:pt x="8072628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4438" y="1349279"/>
            <a:ext cx="4252118" cy="3979043"/>
          </a:xfrm>
          <a:custGeom>
            <a:avLst/>
            <a:gdLst/>
            <a:ahLst/>
            <a:cxnLst/>
            <a:rect r="r" b="b" t="t" l="l"/>
            <a:pathLst>
              <a:path h="3979043" w="4252118">
                <a:moveTo>
                  <a:pt x="0" y="0"/>
                </a:moveTo>
                <a:lnTo>
                  <a:pt x="4252118" y="0"/>
                </a:lnTo>
                <a:lnTo>
                  <a:pt x="4252118" y="3979044"/>
                </a:lnTo>
                <a:lnTo>
                  <a:pt x="0" y="39790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181" r="0" b="-51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8675" y="194824"/>
            <a:ext cx="5633009" cy="40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Training Procedure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05266" y="5301269"/>
            <a:ext cx="950462" cy="20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Fig. : Screenshot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3425" y="1273079"/>
            <a:ext cx="5922625" cy="4655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5952" indent="-217976" lvl="1">
              <a:lnSpc>
                <a:spcPts val="2826"/>
              </a:lnSpc>
              <a:spcBef>
                <a:spcPct val="0"/>
              </a:spcBef>
              <a:buFont typeface="Arial"/>
              <a:buChar char="•"/>
            </a:pPr>
            <a:r>
              <a:rPr lang="en-US" sz="201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Dataset Cleaning: Removed irrelevant columns and handled missing values t</a:t>
            </a:r>
            <a:r>
              <a:rPr lang="en-US" sz="201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 ensure data quality.</a:t>
            </a:r>
          </a:p>
          <a:p>
            <a:pPr algn="l" marL="435952" indent="-217976" lvl="1">
              <a:lnSpc>
                <a:spcPts val="2826"/>
              </a:lnSpc>
              <a:spcBef>
                <a:spcPct val="0"/>
              </a:spcBef>
              <a:buFont typeface="Arial"/>
              <a:buChar char="•"/>
            </a:pPr>
            <a:r>
              <a:rPr lang="en-US" sz="201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 Engineering: Created income ratios, age features, and external source statistics for better insights.</a:t>
            </a:r>
          </a:p>
          <a:p>
            <a:pPr algn="l" marL="435952" indent="-217976" lvl="1">
              <a:lnSpc>
                <a:spcPts val="2826"/>
              </a:lnSpc>
              <a:spcBef>
                <a:spcPct val="0"/>
              </a:spcBef>
              <a:buFont typeface="Arial"/>
              <a:buChar char="•"/>
            </a:pPr>
            <a:r>
              <a:rPr lang="en-US" sz="201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Train-Test Split: Split data (80-20) into training and testing sets for evaluation.</a:t>
            </a:r>
          </a:p>
          <a:p>
            <a:pPr algn="l" marL="435952" indent="-217976" lvl="1">
              <a:lnSpc>
                <a:spcPts val="2826"/>
              </a:lnSpc>
              <a:spcBef>
                <a:spcPct val="0"/>
              </a:spcBef>
              <a:buFont typeface="Arial"/>
              <a:buChar char="•"/>
            </a:pPr>
            <a:r>
              <a:rPr lang="en-US" sz="201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Hyperparameter Tuning: Optimized Random Forest parameters using RandomizedSearchCV with 3-fold cross-validation.</a:t>
            </a:r>
          </a:p>
          <a:p>
            <a:pPr algn="l" marL="435952" indent="-217976" lvl="1">
              <a:lnSpc>
                <a:spcPts val="2826"/>
              </a:lnSpc>
              <a:spcBef>
                <a:spcPct val="0"/>
              </a:spcBef>
              <a:buFont typeface="Arial"/>
              <a:buChar char="•"/>
            </a:pPr>
            <a:r>
              <a:rPr lang="en-US" sz="2019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Evaluation: Assessed performance with accuracy (95%) and F1 score (0.48) for predictions.</a:t>
            </a:r>
          </a:p>
          <a:p>
            <a:pPr algn="l">
              <a:lnSpc>
                <a:spcPts val="28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56307" y="6227855"/>
            <a:ext cx="7947660" cy="9525"/>
          </a:xfrm>
          <a:custGeom>
            <a:avLst/>
            <a:gdLst/>
            <a:ahLst/>
            <a:cxnLst/>
            <a:rect r="r" b="b" t="t" l="l"/>
            <a:pathLst>
              <a:path h="9525" w="7947660">
                <a:moveTo>
                  <a:pt x="0" y="0"/>
                </a:moveTo>
                <a:lnTo>
                  <a:pt x="7947660" y="0"/>
                </a:lnTo>
                <a:lnTo>
                  <a:pt x="794766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95621" y="6430556"/>
            <a:ext cx="5466588" cy="9525"/>
          </a:xfrm>
          <a:custGeom>
            <a:avLst/>
            <a:gdLst/>
            <a:ahLst/>
            <a:cxnLst/>
            <a:rect r="r" b="b" t="t" l="l"/>
            <a:pathLst>
              <a:path h="9525" w="5466588">
                <a:moveTo>
                  <a:pt x="0" y="0"/>
                </a:moveTo>
                <a:lnTo>
                  <a:pt x="5466588" y="0"/>
                </a:lnTo>
                <a:lnTo>
                  <a:pt x="5466588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83807" y="2113993"/>
            <a:ext cx="5503912" cy="2087132"/>
          </a:xfrm>
          <a:custGeom>
            <a:avLst/>
            <a:gdLst/>
            <a:ahLst/>
            <a:cxnLst/>
            <a:rect r="r" b="b" t="t" l="l"/>
            <a:pathLst>
              <a:path h="2087132" w="5503912">
                <a:moveTo>
                  <a:pt x="0" y="0"/>
                </a:moveTo>
                <a:lnTo>
                  <a:pt x="5503912" y="0"/>
                </a:lnTo>
                <a:lnTo>
                  <a:pt x="5503912" y="2087132"/>
                </a:lnTo>
                <a:lnTo>
                  <a:pt x="0" y="20871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968" r="0" b="-761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5222" y="394849"/>
            <a:ext cx="5715190" cy="82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3184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Training (Method 2)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800" y="1383814"/>
            <a:ext cx="5296715" cy="454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4861" indent="-147430" lvl="1">
              <a:lnSpc>
                <a:spcPts val="2799"/>
              </a:lnSpc>
              <a:buFont typeface="Arial"/>
              <a:buChar char="•"/>
            </a:pPr>
            <a:r>
              <a:rPr lang="en-US" sz="13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Dataset Preprocessing: Cleaned data, handled missing values, encoded categorical features, and normalized numerical values.</a:t>
            </a:r>
          </a:p>
          <a:p>
            <a:pPr algn="l" marL="294861" indent="-147430" lvl="1">
              <a:lnSpc>
                <a:spcPts val="2799"/>
              </a:lnSpc>
              <a:buFont typeface="Arial"/>
              <a:buChar char="•"/>
            </a:pPr>
            <a:r>
              <a:rPr lang="en-US" sz="13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Training Method: Used RandomForestClassifier with 100 trees, no maximum depth, and Gini impurity.</a:t>
            </a:r>
          </a:p>
          <a:p>
            <a:pPr algn="l" marL="294861" indent="-147430" lvl="1">
              <a:lnSpc>
                <a:spcPts val="2799"/>
              </a:lnSpc>
              <a:buFont typeface="Arial"/>
              <a:buChar char="•"/>
            </a:pPr>
            <a:r>
              <a:rPr lang="en-US" sz="13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Training Parameters: Trained for 5000 steps, 15:45 (HH:MM:SS), with a training loss of 0.0245.</a:t>
            </a:r>
          </a:p>
          <a:p>
            <a:pPr algn="l" marL="294861" indent="-147430" lvl="1">
              <a:lnSpc>
                <a:spcPts val="2799"/>
              </a:lnSpc>
              <a:buFont typeface="Arial"/>
              <a:buChar char="•"/>
            </a:pPr>
            <a:r>
              <a:rPr lang="en-US" sz="13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Evaluation Metrics: Achieved 94.31% accuracy, 0.97 precision for class 0, 0.94 recall for class 0, and 0.93 weighted average F1 score.</a:t>
            </a:r>
          </a:p>
          <a:p>
            <a:pPr algn="l" marL="294861" indent="-147430" lvl="1">
              <a:lnSpc>
                <a:spcPts val="2799"/>
              </a:lnSpc>
              <a:buFont typeface="Arial"/>
              <a:buChar char="•"/>
            </a:pPr>
            <a:r>
              <a:rPr lang="en-US" sz="13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Selected Model: Random Forest model selected for its performance in predicting defaulters.</a:t>
            </a:r>
          </a:p>
          <a:p>
            <a:pPr algn="l" marL="294861" indent="-147430" lvl="1">
              <a:lnSpc>
                <a:spcPts val="2799"/>
              </a:lnSpc>
              <a:buFont typeface="Arial"/>
              <a:buChar char="•"/>
            </a:pPr>
            <a:r>
              <a:rPr lang="en-US" sz="136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Deployment: Model deployed for predicting credit risk in loan applications.</a:t>
            </a:r>
          </a:p>
          <a:p>
            <a:pPr algn="l">
              <a:lnSpc>
                <a:spcPts val="259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073645"/>
          </a:xfrm>
          <a:custGeom>
            <a:avLst/>
            <a:gdLst/>
            <a:ahLst/>
            <a:cxnLst/>
            <a:rect r="r" b="b" t="t" l="l"/>
            <a:pathLst>
              <a:path h="6073645" w="12318997">
                <a:moveTo>
                  <a:pt x="0" y="0"/>
                </a:moveTo>
                <a:lnTo>
                  <a:pt x="12318997" y="0"/>
                </a:lnTo>
                <a:lnTo>
                  <a:pt x="12318997" y="6073645"/>
                </a:lnTo>
                <a:lnTo>
                  <a:pt x="0" y="6073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4569" y="2626090"/>
            <a:ext cx="1761382" cy="61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96840" y="6437538"/>
            <a:ext cx="2151888" cy="9525"/>
          </a:xfrm>
          <a:custGeom>
            <a:avLst/>
            <a:gdLst/>
            <a:ahLst/>
            <a:cxnLst/>
            <a:rect r="r" b="b" t="t" l="l"/>
            <a:pathLst>
              <a:path h="9525" w="2151888">
                <a:moveTo>
                  <a:pt x="0" y="0"/>
                </a:moveTo>
                <a:lnTo>
                  <a:pt x="2151888" y="0"/>
                </a:lnTo>
                <a:lnTo>
                  <a:pt x="2151888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04216" y="1410340"/>
            <a:ext cx="7798134" cy="4053064"/>
          </a:xfrm>
          <a:custGeom>
            <a:avLst/>
            <a:gdLst/>
            <a:ahLst/>
            <a:cxnLst/>
            <a:rect r="r" b="b" t="t" l="l"/>
            <a:pathLst>
              <a:path h="4053064" w="7798134">
                <a:moveTo>
                  <a:pt x="0" y="0"/>
                </a:moveTo>
                <a:lnTo>
                  <a:pt x="7798134" y="0"/>
                </a:lnTo>
                <a:lnTo>
                  <a:pt x="7798134" y="4053064"/>
                </a:lnTo>
                <a:lnTo>
                  <a:pt x="0" y="4053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773" r="-9120" b="-93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407" y="51949"/>
            <a:ext cx="3994404" cy="11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GitHub Repository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6811" y="5644805"/>
            <a:ext cx="2427770" cy="20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Fig. : Screenshot of the GitHub repository.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4998" y="6044595"/>
            <a:ext cx="8107352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  <a:spcBef>
                <a:spcPct val="0"/>
              </a:spcBef>
            </a:pPr>
            <a:r>
              <a:rPr lang="en-US" sz="1202" spc="2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7" tooltip="https://github.com/springboardmentor0312/Risk-Analysis-for-Home-Credit-Default/tree/group-3"/>
              </a:rPr>
              <a:t>https://github.com/springboardmentor0312/Risk-Analysis-for-Home-Credit-Default/tree/group-3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6613" y="1293979"/>
            <a:ext cx="3276711" cy="4960082"/>
          </a:xfrm>
          <a:custGeom>
            <a:avLst/>
            <a:gdLst/>
            <a:ahLst/>
            <a:cxnLst/>
            <a:rect r="r" b="b" t="t" l="l"/>
            <a:pathLst>
              <a:path h="4960082" w="3276711">
                <a:moveTo>
                  <a:pt x="0" y="0"/>
                </a:moveTo>
                <a:lnTo>
                  <a:pt x="3276711" y="0"/>
                </a:lnTo>
                <a:lnTo>
                  <a:pt x="3276711" y="4960082"/>
                </a:lnTo>
                <a:lnTo>
                  <a:pt x="0" y="4960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350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47033" y="1526869"/>
            <a:ext cx="3251458" cy="4727192"/>
          </a:xfrm>
          <a:custGeom>
            <a:avLst/>
            <a:gdLst/>
            <a:ahLst/>
            <a:cxnLst/>
            <a:rect r="r" b="b" t="t" l="l"/>
            <a:pathLst>
              <a:path h="4727192" w="3251458">
                <a:moveTo>
                  <a:pt x="0" y="0"/>
                </a:moveTo>
                <a:lnTo>
                  <a:pt x="3251458" y="0"/>
                </a:lnTo>
                <a:lnTo>
                  <a:pt x="3251458" y="4727192"/>
                </a:lnTo>
                <a:lnTo>
                  <a:pt x="0" y="4727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1061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20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407" y="51949"/>
            <a:ext cx="5200917" cy="124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Deployment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073645"/>
          </a:xfrm>
          <a:custGeom>
            <a:avLst/>
            <a:gdLst/>
            <a:ahLst/>
            <a:cxnLst/>
            <a:rect r="r" b="b" t="t" l="l"/>
            <a:pathLst>
              <a:path h="6073645" w="12318997">
                <a:moveTo>
                  <a:pt x="0" y="0"/>
                </a:moveTo>
                <a:lnTo>
                  <a:pt x="12318997" y="0"/>
                </a:lnTo>
                <a:lnTo>
                  <a:pt x="12318997" y="6073645"/>
                </a:lnTo>
                <a:lnTo>
                  <a:pt x="0" y="6073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04092" y="6225540"/>
            <a:ext cx="406908" cy="405384"/>
          </a:xfrm>
          <a:custGeom>
            <a:avLst/>
            <a:gdLst/>
            <a:ahLst/>
            <a:cxnLst/>
            <a:rect r="r" b="b" t="t" l="l"/>
            <a:pathLst>
              <a:path h="405384" w="406908">
                <a:moveTo>
                  <a:pt x="0" y="0"/>
                </a:moveTo>
                <a:lnTo>
                  <a:pt x="406908" y="0"/>
                </a:lnTo>
                <a:lnTo>
                  <a:pt x="406908" y="405384"/>
                </a:lnTo>
                <a:lnTo>
                  <a:pt x="0" y="405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17948" y="246888"/>
            <a:ext cx="2150364" cy="1292352"/>
          </a:xfrm>
          <a:custGeom>
            <a:avLst/>
            <a:gdLst/>
            <a:ahLst/>
            <a:cxnLst/>
            <a:rect r="r" b="b" t="t" l="l"/>
            <a:pathLst>
              <a:path h="1292352" w="2150364">
                <a:moveTo>
                  <a:pt x="0" y="0"/>
                </a:moveTo>
                <a:lnTo>
                  <a:pt x="2150364" y="0"/>
                </a:lnTo>
                <a:lnTo>
                  <a:pt x="2150364" y="1292352"/>
                </a:lnTo>
                <a:lnTo>
                  <a:pt x="0" y="1292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21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7531" y="2626090"/>
            <a:ext cx="4458719" cy="61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 H A N K Y O U !!!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5222" y="51949"/>
            <a:ext cx="4285764" cy="11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8096" y="1810474"/>
            <a:ext cx="109852" cy="26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8096" y="3273771"/>
            <a:ext cx="109852" cy="26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096" y="4371432"/>
            <a:ext cx="109852" cy="26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84636" y="6427832"/>
            <a:ext cx="78972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1533" y="1772374"/>
            <a:ext cx="11541557" cy="123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Assessing and predicting the risk of default on home credit loans is critical for financial institutions to ensure loan portfolio stability and minimize financial losses. </a:t>
            </a:r>
          </a:p>
          <a:p>
            <a:pPr algn="ctr">
              <a:lnSpc>
                <a:spcPts val="3223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41132" y="2596556"/>
            <a:ext cx="11262360" cy="203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</a:p>
          <a:p>
            <a:pPr algn="ctr">
              <a:lnSpc>
                <a:spcPts val="3220"/>
              </a:lnSpc>
            </a:pPr>
            <a:r>
              <a:rPr lang="en-US" sz="2300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aims to perform exploratory data analysis (EDA) and build robust predictive models to evaluate the likelihood of default based on applicants' demographics, financial history, and loan attributes. 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01533" y="4333332"/>
            <a:ext cx="10973852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The system should provide actionable insights and accurate risk predictions, enablininstitutions to make informed decisions and implement effective credit management strategies.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33693" y="1311278"/>
            <a:ext cx="2351532" cy="22860"/>
          </a:xfrm>
          <a:custGeom>
            <a:avLst/>
            <a:gdLst/>
            <a:ahLst/>
            <a:cxnLst/>
            <a:rect r="r" b="b" t="t" l="l"/>
            <a:pathLst>
              <a:path h="22860" w="2351532">
                <a:moveTo>
                  <a:pt x="0" y="0"/>
                </a:moveTo>
                <a:lnTo>
                  <a:pt x="2351532" y="0"/>
                </a:lnTo>
                <a:lnTo>
                  <a:pt x="2351532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0041" y="1544573"/>
            <a:ext cx="10498836" cy="4369329"/>
          </a:xfrm>
          <a:custGeom>
            <a:avLst/>
            <a:gdLst/>
            <a:ahLst/>
            <a:cxnLst/>
            <a:rect r="r" b="b" t="t" l="l"/>
            <a:pathLst>
              <a:path h="4369329" w="10498836">
                <a:moveTo>
                  <a:pt x="0" y="0"/>
                </a:moveTo>
                <a:lnTo>
                  <a:pt x="10498836" y="0"/>
                </a:lnTo>
                <a:lnTo>
                  <a:pt x="10498836" y="4369329"/>
                </a:lnTo>
                <a:lnTo>
                  <a:pt x="0" y="43693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60" t="-4338" r="-156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84636" y="6427832"/>
            <a:ext cx="78972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4455" y="855126"/>
            <a:ext cx="2480300" cy="53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INTENDED PLAN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122" y="1051205"/>
            <a:ext cx="11780756" cy="5120995"/>
          </a:xfrm>
          <a:custGeom>
            <a:avLst/>
            <a:gdLst/>
            <a:ahLst/>
            <a:cxnLst/>
            <a:rect r="r" b="b" t="t" l="l"/>
            <a:pathLst>
              <a:path h="5120995" w="11780756">
                <a:moveTo>
                  <a:pt x="0" y="0"/>
                </a:moveTo>
                <a:lnTo>
                  <a:pt x="11780755" y="0"/>
                </a:lnTo>
                <a:lnTo>
                  <a:pt x="11780755" y="5120995"/>
                </a:lnTo>
                <a:lnTo>
                  <a:pt x="0" y="5120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9" t="-643" r="0" b="-30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122" y="-49235"/>
            <a:ext cx="10998451" cy="67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4"/>
              </a:lnSpc>
            </a:pPr>
            <a:r>
              <a:rPr lang="en-US" b="true" sz="3995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Background Research </a:t>
            </a:r>
            <a:r>
              <a:rPr lang="en-US" b="true" sz="3995" spc="67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84636" y="6427832"/>
            <a:ext cx="78972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47041" y="668007"/>
            <a:ext cx="1902435" cy="4860849"/>
          </a:xfrm>
          <a:custGeom>
            <a:avLst/>
            <a:gdLst/>
            <a:ahLst/>
            <a:cxnLst/>
            <a:rect r="r" b="b" t="t" l="l"/>
            <a:pathLst>
              <a:path h="4860849" w="1902435">
                <a:moveTo>
                  <a:pt x="0" y="0"/>
                </a:moveTo>
                <a:lnTo>
                  <a:pt x="1902436" y="0"/>
                </a:lnTo>
                <a:lnTo>
                  <a:pt x="1902436" y="4860849"/>
                </a:lnTo>
                <a:lnTo>
                  <a:pt x="0" y="4860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31" t="0" r="-748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222" y="51949"/>
            <a:ext cx="2388794" cy="11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84636" y="6427832"/>
            <a:ext cx="78972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73249" y="5827395"/>
            <a:ext cx="644550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Fig. : Proposed Workflow for Risk Analysis for Home Credit Default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30260" y="1217390"/>
            <a:ext cx="7534173" cy="4228554"/>
          </a:xfrm>
          <a:custGeom>
            <a:avLst/>
            <a:gdLst/>
            <a:ahLst/>
            <a:cxnLst/>
            <a:rect r="r" b="b" t="t" l="l"/>
            <a:pathLst>
              <a:path h="4228554" w="7534173">
                <a:moveTo>
                  <a:pt x="0" y="0"/>
                </a:moveTo>
                <a:lnTo>
                  <a:pt x="7534172" y="0"/>
                </a:lnTo>
                <a:lnTo>
                  <a:pt x="7534172" y="4228555"/>
                </a:lnTo>
                <a:lnTo>
                  <a:pt x="0" y="4228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222" y="51949"/>
            <a:ext cx="2388794" cy="116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06912" y="6427832"/>
            <a:ext cx="158248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23447" y="5647394"/>
            <a:ext cx="564506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Fig. : Proposed Workflow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2279" y="6442167"/>
            <a:ext cx="8037576" cy="9525"/>
          </a:xfrm>
          <a:custGeom>
            <a:avLst/>
            <a:gdLst/>
            <a:ahLst/>
            <a:cxnLst/>
            <a:rect r="r" b="b" t="t" l="l"/>
            <a:pathLst>
              <a:path h="9525" w="8037576">
                <a:moveTo>
                  <a:pt x="0" y="0"/>
                </a:moveTo>
                <a:lnTo>
                  <a:pt x="8037576" y="0"/>
                </a:lnTo>
                <a:lnTo>
                  <a:pt x="803757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2840" y="6275803"/>
            <a:ext cx="4814316" cy="9525"/>
          </a:xfrm>
          <a:custGeom>
            <a:avLst/>
            <a:gdLst/>
            <a:ahLst/>
            <a:cxnLst/>
            <a:rect r="r" b="b" t="t" l="l"/>
            <a:pathLst>
              <a:path h="9525" w="4814316">
                <a:moveTo>
                  <a:pt x="0" y="0"/>
                </a:moveTo>
                <a:lnTo>
                  <a:pt x="4814316" y="0"/>
                </a:lnTo>
                <a:lnTo>
                  <a:pt x="481431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79951" y="2485387"/>
            <a:ext cx="6200095" cy="4159554"/>
          </a:xfrm>
          <a:custGeom>
            <a:avLst/>
            <a:gdLst/>
            <a:ahLst/>
            <a:cxnLst/>
            <a:rect r="r" b="b" t="t" l="l"/>
            <a:pathLst>
              <a:path h="4159554" w="6200095">
                <a:moveTo>
                  <a:pt x="0" y="0"/>
                </a:moveTo>
                <a:lnTo>
                  <a:pt x="6200094" y="0"/>
                </a:lnTo>
                <a:lnTo>
                  <a:pt x="6200094" y="4159554"/>
                </a:lnTo>
                <a:lnTo>
                  <a:pt x="0" y="415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30" t="-6608" r="0" b="-660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5222" y="394849"/>
            <a:ext cx="2388794" cy="82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6912" y="6427832"/>
            <a:ext cx="158248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0874" y="1057713"/>
            <a:ext cx="109852" cy="26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0874" y="1396553"/>
            <a:ext cx="110042" cy="23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1"/>
              </a:lnSpc>
            </a:pPr>
            <a:r>
              <a:rPr lang="en-US" sz="1406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0874" y="2240016"/>
            <a:ext cx="109852" cy="23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0874" y="2609212"/>
            <a:ext cx="109852" cy="23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9640" y="1079563"/>
            <a:ext cx="2395976" cy="24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Loaded the trained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00" y="1358453"/>
            <a:ext cx="8876778" cy="82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3"/>
              </a:lnSpc>
              <a:spcBef>
                <a:spcPct val="0"/>
              </a:spcBef>
            </a:pPr>
            <a:r>
              <a:rPr lang="en-US" sz="1502" spc="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datasets contain extensive features such as the type of loan, gender, occupation as well as income of the applicant, whether he/she owns a car or real estate, to name a few. It also consists of the past credit history of the applicant.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8244" y="2190173"/>
            <a:ext cx="9042202" cy="29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3"/>
              </a:lnSpc>
              <a:spcBef>
                <a:spcPct val="0"/>
              </a:spcBef>
            </a:pPr>
            <a:r>
              <a:rPr lang="en-US" sz="1502" spc="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Negative Class(0) refers to Non- Defaulters whereas the Positive Class (1) refers to the Defaulters in the dataset.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2279" y="6442167"/>
            <a:ext cx="8037576" cy="9525"/>
          </a:xfrm>
          <a:custGeom>
            <a:avLst/>
            <a:gdLst/>
            <a:ahLst/>
            <a:cxnLst/>
            <a:rect r="r" b="b" t="t" l="l"/>
            <a:pathLst>
              <a:path h="9525" w="8037576">
                <a:moveTo>
                  <a:pt x="0" y="0"/>
                </a:moveTo>
                <a:lnTo>
                  <a:pt x="8037576" y="0"/>
                </a:lnTo>
                <a:lnTo>
                  <a:pt x="803757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2840" y="6275803"/>
            <a:ext cx="4814316" cy="9525"/>
          </a:xfrm>
          <a:custGeom>
            <a:avLst/>
            <a:gdLst/>
            <a:ahLst/>
            <a:cxnLst/>
            <a:rect r="r" b="b" t="t" l="l"/>
            <a:pathLst>
              <a:path h="9525" w="4814316">
                <a:moveTo>
                  <a:pt x="0" y="0"/>
                </a:moveTo>
                <a:lnTo>
                  <a:pt x="4814316" y="0"/>
                </a:lnTo>
                <a:lnTo>
                  <a:pt x="481431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5222" y="2231017"/>
            <a:ext cx="4948450" cy="2209602"/>
          </a:xfrm>
          <a:custGeom>
            <a:avLst/>
            <a:gdLst/>
            <a:ahLst/>
            <a:cxnLst/>
            <a:rect r="r" b="b" t="t" l="l"/>
            <a:pathLst>
              <a:path h="2209602" w="4948450">
                <a:moveTo>
                  <a:pt x="0" y="0"/>
                </a:moveTo>
                <a:lnTo>
                  <a:pt x="4948450" y="0"/>
                </a:lnTo>
                <a:lnTo>
                  <a:pt x="4948450" y="2209603"/>
                </a:lnTo>
                <a:lnTo>
                  <a:pt x="0" y="220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55679" y="1402033"/>
            <a:ext cx="4662954" cy="3343369"/>
          </a:xfrm>
          <a:custGeom>
            <a:avLst/>
            <a:gdLst/>
            <a:ahLst/>
            <a:cxnLst/>
            <a:rect r="r" b="b" t="t" l="l"/>
            <a:pathLst>
              <a:path h="3343369" w="4662954">
                <a:moveTo>
                  <a:pt x="0" y="0"/>
                </a:moveTo>
                <a:lnTo>
                  <a:pt x="4662954" y="0"/>
                </a:lnTo>
                <a:lnTo>
                  <a:pt x="4662954" y="3343369"/>
                </a:lnTo>
                <a:lnTo>
                  <a:pt x="0" y="33433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5222" y="394849"/>
            <a:ext cx="2388794" cy="82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  <a:p>
            <a:pPr algn="l">
              <a:lnSpc>
                <a:spcPts val="4485"/>
              </a:lnSpc>
            </a:pPr>
            <a:r>
              <a:rPr lang="en-US" b="true" sz="3204" spc="54">
                <a:solidFill>
                  <a:srgbClr val="FFB7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4919" y="4650722"/>
            <a:ext cx="2743200" cy="24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Fig:Check the dataset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11661" y="4869227"/>
            <a:ext cx="2743200" cy="24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Fig: Checking Data imbalance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6" y="456438"/>
            <a:ext cx="38100" cy="5946000"/>
          </a:xfrm>
          <a:custGeom>
            <a:avLst/>
            <a:gdLst/>
            <a:ahLst/>
            <a:cxnLst/>
            <a:rect r="r" b="b" t="t" l="l"/>
            <a:pathLst>
              <a:path h="5946000" w="38100">
                <a:moveTo>
                  <a:pt x="0" y="0"/>
                </a:moveTo>
                <a:lnTo>
                  <a:pt x="38100" y="0"/>
                </a:lnTo>
                <a:lnTo>
                  <a:pt x="38100" y="5946000"/>
                </a:lnTo>
                <a:lnTo>
                  <a:pt x="0" y="594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2279" y="6442167"/>
            <a:ext cx="8037576" cy="9525"/>
          </a:xfrm>
          <a:custGeom>
            <a:avLst/>
            <a:gdLst/>
            <a:ahLst/>
            <a:cxnLst/>
            <a:rect r="r" b="b" t="t" l="l"/>
            <a:pathLst>
              <a:path h="9525" w="8037576">
                <a:moveTo>
                  <a:pt x="0" y="0"/>
                </a:moveTo>
                <a:lnTo>
                  <a:pt x="8037576" y="0"/>
                </a:lnTo>
                <a:lnTo>
                  <a:pt x="803757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2840" y="6275803"/>
            <a:ext cx="4814316" cy="9525"/>
          </a:xfrm>
          <a:custGeom>
            <a:avLst/>
            <a:gdLst/>
            <a:ahLst/>
            <a:cxnLst/>
            <a:rect r="r" b="b" t="t" l="l"/>
            <a:pathLst>
              <a:path h="9525" w="4814316">
                <a:moveTo>
                  <a:pt x="0" y="0"/>
                </a:moveTo>
                <a:lnTo>
                  <a:pt x="4814316" y="0"/>
                </a:lnTo>
                <a:lnTo>
                  <a:pt x="4814316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2960" y="721732"/>
            <a:ext cx="3412414" cy="4477934"/>
          </a:xfrm>
          <a:custGeom>
            <a:avLst/>
            <a:gdLst/>
            <a:ahLst/>
            <a:cxnLst/>
            <a:rect r="r" b="b" t="t" l="l"/>
            <a:pathLst>
              <a:path h="4477934" w="3412414">
                <a:moveTo>
                  <a:pt x="0" y="0"/>
                </a:moveTo>
                <a:lnTo>
                  <a:pt x="3412415" y="0"/>
                </a:lnTo>
                <a:lnTo>
                  <a:pt x="3412415" y="4477934"/>
                </a:lnTo>
                <a:lnTo>
                  <a:pt x="0" y="44779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24" t="-196" r="0" b="-1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27824" y="805699"/>
            <a:ext cx="3302366" cy="4393967"/>
          </a:xfrm>
          <a:custGeom>
            <a:avLst/>
            <a:gdLst/>
            <a:ahLst/>
            <a:cxnLst/>
            <a:rect r="r" b="b" t="t" l="l"/>
            <a:pathLst>
              <a:path h="4393967" w="3302366">
                <a:moveTo>
                  <a:pt x="0" y="0"/>
                </a:moveTo>
                <a:lnTo>
                  <a:pt x="3302366" y="0"/>
                </a:lnTo>
                <a:lnTo>
                  <a:pt x="3302366" y="4393967"/>
                </a:lnTo>
                <a:lnTo>
                  <a:pt x="0" y="43939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74" r="-3002" b="-7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5222" y="394849"/>
            <a:ext cx="2388794" cy="32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b="true" sz="3998" spc="67">
                <a:solidFill>
                  <a:srgbClr val="43434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640" y="6515638"/>
            <a:ext cx="730558" cy="21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17-07-2024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06912" y="6427832"/>
            <a:ext cx="158248" cy="21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2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0874" y="5219494"/>
            <a:ext cx="109852" cy="23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9640" y="5219494"/>
            <a:ext cx="4094594" cy="68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Age group from 25-40 is the age group which opts for loan.</a:t>
            </a:r>
          </a:p>
          <a:p>
            <a:pPr algn="l">
              <a:lnSpc>
                <a:spcPts val="17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827824" y="5219494"/>
            <a:ext cx="4579710" cy="46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Individuals with lower incomes are more likely to default on loans, indicating a need for stricter lending criteria.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0874" y="5773622"/>
            <a:ext cx="109852" cy="23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9640" y="5747412"/>
            <a:ext cx="4094594" cy="68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Since this is the age group where young people tend to buy home,car, personal loans,education,business developments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01165" y="5219494"/>
            <a:ext cx="109852" cy="23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03">
                <a:solidFill>
                  <a:srgbClr val="FFB727"/>
                </a:solidFill>
                <a:latin typeface="Calibri (MS)"/>
                <a:ea typeface="Calibri (MS)"/>
                <a:cs typeface="Calibri (MS)"/>
                <a:sym typeface="Calibri (MS)"/>
              </a:rPr>
              <a:t>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DAGXFvOxLJI</dc:identifier>
  <dcterms:modified xsi:type="dcterms:W3CDTF">2011-08-01T06:04:30Z</dcterms:modified>
  <cp:revision>1</cp:revision>
  <dc:title>Group_ppt.pdf</dc:title>
</cp:coreProperties>
</file>