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4206"/>
    <p:restoredTop sz="96341"/>
  </p:normalViewPr>
  <p:slideViewPr>
    <p:cSldViewPr snapToGrid="0">
      <p:cViewPr>
        <p:scale>
          <a:sx n="88" d="100"/>
          <a:sy n="88" d="100"/>
        </p:scale>
        <p:origin x="64" y="106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A44EF-6AB9-AC49-A8B9-C955A8B506C8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44E24-3FE5-3145-982F-38BEA96FC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6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42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9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44E24-3FE5-3145-982F-38BEA96FC5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0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7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0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8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2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84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1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9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8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6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rawpixel.com/image/494728/free-illustration-image-thank-you-black-calligraph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1089-7A5C-526F-00D7-0FD2D13B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3326798"/>
            <a:ext cx="8637073" cy="66162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240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“Emotions Classification Based on Feedback for an Event Planning Company using Text Classification”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750EB-2666-11EF-457A-268917DEB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242336"/>
            <a:ext cx="8637072" cy="977621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- YASHAS 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0D9A8D-157C-BA91-D2C2-B6D5D082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87" y="806342"/>
            <a:ext cx="6275294" cy="1670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6189E-F4B7-352F-5657-C1A33C119AE3}"/>
              </a:ext>
            </a:extLst>
          </p:cNvPr>
          <p:cNvSpPr txBox="1"/>
          <p:nvPr/>
        </p:nvSpPr>
        <p:spPr>
          <a:xfrm>
            <a:off x="4830227" y="2477160"/>
            <a:ext cx="360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</a:t>
            </a:r>
          </a:p>
        </p:txBody>
      </p:sp>
    </p:spTree>
    <p:extLst>
      <p:ext uri="{BB962C8B-B14F-4D97-AF65-F5344CB8AC3E}">
        <p14:creationId xmlns:p14="http://schemas.microsoft.com/office/powerpoint/2010/main" val="344779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416B-3146-D3AF-2F88-DF2A39A4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66AE91-16AB-8DFC-C705-9CF7BF03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8" y="2081946"/>
            <a:ext cx="4507142" cy="3440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AB8BE-A25A-B69F-340E-96ADB4BD8B7C}"/>
              </a:ext>
            </a:extLst>
          </p:cNvPr>
          <p:cNvSpPr txBox="1"/>
          <p:nvPr/>
        </p:nvSpPr>
        <p:spPr>
          <a:xfrm>
            <a:off x="630621" y="5522309"/>
            <a:ext cx="343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wise </a:t>
            </a:r>
            <a:r>
              <a:rPr lang="en-US" dirty="0" err="1"/>
              <a:t>comparisions</a:t>
            </a:r>
            <a:r>
              <a:rPr lang="en-US" dirty="0"/>
              <a:t> of the dataset using bar graph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F72C41B-860C-2ADA-BA09-62FAE2A8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18" y="19243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4">
            <a:extLst>
              <a:ext uri="{FF2B5EF4-FFF2-40B4-BE49-F238E27FC236}">
                <a16:creationId xmlns:a16="http://schemas.microsoft.com/office/drawing/2014/main" id="{60E73E38-6350-4092-D42D-9757212A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268" y="2207102"/>
            <a:ext cx="6513314" cy="302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479ED-460A-E648-E715-5A8A1F41DDB6}"/>
              </a:ext>
            </a:extLst>
          </p:cNvPr>
          <p:cNvSpPr txBox="1"/>
          <p:nvPr/>
        </p:nvSpPr>
        <p:spPr>
          <a:xfrm>
            <a:off x="6096000" y="5522309"/>
            <a:ext cx="519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Confusion Matrix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algorithm after hyperparameter tuning.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416B-3146-D3AF-2F88-DF2A39A4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0BD742-2941-A70C-AA06-2066353D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B71DFB23-8650-FD5D-4F4C-A67E41FB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6" t="34779" r="26974" b="24719"/>
          <a:stretch>
            <a:fillRect/>
          </a:stretch>
        </p:blipFill>
        <p:spPr bwMode="auto">
          <a:xfrm>
            <a:off x="227442" y="2185416"/>
            <a:ext cx="4968963" cy="273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AFC6CC-AD14-ACA0-36FA-32689E02C294}"/>
              </a:ext>
            </a:extLst>
          </p:cNvPr>
          <p:cNvSpPr txBox="1"/>
          <p:nvPr/>
        </p:nvSpPr>
        <p:spPr>
          <a:xfrm>
            <a:off x="824753" y="4921624"/>
            <a:ext cx="371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Confusion matrix of the logistic regression after hyperparameter tuning.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081C6C-196F-5061-315F-518B9AC5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3">
            <a:extLst>
              <a:ext uri="{FF2B5EF4-FFF2-40B4-BE49-F238E27FC236}">
                <a16:creationId xmlns:a16="http://schemas.microsoft.com/office/drawing/2014/main" id="{6B6D4473-652E-1AAD-5DA2-6328B433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78" y="2305049"/>
            <a:ext cx="5987078" cy="2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5CAA6-7947-54ED-7F85-4EFBEA72E46A}"/>
              </a:ext>
            </a:extLst>
          </p:cNvPr>
          <p:cNvSpPr txBox="1"/>
          <p:nvPr/>
        </p:nvSpPr>
        <p:spPr>
          <a:xfrm>
            <a:off x="7456714" y="5203371"/>
            <a:ext cx="3037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confusion matrix of the random forest algorithm after the hyperparameter tuning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8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416B-3146-D3AF-2F88-DF2A39A4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2B66E-D4B3-BB12-E2A0-548B1EEF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2161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5">
            <a:extLst>
              <a:ext uri="{FF2B5EF4-FFF2-40B4-BE49-F238E27FC236}">
                <a16:creationId xmlns:a16="http://schemas.microsoft.com/office/drawing/2014/main" id="{C67CFF6A-6360-B819-15AB-3F065E48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1" y="1920240"/>
            <a:ext cx="57404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7EC4D5-2515-2792-AF07-6AB35B3838BF}"/>
              </a:ext>
            </a:extLst>
          </p:cNvPr>
          <p:cNvSpPr txBox="1"/>
          <p:nvPr/>
        </p:nvSpPr>
        <p:spPr>
          <a:xfrm>
            <a:off x="4250723" y="4460789"/>
            <a:ext cx="2413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Confusion matrix of the SVM algorithm after hyperparameter tuning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077" name="Picture 6">
            <a:extLst>
              <a:ext uri="{FF2B5EF4-FFF2-40B4-BE49-F238E27FC236}">
                <a16:creationId xmlns:a16="http://schemas.microsoft.com/office/drawing/2014/main" id="{66AA8843-204D-F24B-59B7-E621C1CB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989" y="1920240"/>
            <a:ext cx="44323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7">
            <a:extLst>
              <a:ext uri="{FF2B5EF4-FFF2-40B4-BE49-F238E27FC236}">
                <a16:creationId xmlns:a16="http://schemas.microsoft.com/office/drawing/2014/main" id="{5A9F31C1-3FEE-3FBD-17F6-9B286ACE4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3" t="54520" r="14146" b="26982"/>
          <a:stretch>
            <a:fillRect/>
          </a:stretch>
        </p:blipFill>
        <p:spPr bwMode="auto">
          <a:xfrm>
            <a:off x="7201988" y="4910836"/>
            <a:ext cx="42291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F67C6665-17F1-6EF3-0339-D0E28053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989" y="10885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0E39214-4A76-53BA-BD76-EC49DAED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989" y="410356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D5CE7FC-323E-FCB0-BF6C-2F30FC30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989" y="5343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81925-BA61-5555-0522-E7344931A993}"/>
              </a:ext>
            </a:extLst>
          </p:cNvPr>
          <p:cNvSpPr txBox="1"/>
          <p:nvPr/>
        </p:nvSpPr>
        <p:spPr>
          <a:xfrm>
            <a:off x="7386720" y="6085490"/>
            <a:ext cx="377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Model wise </a:t>
            </a:r>
            <a:r>
              <a:rPr lang="en-US" altLang="en-US" dirty="0" err="1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comparision</a:t>
            </a:r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based on Accuracy for training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5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2504-49F3-7D60-3CAF-D9C57C9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4098" name="Picture 8">
            <a:extLst>
              <a:ext uri="{FF2B5EF4-FFF2-40B4-BE49-F238E27FC236}">
                <a16:creationId xmlns:a16="http://schemas.microsoft.com/office/drawing/2014/main" id="{10561D1A-4AC0-0E45-F68C-AC7834F79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4" y="1914005"/>
            <a:ext cx="4719283" cy="3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9">
            <a:extLst>
              <a:ext uri="{FF2B5EF4-FFF2-40B4-BE49-F238E27FC236}">
                <a16:creationId xmlns:a16="http://schemas.microsoft.com/office/drawing/2014/main" id="{F43A607E-A770-B302-2672-03F701988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3" t="54285" r="14148" b="26520"/>
          <a:stretch>
            <a:fillRect/>
          </a:stretch>
        </p:blipFill>
        <p:spPr bwMode="auto">
          <a:xfrm>
            <a:off x="899159" y="4915916"/>
            <a:ext cx="3765913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6A4A094-0446-B048-1DC6-AE7B0017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0A20A8-3C57-7080-24DF-B7F65EEED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701"/>
            <a:ext cx="22794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555BE4-B8AA-1E6D-DEA9-A2A2D952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1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882E4-8259-71BC-36EC-DC7AC7F0F198}"/>
              </a:ext>
            </a:extLst>
          </p:cNvPr>
          <p:cNvSpPr txBox="1"/>
          <p:nvPr/>
        </p:nvSpPr>
        <p:spPr>
          <a:xfrm>
            <a:off x="899159" y="5997800"/>
            <a:ext cx="356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Model wise </a:t>
            </a:r>
            <a:r>
              <a:rPr lang="en-US" altLang="en-US" dirty="0" err="1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comparision</a:t>
            </a:r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based on Accuracy for testing dataset</a:t>
            </a:r>
            <a:endParaRPr 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2F336AE-3847-B83B-5C83-C9501AE4A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891" y="15796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2" name="Picture 11">
            <a:extLst>
              <a:ext uri="{FF2B5EF4-FFF2-40B4-BE49-F238E27FC236}">
                <a16:creationId xmlns:a16="http://schemas.microsoft.com/office/drawing/2014/main" id="{3EB46E45-5741-B3D8-DDAB-C250D132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43" y="2371511"/>
            <a:ext cx="5393411" cy="2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D9EA5DFE-0160-44F9-CDA2-3A66D854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917" y="4006552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94B03-CC50-6D3E-AE34-6053E6C0E4F5}"/>
              </a:ext>
            </a:extLst>
          </p:cNvPr>
          <p:cNvSpPr txBox="1"/>
          <p:nvPr/>
        </p:nvSpPr>
        <p:spPr>
          <a:xfrm>
            <a:off x="6096000" y="5602310"/>
            <a:ext cx="470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SVM model </a:t>
            </a:r>
            <a:r>
              <a:rPr lang="en-US" altLang="en-US" dirty="0" err="1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comparision</a:t>
            </a:r>
            <a:r>
              <a:rPr lang="en-US" altLang="en-US" dirty="0">
                <a:solidFill>
                  <a:srgbClr val="0D0D0D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between Training ,Testing and Validation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C6DE-E16D-F020-92E9-E6520AC9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OR RESOLUTION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00C43-AF29-F5C9-BE21-DA3387BD00AF}"/>
              </a:ext>
            </a:extLst>
          </p:cNvPr>
          <p:cNvSpPr txBox="1"/>
          <p:nvPr/>
        </p:nvSpPr>
        <p:spPr>
          <a:xfrm>
            <a:off x="1067916" y="2240924"/>
            <a:ext cx="984641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SVM as the primary emotion classification model due to its high accuracy.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these models, the company can promptly address negative feedback, improve service quality, and enhance overall client satisfaction and retention.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performance monitoring and user feedback collection will be essential for ongoing system improvement and effectiveness.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an integrated system with standardized data pipelines, intuitive dashboards, and real-time alert systems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Tableau to make it better  in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01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F4FCD-B758-00EF-7E22-620C4D612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228600"/>
            <a:ext cx="12192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314E4-ECD5-F373-9FC6-FA49083DC76E}"/>
              </a:ext>
            </a:extLst>
          </p:cNvPr>
          <p:cNvSpPr txBox="1"/>
          <p:nvPr/>
        </p:nvSpPr>
        <p:spPr>
          <a:xfrm>
            <a:off x="1290918" y="0"/>
            <a:ext cx="10237694" cy="625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OF CONTENTS</a:t>
            </a:r>
          </a:p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</a:t>
            </a:r>
          </a:p>
          <a:p>
            <a:pPr marL="400050" indent="-400050" algn="just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overview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Approach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 used and Hyperparameter Tuning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4687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43C7-A459-F074-85F6-C702B0B7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3C837-A208-6591-06F9-D82004A55CBF}"/>
              </a:ext>
            </a:extLst>
          </p:cNvPr>
          <p:cNvSpPr txBox="1"/>
          <p:nvPr/>
        </p:nvSpPr>
        <p:spPr>
          <a:xfrm>
            <a:off x="1353756" y="2140063"/>
            <a:ext cx="862404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PLANNERS –function and programs organizers.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Satisfaction Importance and Critical for success and long-term relationships in event planning.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every event Feedback is  Collected through surveys, emails, social media, and online 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 Issues: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-intensive, subjective, inefficient, and prone to misinterpretation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learning-based system for automated emotion classification in client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Scalable and efficient analysis, deeper insights, proactive issue resolution, and enhanced client satisfaction and retention.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A7B7-0991-AC2D-213E-7AAF7EE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3" y="1121042"/>
            <a:ext cx="9603275" cy="1049235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ABBF1-2FBF-5C66-0BA7-8F108F6DB49A}"/>
              </a:ext>
            </a:extLst>
          </p:cNvPr>
          <p:cNvSpPr txBox="1"/>
          <p:nvPr/>
        </p:nvSpPr>
        <p:spPr>
          <a:xfrm>
            <a:off x="1469163" y="2633315"/>
            <a:ext cx="874749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consist of following column: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1.Label:Integer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2.Text:String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Total length : 16001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count of sadness is: 4666,joy is: 5362, love is: 1304,anger is: 2159,fear is: 1937,surprise is : 572.</a:t>
            </a:r>
            <a:r>
              <a:rPr lang="en-IN" dirty="0">
                <a:effectLst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dataset is imbalanced and we should perform </a:t>
            </a:r>
            <a:r>
              <a:rPr lang="en-IN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upsampling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techniques.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8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7D3D-1B9F-3854-CE42-A95E8565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330" y="982649"/>
            <a:ext cx="9603275" cy="1049235"/>
          </a:xfrm>
        </p:spPr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44516-433B-263F-53FB-C6768740D50E}"/>
              </a:ext>
            </a:extLst>
          </p:cNvPr>
          <p:cNvSpPr txBox="1"/>
          <p:nvPr/>
        </p:nvSpPr>
        <p:spPr>
          <a:xfrm>
            <a:off x="1475330" y="2366458"/>
            <a:ext cx="965463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Lower Case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Remove links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Remove next lines (\n)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Words containing numbers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Extra spaces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Special characters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Removal of stop words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Stemming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Lemmatization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9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312F-B8CD-BC6C-39AA-1FED7529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C2D3F-5A5D-CFF3-F7B0-F72BED533FA4}"/>
              </a:ext>
            </a:extLst>
          </p:cNvPr>
          <p:cNvSpPr txBox="1"/>
          <p:nvPr/>
        </p:nvSpPr>
        <p:spPr>
          <a:xfrm>
            <a:off x="1359140" y="2451136"/>
            <a:ext cx="947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(Text) </a:t>
            </a:r>
            <a:r>
              <a:rPr lang="en-IN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Lower Case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Remove links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Remove next lines (\n)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Words containing numbers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Extra spaces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Special characters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Removal of stop words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Stemming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Lemmatization</a:t>
            </a:r>
          </a:p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Featuring Engineering: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Convert the Text corpus to a matrix of word counts. (Vectorize the Text data)</a:t>
            </a:r>
          </a:p>
          <a:p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I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-IDF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549F-6F7B-80E1-164A-6540F922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E0F20-C908-160F-AB88-560A13B575F5}"/>
              </a:ext>
            </a:extLst>
          </p:cNvPr>
          <p:cNvSpPr txBox="1"/>
          <p:nvPr/>
        </p:nvSpPr>
        <p:spPr>
          <a:xfrm>
            <a:off x="673340" y="1948964"/>
            <a:ext cx="9783266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Model Building: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Divide the dataset in to Train (70%), Test (20%) and Validation (10%) datasets.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Build at least 3 classification models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1: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Build model 1 and generate the classification report (Performance metrics using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ConfusionMetrics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for both Training and Test datasets.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2: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Use grid search or binary search for Hyperparameter Tuning.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Use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atleast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values for each hyperparameters.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Choose the best model parameters based on grid search and generate the classification report (Performance metrics using Confusion Metrics) for both Training and Test datasets.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3: 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 step 1 and 2 for Model 2 and Model 3 as well.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4: 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choose the final model based on the classification report (Performance metrics using Confusion Metrics) for both Training, Test and validation datasets.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Data Visualization: Input and Output plots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49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50BF-6AD8-210D-E022-828B3292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and Hyperparameter Tuning.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96BC5-5647-8C5F-85BC-E5E6CDAAE2A3}"/>
              </a:ext>
            </a:extLst>
          </p:cNvPr>
          <p:cNvSpPr txBox="1"/>
          <p:nvPr/>
        </p:nvSpPr>
        <p:spPr>
          <a:xfrm>
            <a:off x="914400" y="2252870"/>
            <a:ext cx="9912626" cy="448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uses decision tree and generates many decision trees .Provides valuable insights into feature importance and demonstrates robustness in classification tasks.</a:t>
            </a:r>
          </a:p>
          <a:p>
            <a:pPr marR="261620"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31813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Hyper-parameters used </a:t>
            </a:r>
            <a:r>
              <a:rPr lang="en-IN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n_estimators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IN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max_depth</a:t>
            </a:r>
            <a:r>
              <a:rPr lang="en-IN" dirty="0">
                <a:effectLst/>
              </a:rPr>
              <a:t>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finds the hyperplane (best solution),Achieves the highest test accuracy and generalization capability, making it the best-performing model.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Hyper-parameters used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 ,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kernel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balanced performance with effective handling of complex data and managing overfitting.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Hyper-parameters used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n_estimators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learning_rate</a:t>
            </a: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8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288D-EE29-30A2-B70D-62C992E1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BFD05-72D1-285F-F78A-72F15A5BC954}"/>
              </a:ext>
            </a:extLst>
          </p:cNvPr>
          <p:cNvSpPr txBox="1"/>
          <p:nvPr/>
        </p:nvSpPr>
        <p:spPr>
          <a:xfrm>
            <a:off x="382975" y="2160104"/>
            <a:ext cx="10363995" cy="142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Demonstrates solid performance with high interpretability, ideal for understanding linear relationships in the data.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SzPts val="1000"/>
              <a:tabLst>
                <a:tab pos="318135" algn="l"/>
              </a:tabLst>
            </a:pPr>
            <a:r>
              <a:rPr lang="en-US" dirty="0"/>
              <a:t>    Hyper parameters used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C,solver,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max_iter</a:t>
            </a: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318135" algn="l"/>
              </a:tabLst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AE556-62AE-DB86-C6BD-8A7F71E07D34}"/>
              </a:ext>
            </a:extLst>
          </p:cNvPr>
          <p:cNvSpPr txBox="1"/>
          <p:nvPr/>
        </p:nvSpPr>
        <p:spPr>
          <a:xfrm>
            <a:off x="691558" y="3124200"/>
            <a:ext cx="10808883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systematically evaluates multiple combinations of hyperparameters through cross-validation to identify the best-performing set for each model.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parameter grid.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Cross-validation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fitting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evaluation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selection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369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{FDD6D769-3C1B-C740-9C1E-ABB537F594AB}tf10001076</Template>
  <TotalTime>808</TotalTime>
  <Words>829</Words>
  <Application>Microsoft Macintosh PowerPoint</Application>
  <PresentationFormat>Widescreen</PresentationFormat>
  <Paragraphs>110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 Boardroom</vt:lpstr>
      <vt:lpstr>“Emotions Classification Based on Feedback for an Event Planning Company using Text Classification”</vt:lpstr>
      <vt:lpstr>PowerPoint Presentation</vt:lpstr>
      <vt:lpstr>PROBLEM STATEMENT</vt:lpstr>
      <vt:lpstr>DATA OVERVIEW</vt:lpstr>
      <vt:lpstr>Data Preprocessing </vt:lpstr>
      <vt:lpstr>Modeling approach </vt:lpstr>
      <vt:lpstr>Modelling approach</vt:lpstr>
      <vt:lpstr>Models used and Hyperparameter Tuning.</vt:lpstr>
      <vt:lpstr>Hyperparameter tuning</vt:lpstr>
      <vt:lpstr>RESULTS</vt:lpstr>
      <vt:lpstr>RESULTS</vt:lpstr>
      <vt:lpstr>RESULTS</vt:lpstr>
      <vt:lpstr>Results</vt:lpstr>
      <vt:lpstr>RECOMMENDATION OR RESOLUTION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“Emotions Classification Based on Feedback for an Event Planning Company using Text Classification”</dc:title>
  <dc:creator>yashas m</dc:creator>
  <cp:lastModifiedBy>yashas m</cp:lastModifiedBy>
  <cp:revision>2</cp:revision>
  <dcterms:created xsi:type="dcterms:W3CDTF">2024-05-30T18:58:01Z</dcterms:created>
  <dcterms:modified xsi:type="dcterms:W3CDTF">2024-05-31T08:26:11Z</dcterms:modified>
</cp:coreProperties>
</file>