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58" r:id="rId6"/>
    <p:sldId id="259" r:id="rId7"/>
    <p:sldId id="263" r:id="rId8"/>
    <p:sldId id="269" r:id="rId9"/>
    <p:sldId id="270" r:id="rId10"/>
    <p:sldId id="271" r:id="rId11"/>
    <p:sldId id="260" r:id="rId12"/>
    <p:sldId id="272" r:id="rId13"/>
    <p:sldId id="261" r:id="rId14"/>
    <p:sldId id="274" r:id="rId15"/>
    <p:sldId id="275" r:id="rId16"/>
    <p:sldId id="276" r:id="rId17"/>
    <p:sldId id="277" r:id="rId18"/>
    <p:sldId id="262"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3"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1.xml"/><Relationship Id="rId26" Type="http://schemas.openxmlformats.org/officeDocument/2006/relationships/customXmlProps" Target="../customXml/itemProps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A6A6B6D-7AB7-437D-89C6-492001C4364D}"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EDD693-8FA6-46AD-9BE7-BD1A4814B8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EDD693-8FA6-46AD-9BE7-BD1A4814B8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A6B6D-7AB7-437D-89C6-492001C4364D}"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EDD693-8FA6-46AD-9BE7-BD1A4814B8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EDD693-8FA6-46AD-9BE7-BD1A4814B83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6A6B6D-7AB7-437D-89C6-492001C4364D}"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DD693-8FA6-46AD-9BE7-BD1A4814B83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6A6B6D-7AB7-437D-89C6-492001C4364D}"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DD693-8FA6-46AD-9BE7-BD1A4814B83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EDD693-8FA6-46AD-9BE7-BD1A4814B8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A6B6D-7AB7-437D-89C6-492001C4364D}"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EDD693-8FA6-46AD-9BE7-BD1A4814B8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A6B6D-7AB7-437D-89C6-492001C4364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EDD693-8FA6-46AD-9BE7-BD1A4814B835}"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6A6B6D-7AB7-437D-89C6-492001C4364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sv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Text Classification On Sentiment Dataset</a:t>
            </a:r>
            <a:endParaRPr lang="en-IN" sz="4800" dirty="0"/>
          </a:p>
        </p:txBody>
      </p:sp>
      <p:sp>
        <p:nvSpPr>
          <p:cNvPr id="3" name="Subtitle 2"/>
          <p:cNvSpPr>
            <a:spLocks noGrp="1"/>
          </p:cNvSpPr>
          <p:nvPr>
            <p:ph type="subTitle" idx="1"/>
          </p:nvPr>
        </p:nvSpPr>
        <p:spPr/>
        <p:txBody>
          <a:bodyPr/>
          <a:lstStyle/>
          <a:p>
            <a:r>
              <a:rPr lang="en-IN" dirty="0"/>
              <a:t>By Lakshita M</a:t>
            </a:r>
            <a:endParaRPr lang="en-IN" dirty="0"/>
          </a:p>
          <a:p>
            <a:r>
              <a:rPr lang="en-IN" dirty="0"/>
              <a:t>Mentor - Sudheer Kumar 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rPr>
              <a:t>Handling Multi-class Imbalance</a:t>
            </a:r>
            <a:endParaRPr lang="en-IN" dirty="0">
              <a:solidFill>
                <a:schemeClr val="accent6">
                  <a:lumMod val="50000"/>
                </a:schemeClr>
              </a:solidFill>
            </a:endParaRPr>
          </a:p>
        </p:txBody>
      </p:sp>
      <p:sp>
        <p:nvSpPr>
          <p:cNvPr id="3" name="Text Box 2"/>
          <p:cNvSpPr txBox="1"/>
          <p:nvPr/>
        </p:nvSpPr>
        <p:spPr>
          <a:xfrm>
            <a:off x="1604010" y="2700020"/>
            <a:ext cx="8564880" cy="1906905"/>
          </a:xfrm>
          <a:prstGeom prst="rect">
            <a:avLst/>
          </a:prstGeom>
          <a:noFill/>
        </p:spPr>
        <p:txBody>
          <a:bodyPr wrap="square" rtlCol="0">
            <a:spAutoFit/>
          </a:bodyPr>
          <a:p>
            <a:r>
              <a:rPr lang="en-IN" altLang="en-US" sz="2000" b="1">
                <a:solidFill>
                  <a:schemeClr val="accent6">
                    <a:lumMod val="50000"/>
                  </a:schemeClr>
                </a:solidFill>
                <a:latin typeface="Calibri" panose="020F0502020204030204" charset="0"/>
                <a:cs typeface="Calibri" panose="020F0502020204030204" charset="0"/>
              </a:rPr>
              <a:t>What is Multi-Class Imbalance ?</a:t>
            </a:r>
            <a:endParaRPr lang="en-IN" altLang="en-US" sz="2000" b="1">
              <a:solidFill>
                <a:schemeClr val="accent6">
                  <a:lumMod val="50000"/>
                </a:schemeClr>
              </a:solidFill>
              <a:latin typeface="Calibri" panose="020F0502020204030204" charset="0"/>
              <a:cs typeface="Calibri" panose="020F0502020204030204" charset="0"/>
            </a:endParaRPr>
          </a:p>
          <a:p>
            <a:endParaRPr lang="en-IN" altLang="en-US" b="1">
              <a:solidFill>
                <a:schemeClr val="accent6">
                  <a:lumMod val="50000"/>
                </a:schemeClr>
              </a:solidFill>
              <a:latin typeface="Calibri" panose="020F0502020204030204" charset="0"/>
              <a:cs typeface="Calibri" panose="020F0502020204030204" charset="0"/>
            </a:endParaRPr>
          </a:p>
          <a:p>
            <a:r>
              <a:rPr lang="en-IN" altLang="en-US" sz="2000" b="1">
                <a:solidFill>
                  <a:schemeClr val="tx1">
                    <a:lumMod val="95000"/>
                    <a:lumOff val="5000"/>
                  </a:schemeClr>
                </a:solidFill>
                <a:latin typeface="Calibri" panose="020F0502020204030204" charset="0"/>
                <a:cs typeface="Calibri" panose="020F0502020204030204" charset="0"/>
              </a:rPr>
              <a:t>When the target classes (two or more) of classification problems are not equally distributed, then we call it Imbalanced data</a:t>
            </a:r>
            <a:r>
              <a:rPr lang="en-IN" altLang="en-US" sz="2000">
                <a:solidFill>
                  <a:schemeClr val="tx1">
                    <a:lumMod val="95000"/>
                    <a:lumOff val="5000"/>
                  </a:schemeClr>
                </a:solidFill>
                <a:latin typeface="Calibri" panose="020F0502020204030204" charset="0"/>
                <a:cs typeface="Calibri" panose="020F0502020204030204" charset="0"/>
              </a:rPr>
              <a:t>. If we failed to handle this problem then the model will become a disaster because modeling using class-imbalanced data is biased in favor of the majority class.</a:t>
            </a:r>
            <a:endParaRPr lang="en-IN" altLang="en-US" sz="2000">
              <a:solidFill>
                <a:schemeClr val="tx1">
                  <a:lumMod val="95000"/>
                  <a:lumOff val="5000"/>
                </a:schemeClr>
              </a:solidFill>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7265" y="867410"/>
            <a:ext cx="9819005" cy="4461510"/>
          </a:xfrm>
          <a:prstGeom prst="rect">
            <a:avLst/>
          </a:prstGeom>
          <a:noFill/>
        </p:spPr>
        <p:txBody>
          <a:bodyPr wrap="square" rtlCol="0">
            <a:spAutoFit/>
          </a:bodyPr>
          <a:p>
            <a:r>
              <a:rPr lang="en-US" sz="2400" b="1">
                <a:solidFill>
                  <a:schemeClr val="accent6">
                    <a:lumMod val="50000"/>
                  </a:schemeClr>
                </a:solidFill>
                <a:latin typeface="Calibri" panose="020F0502020204030204" charset="0"/>
                <a:cs typeface="Calibri" panose="020F0502020204030204" charset="0"/>
              </a:rPr>
              <a:t>Resampling Techniques:</a:t>
            </a:r>
            <a:endParaRPr lang="en-US" sz="2400" b="1">
              <a:solidFill>
                <a:schemeClr val="accent6">
                  <a:lumMod val="50000"/>
                </a:schemeClr>
              </a:solidFill>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b="1">
                <a:solidFill>
                  <a:schemeClr val="accent6">
                    <a:lumMod val="50000"/>
                  </a:schemeClr>
                </a:solidFill>
                <a:latin typeface="Calibri" panose="020F0502020204030204" charset="0"/>
                <a:cs typeface="Calibri" panose="020F0502020204030204" charset="0"/>
              </a:rPr>
              <a:t>Random Over-Sampling:</a:t>
            </a:r>
            <a:r>
              <a:rPr lang="en-US" sz="2000">
                <a:solidFill>
                  <a:schemeClr val="accent6">
                    <a:lumMod val="50000"/>
                  </a:schemeClr>
                </a:solidFill>
                <a:latin typeface="Calibri" panose="020F0502020204030204" charset="0"/>
                <a:cs typeface="Calibri" panose="020F0502020204030204" charset="0"/>
              </a:rPr>
              <a:t> </a:t>
            </a:r>
            <a:r>
              <a:rPr lang="en-US" sz="2000">
                <a:latin typeface="Calibri" panose="020F0502020204030204" charset="0"/>
                <a:cs typeface="Calibri" panose="020F0502020204030204" charset="0"/>
              </a:rPr>
              <a:t>Duplicates data points from the minority class randomly. This </a:t>
            </a:r>
            <a:r>
              <a:rPr lang="en-IN" altLang="en-US" sz="2000">
                <a:latin typeface="Calibri" panose="020F0502020204030204" charset="0"/>
                <a:cs typeface="Calibri" panose="020F0502020204030204" charset="0"/>
              </a:rPr>
              <a:t>is</a:t>
            </a:r>
            <a:r>
              <a:rPr lang="en-US" sz="2000">
                <a:latin typeface="Calibri" panose="020F0502020204030204" charset="0"/>
                <a:cs typeface="Calibri" panose="020F0502020204030204" charset="0"/>
              </a:rPr>
              <a:t> simple but might lead to overfitting.</a:t>
            </a:r>
            <a:endParaRPr lang="en-US" sz="2000">
              <a:latin typeface="Calibri" panose="020F0502020204030204" charset="0"/>
              <a:cs typeface="Calibri" panose="020F0502020204030204" charset="0"/>
            </a:endParaRPr>
          </a:p>
          <a:p>
            <a:endParaRPr lang="en-US" sz="2000" b="1">
              <a:solidFill>
                <a:schemeClr val="accent6">
                  <a:lumMod val="50000"/>
                </a:schemeClr>
              </a:solidFill>
              <a:latin typeface="Calibri" panose="020F0502020204030204" charset="0"/>
              <a:cs typeface="Calibri" panose="020F0502020204030204" charset="0"/>
            </a:endParaRPr>
          </a:p>
          <a:p>
            <a:r>
              <a:rPr lang="en-US" sz="2000" b="1">
                <a:solidFill>
                  <a:schemeClr val="accent6">
                    <a:lumMod val="50000"/>
                  </a:schemeClr>
                </a:solidFill>
                <a:latin typeface="Calibri" panose="020F0502020204030204" charset="0"/>
                <a:cs typeface="Calibri" panose="020F0502020204030204" charset="0"/>
              </a:rPr>
              <a:t>SMOTE (Synthetic Minority Over-Sampling Technique):</a:t>
            </a:r>
            <a:r>
              <a:rPr lang="en-US" sz="2000">
                <a:latin typeface="Calibri" panose="020F0502020204030204" charset="0"/>
                <a:cs typeface="Calibri" panose="020F0502020204030204" charset="0"/>
              </a:rPr>
              <a:t> Creates synthetic data points for the minority class by interpolating between existing minority class examples. This helps create variations within the feature space and can be more effective than random oversampling.</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b="1">
                <a:solidFill>
                  <a:schemeClr val="accent6">
                    <a:lumMod val="50000"/>
                  </a:schemeClr>
                </a:solidFill>
                <a:latin typeface="Calibri" panose="020F0502020204030204" charset="0"/>
                <a:cs typeface="Calibri" panose="020F0502020204030204" charset="0"/>
              </a:rPr>
              <a:t>Undersampling:</a:t>
            </a:r>
            <a:r>
              <a:rPr lang="en-US" sz="2000">
                <a:latin typeface="Calibri" panose="020F0502020204030204" charset="0"/>
                <a:cs typeface="Calibri" panose="020F0502020204030204" charset="0"/>
              </a:rPr>
              <a:t> </a:t>
            </a:r>
            <a:r>
              <a:rPr lang="en-IN" altLang="en-US" sz="2000">
                <a:latin typeface="Calibri" panose="020F0502020204030204" charset="0"/>
                <a:cs typeface="Calibri" panose="020F0502020204030204" charset="0"/>
              </a:rPr>
              <a:t>It</a:t>
            </a:r>
            <a:r>
              <a:rPr lang="en-US" sz="2000">
                <a:latin typeface="Calibri" panose="020F0502020204030204" charset="0"/>
                <a:cs typeface="Calibri" panose="020F0502020204030204" charset="0"/>
              </a:rPr>
              <a:t> involves reducing the number of examples in the majority class. It's generally used in conjunction with other techniques like SMOTE to avoid discarding potentially valuable information from the majority class. There are various methods for undersampling, such as </a:t>
            </a:r>
            <a:r>
              <a:rPr lang="en-US" sz="2000" b="1">
                <a:latin typeface="Calibri" panose="020F0502020204030204" charset="0"/>
                <a:cs typeface="Calibri" panose="020F0502020204030204" charset="0"/>
              </a:rPr>
              <a:t>random undersampling,</a:t>
            </a:r>
            <a:r>
              <a:rPr lang="en-US" sz="2000">
                <a:latin typeface="Calibri" panose="020F0502020204030204" charset="0"/>
                <a:cs typeface="Calibri" panose="020F0502020204030204" charset="0"/>
              </a:rPr>
              <a:t> selecting informative samples from the majority class, or using techniques like </a:t>
            </a:r>
            <a:r>
              <a:rPr lang="en-US" sz="2000" b="1">
                <a:latin typeface="Calibri" panose="020F0502020204030204" charset="0"/>
                <a:cs typeface="Calibri" panose="020F0502020204030204" charset="0"/>
              </a:rPr>
              <a:t>NearMiss.</a:t>
            </a:r>
            <a:endParaRPr lang="en-US" sz="2000" b="1">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Classification Algorithms</a:t>
            </a:r>
            <a:endParaRPr lang="en-IN" dirty="0"/>
          </a:p>
        </p:txBody>
      </p:sp>
      <p:sp>
        <p:nvSpPr>
          <p:cNvPr id="3" name="Text Box 2"/>
          <p:cNvSpPr txBox="1"/>
          <p:nvPr/>
        </p:nvSpPr>
        <p:spPr>
          <a:xfrm>
            <a:off x="1353185" y="2719705"/>
            <a:ext cx="8681085" cy="4092575"/>
          </a:xfrm>
          <a:prstGeom prst="rect">
            <a:avLst/>
          </a:prstGeom>
          <a:noFill/>
        </p:spPr>
        <p:txBody>
          <a:bodyPr wrap="square" rtlCol="0">
            <a:spAutoFit/>
          </a:bodyPr>
          <a:p>
            <a:r>
              <a:rPr lang="en-US" sz="2000">
                <a:latin typeface="Calibri" panose="020F0502020204030204" charset="0"/>
                <a:cs typeface="Calibri" panose="020F0502020204030204" charset="0"/>
              </a:rPr>
              <a:t>Text Classification is a machine learning process where specific algorithms and pre-trained models are used to label and categorize raw text data into predefined categories for predicting the category of unknown text</a:t>
            </a:r>
            <a:r>
              <a:rPr lang="en-IN" altLang="en-US" sz="2000">
                <a:latin typeface="Calibri" panose="020F0502020204030204" charset="0"/>
                <a:cs typeface="Calibri" panose="020F0502020204030204" charset="0"/>
              </a:rPr>
              <a:t>.</a:t>
            </a:r>
            <a:endParaRPr lang="en-IN" altLang="en-US" sz="2000">
              <a:latin typeface="Calibri" panose="020F0502020204030204" charset="0"/>
              <a:cs typeface="Calibri" panose="020F0502020204030204" charset="0"/>
            </a:endParaRPr>
          </a:p>
          <a:p>
            <a:r>
              <a:rPr lang="en-IN" altLang="en-US" sz="2000" b="1">
                <a:latin typeface="Calibri" panose="020F0502020204030204" charset="0"/>
                <a:cs typeface="Calibri" panose="020F0502020204030204" charset="0"/>
              </a:rPr>
              <a:t>Some classification Algorithms are :</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 Support Vector Machines</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 Naive Bayes Classifier</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 K Nearest Neighbour</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Logistic Regression</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Decision Tree</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Random Forest</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latin typeface="Calibri" panose="020F0502020204030204" charset="0"/>
                <a:cs typeface="Calibri" panose="020F0502020204030204" charset="0"/>
              </a:rPr>
              <a:t>Gradient Boosting classifiers</a:t>
            </a:r>
            <a:endParaRPr lang="en-IN" altLang="en-US" sz="2000" b="1">
              <a:latin typeface="Calibri" panose="020F0502020204030204" charset="0"/>
              <a:cs typeface="Calibri" panose="020F0502020204030204" charset="0"/>
            </a:endParaRPr>
          </a:p>
          <a:p>
            <a:pPr marL="342900" indent="-342900">
              <a:buFont typeface="Arial" panose="020B0604020202020204" pitchFamily="34" charset="0"/>
              <a:buChar char="•"/>
            </a:pPr>
            <a:endParaRPr lang="en-IN" altLang="en-US" sz="2000" b="1">
              <a:latin typeface="Calibri" panose="020F0502020204030204" charset="0"/>
              <a:cs typeface="Calibri" panose="020F0502020204030204" charset="0"/>
            </a:endParaRPr>
          </a:p>
          <a:p>
            <a:endParaRPr lang="en-IN" altLang="en-US" sz="2000" b="1">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3200">
                <a:solidFill>
                  <a:schemeClr val="accent6">
                    <a:lumMod val="50000"/>
                  </a:schemeClr>
                </a:solidFill>
              </a:rPr>
              <a:t>SVM(Support Vector Machine)</a:t>
            </a:r>
            <a:endParaRPr lang="en-IN" altLang="en-US" sz="3200">
              <a:solidFill>
                <a:schemeClr val="accent6">
                  <a:lumMod val="50000"/>
                </a:schemeClr>
              </a:solidFill>
            </a:endParaRPr>
          </a:p>
        </p:txBody>
      </p:sp>
      <p:sp>
        <p:nvSpPr>
          <p:cNvPr id="7" name="Text Placeholder 6"/>
          <p:cNvSpPr>
            <a:spLocks noGrp="1"/>
          </p:cNvSpPr>
          <p:nvPr>
            <p:ph type="body" sz="half" idx="2"/>
          </p:nvPr>
        </p:nvSpPr>
        <p:spPr>
          <a:xfrm>
            <a:off x="1293811" y="2953595"/>
            <a:ext cx="3718455" cy="2438404"/>
          </a:xfrm>
        </p:spPr>
        <p:txBody>
          <a:bodyPr>
            <a:noAutofit/>
          </a:bodyPr>
          <a:p>
            <a:pPr algn="l"/>
            <a:r>
              <a:rPr lang="en-US" sz="1800">
                <a:solidFill>
                  <a:schemeClr val="accent6">
                    <a:lumMod val="50000"/>
                  </a:schemeClr>
                </a:solidFill>
                <a:latin typeface="Calibri" panose="020F0502020204030204" charset="0"/>
                <a:cs typeface="Calibri" panose="020F0502020204030204" charset="0"/>
                <a:sym typeface="+mn-ea"/>
              </a:rPr>
              <a:t>Support Vector Machine (SVM) is a supervised machine learning algorithm used for both classification and regression purposes</a:t>
            </a:r>
            <a:endParaRPr lang="en-US" sz="1800">
              <a:solidFill>
                <a:schemeClr val="accent6">
                  <a:lumMod val="50000"/>
                </a:schemeClr>
              </a:solidFill>
              <a:latin typeface="Calibri" panose="020F0502020204030204" charset="0"/>
              <a:cs typeface="Calibri" panose="020F0502020204030204" charset="0"/>
            </a:endParaRPr>
          </a:p>
          <a:p>
            <a:pPr algn="l"/>
            <a:r>
              <a:rPr lang="en-US" sz="1800">
                <a:latin typeface="Calibri" panose="020F0502020204030204" charset="0"/>
                <a:cs typeface="Calibri" panose="020F0502020204030204" charset="0"/>
                <a:sym typeface="+mn-ea"/>
              </a:rPr>
              <a:t>For the text classification process, </a:t>
            </a:r>
            <a:r>
              <a:rPr lang="en-US" sz="1800">
                <a:solidFill>
                  <a:schemeClr val="accent6">
                    <a:lumMod val="50000"/>
                  </a:schemeClr>
                </a:solidFill>
                <a:latin typeface="Calibri" panose="020F0502020204030204" charset="0"/>
                <a:cs typeface="Calibri" panose="020F0502020204030204" charset="0"/>
                <a:sym typeface="+mn-ea"/>
              </a:rPr>
              <a:t>the SVM algorithm categorizes the classes of a given dataset by determining the best hyperplane or boundary line that divides the given text data into predefined groups</a:t>
            </a:r>
            <a:endParaRPr lang="en-US" sz="1800">
              <a:solidFill>
                <a:schemeClr val="accent6">
                  <a:lumMod val="50000"/>
                </a:schemeClr>
              </a:solidFill>
              <a:latin typeface="Calibri" panose="020F0502020204030204" charset="0"/>
              <a:cs typeface="Calibri" panose="020F0502020204030204" charset="0"/>
            </a:endParaRPr>
          </a:p>
          <a:p>
            <a:pPr algn="l"/>
            <a:endParaRPr lang="en-US" sz="1800">
              <a:solidFill>
                <a:schemeClr val="accent6">
                  <a:lumMod val="50000"/>
                </a:schemeClr>
              </a:solidFill>
              <a:latin typeface="Calibri" panose="020F0502020204030204" charset="0"/>
              <a:cs typeface="Calibri" panose="020F0502020204030204" charset="0"/>
            </a:endParaRPr>
          </a:p>
        </p:txBody>
      </p:sp>
      <p:pic>
        <p:nvPicPr>
          <p:cNvPr id="105" name="Content Placeholder 104"/>
          <p:cNvPicPr>
            <a:picLocks noChangeAspect="1"/>
          </p:cNvPicPr>
          <p:nvPr>
            <p:ph idx="1"/>
          </p:nvPr>
        </p:nvPicPr>
        <p:blipFill>
          <a:blip r:embed="rId1"/>
          <a:stretch>
            <a:fillRect/>
          </a:stretch>
        </p:blipFill>
        <p:spPr>
          <a:xfrm>
            <a:off x="5418455" y="1870075"/>
            <a:ext cx="5469890" cy="33870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Naive Bayes Classifier</a:t>
            </a:r>
            <a:endParaRPr lang="en-US"/>
          </a:p>
        </p:txBody>
      </p:sp>
      <p:pic>
        <p:nvPicPr>
          <p:cNvPr id="6" name="Content Placeholder 5"/>
          <p:cNvPicPr>
            <a:picLocks noChangeAspect="1"/>
          </p:cNvPicPr>
          <p:nvPr>
            <p:ph idx="1"/>
          </p:nvPr>
        </p:nvPicPr>
        <p:blipFill>
          <a:blip r:embed="rId1"/>
          <a:stretch>
            <a:fillRect/>
          </a:stretch>
        </p:blipFill>
        <p:spPr>
          <a:xfrm>
            <a:off x="3601720" y="3977005"/>
            <a:ext cx="5315585" cy="1950085"/>
          </a:xfrm>
          <a:prstGeom prst="rect">
            <a:avLst/>
          </a:prstGeom>
        </p:spPr>
      </p:pic>
      <p:sp>
        <p:nvSpPr>
          <p:cNvPr id="7" name="Text Box 6"/>
          <p:cNvSpPr txBox="1"/>
          <p:nvPr/>
        </p:nvSpPr>
        <p:spPr>
          <a:xfrm>
            <a:off x="1353185" y="2536190"/>
            <a:ext cx="8603615" cy="1322070"/>
          </a:xfrm>
          <a:prstGeom prst="rect">
            <a:avLst/>
          </a:prstGeom>
          <a:noFill/>
        </p:spPr>
        <p:txBody>
          <a:bodyPr wrap="square" rtlCol="0">
            <a:spAutoFit/>
          </a:bodyPr>
          <a:p>
            <a:r>
              <a:rPr lang="en-US" sz="2000">
                <a:latin typeface="Calibri" panose="020F0502020204030204" charset="0"/>
                <a:cs typeface="Calibri" panose="020F0502020204030204" charset="0"/>
              </a:rPr>
              <a:t>Naive Bayes is the simple algorithm that classifies text based on the probability of occurrence of events. This algorithm is based on the </a:t>
            </a:r>
            <a:r>
              <a:rPr lang="en-US" sz="2000">
                <a:solidFill>
                  <a:schemeClr val="accent1"/>
                </a:solidFill>
                <a:effectLst>
                  <a:outerShdw blurRad="38100" dist="25400" dir="5400000" algn="ctr" rotWithShape="0">
                    <a:srgbClr val="6E747A">
                      <a:alpha val="43000"/>
                    </a:srgbClr>
                  </a:outerShdw>
                </a:effectLst>
                <a:latin typeface="Calibri" panose="020F0502020204030204" charset="0"/>
                <a:cs typeface="Calibri" panose="020F0502020204030204" charset="0"/>
              </a:rPr>
              <a:t>Bayes theorem</a:t>
            </a:r>
            <a:r>
              <a:rPr lang="en-US" sz="2000">
                <a:latin typeface="Calibri" panose="020F0502020204030204" charset="0"/>
                <a:cs typeface="Calibri" panose="020F0502020204030204" charset="0"/>
              </a:rPr>
              <a:t>, which helps in finding the conditional probabilities of events that occurred based on the probabilities of occurrence of each individual event.</a:t>
            </a:r>
            <a:endParaRPr lang="en-US" sz="20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2" y="972607"/>
            <a:ext cx="9601196" cy="1303867"/>
          </a:xfrm>
        </p:spPr>
        <p:txBody>
          <a:bodyPr/>
          <a:p>
            <a:r>
              <a:rPr lang="en-IN" altLang="en-US"/>
              <a:t>Decision Tree Algorithm	</a:t>
            </a:r>
            <a:endParaRPr lang="en-IN" altLang="en-US"/>
          </a:p>
        </p:txBody>
      </p:sp>
      <p:pic>
        <p:nvPicPr>
          <p:cNvPr id="4" name="Content Placeholder 3"/>
          <p:cNvPicPr>
            <a:picLocks noChangeAspect="1"/>
          </p:cNvPicPr>
          <p:nvPr>
            <p:ph idx="1"/>
          </p:nvPr>
        </p:nvPicPr>
        <p:blipFill>
          <a:blip r:embed="rId1"/>
          <a:stretch>
            <a:fillRect/>
          </a:stretch>
        </p:blipFill>
        <p:spPr>
          <a:xfrm>
            <a:off x="3725545" y="3429000"/>
            <a:ext cx="5191760" cy="2593975"/>
          </a:xfrm>
          <a:prstGeom prst="rect">
            <a:avLst/>
          </a:prstGeom>
        </p:spPr>
      </p:pic>
      <p:sp>
        <p:nvSpPr>
          <p:cNvPr id="5" name="Text Box 4"/>
          <p:cNvSpPr txBox="1"/>
          <p:nvPr/>
        </p:nvSpPr>
        <p:spPr>
          <a:xfrm>
            <a:off x="1410970" y="2575560"/>
            <a:ext cx="9954260" cy="922020"/>
          </a:xfrm>
          <a:prstGeom prst="rect">
            <a:avLst/>
          </a:prstGeom>
          <a:noFill/>
        </p:spPr>
        <p:txBody>
          <a:bodyPr wrap="square" rtlCol="0">
            <a:spAutoFit/>
          </a:bodyPr>
          <a:p>
            <a:r>
              <a:rPr lang="en-US">
                <a:solidFill>
                  <a:schemeClr val="tx1">
                    <a:lumMod val="95000"/>
                    <a:lumOff val="5000"/>
                  </a:schemeClr>
                </a:solidFill>
                <a:latin typeface="Calibri" panose="020F0502020204030204" charset="0"/>
                <a:cs typeface="Calibri" panose="020F0502020204030204" charset="0"/>
              </a:rPr>
              <a:t>A decision tree is a machine learning algorithm used for both classification and regression tasks. It works by creating a tree-like model of decisions, where each internal node represents a test on a feature, each branch represents an outcome of the test, and each leaf node represents a final decision or prediction.</a:t>
            </a:r>
            <a:endParaRPr lang="en-US">
              <a:solidFill>
                <a:schemeClr val="tx1">
                  <a:lumMod val="95000"/>
                  <a:lumOff val="5000"/>
                </a:schemeClr>
              </a:solidFill>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XGBOOST</a:t>
            </a:r>
            <a:r>
              <a:rPr lang="en-IN" altLang="en-US"/>
              <a:t>( eXtreme Gradient Boosting)</a:t>
            </a:r>
            <a:endParaRPr lang="en-IN" altLang="en-US"/>
          </a:p>
        </p:txBody>
      </p:sp>
      <p:pic>
        <p:nvPicPr>
          <p:cNvPr id="6" name="Content Placeholder 5"/>
          <p:cNvPicPr>
            <a:picLocks noChangeAspect="1"/>
          </p:cNvPicPr>
          <p:nvPr>
            <p:ph idx="1"/>
          </p:nvPr>
        </p:nvPicPr>
        <p:blipFill>
          <a:blip r:embed="rId1"/>
          <a:stretch>
            <a:fillRect/>
          </a:stretch>
        </p:blipFill>
        <p:spPr>
          <a:xfrm>
            <a:off x="3359785" y="3706495"/>
            <a:ext cx="6026785" cy="2459990"/>
          </a:xfrm>
          <a:prstGeom prst="rect">
            <a:avLst/>
          </a:prstGeom>
        </p:spPr>
      </p:pic>
      <p:sp>
        <p:nvSpPr>
          <p:cNvPr id="7" name="Text Box 6"/>
          <p:cNvSpPr txBox="1"/>
          <p:nvPr/>
        </p:nvSpPr>
        <p:spPr>
          <a:xfrm>
            <a:off x="1546225" y="2507615"/>
            <a:ext cx="9269095" cy="1198880"/>
          </a:xfrm>
          <a:prstGeom prst="rect">
            <a:avLst/>
          </a:prstGeom>
          <a:noFill/>
        </p:spPr>
        <p:txBody>
          <a:bodyPr wrap="square" rtlCol="0">
            <a:spAutoFit/>
          </a:bodyPr>
          <a:p>
            <a:r>
              <a:rPr lang="en-US">
                <a:latin typeface="Calibri" panose="020F0502020204030204" charset="0"/>
                <a:cs typeface="Calibri" panose="020F0502020204030204" charset="0"/>
              </a:rPr>
              <a:t>It works by</a:t>
            </a:r>
            <a:r>
              <a:rPr lang="en-US" b="1">
                <a:latin typeface="Calibri" panose="020F0502020204030204" charset="0"/>
                <a:cs typeface="Calibri" panose="020F0502020204030204" charset="0"/>
              </a:rPr>
              <a:t> sequentially building multiple decision tree models</a:t>
            </a:r>
            <a:r>
              <a:rPr lang="en-US">
                <a:latin typeface="Calibri" panose="020F0502020204030204" charset="0"/>
                <a:cs typeface="Calibri" panose="020F0502020204030204" charset="0"/>
              </a:rPr>
              <a:t>, which are called base learners. Each of these base learners contributes to prediction with some vital estimates that boost the algorithm. By effectively combining all the estimates of base learners, XGBoost models make accurate decisio</a:t>
            </a:r>
            <a:r>
              <a:rPr lang="en-IN" altLang="en-US">
                <a:latin typeface="Calibri" panose="020F0502020204030204" charset="0"/>
                <a:cs typeface="Calibri" panose="020F0502020204030204" charset="0"/>
              </a:rPr>
              <a:t>n.</a:t>
            </a:r>
            <a:endParaRPr lang="en-IN" altLang="en-US">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endParaRPr lang="en-IN" dirty="0"/>
          </a:p>
        </p:txBody>
      </p:sp>
      <p:sp>
        <p:nvSpPr>
          <p:cNvPr id="3" name="Text Box 2"/>
          <p:cNvSpPr txBox="1"/>
          <p:nvPr/>
        </p:nvSpPr>
        <p:spPr>
          <a:xfrm>
            <a:off x="1536065" y="2709545"/>
            <a:ext cx="9491345" cy="922020"/>
          </a:xfrm>
          <a:prstGeom prst="rect">
            <a:avLst/>
          </a:prstGeom>
          <a:noFill/>
        </p:spPr>
        <p:txBody>
          <a:bodyPr wrap="square" rtlCol="0">
            <a:spAutoFit/>
          </a:bodyPr>
          <a:p>
            <a:r>
              <a:rPr lang="en-IN" altLang="en-US" b="1"/>
              <a:t>Upon Training the classifiers with the split data of 70% train and 30% test.By using GridSearchCV Obtained the best parameters for the classifiers</a:t>
            </a:r>
            <a:endParaRPr lang="en-IN" altLang="en-US" b="1"/>
          </a:p>
          <a:p>
            <a:r>
              <a:rPr lang="en-IN" altLang="en-US" b="1"/>
              <a:t>Arrived at the result as , from the below </a:t>
            </a:r>
            <a:r>
              <a:rPr lang="en-IN" altLang="en-US" b="1">
                <a:solidFill>
                  <a:schemeClr val="accent6">
                    <a:lumMod val="75000"/>
                  </a:schemeClr>
                </a:solidFill>
              </a:rPr>
              <a:t>XGBoost performs well on the imbalanced data</a:t>
            </a:r>
            <a:endParaRPr lang="en-IN" altLang="en-US" b="1">
              <a:solidFill>
                <a:schemeClr val="accent6">
                  <a:lumMod val="75000"/>
                </a:schemeClr>
              </a:solidFill>
            </a:endParaRPr>
          </a:p>
        </p:txBody>
      </p:sp>
      <p:pic>
        <p:nvPicPr>
          <p:cNvPr id="4" name="Content Placeholder 3"/>
          <p:cNvPicPr>
            <a:picLocks noChangeAspect="1"/>
          </p:cNvPicPr>
          <p:nvPr>
            <p:ph idx="1"/>
          </p:nvPr>
        </p:nvPicPr>
        <p:blipFill>
          <a:blip r:embed="rId1"/>
          <a:stretch>
            <a:fillRect/>
          </a:stretch>
        </p:blipFill>
        <p:spPr>
          <a:xfrm>
            <a:off x="1536065" y="3631565"/>
            <a:ext cx="7795260" cy="2133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08405" y="1148715"/>
            <a:ext cx="9876790" cy="645160"/>
          </a:xfrm>
          <a:prstGeom prst="rect">
            <a:avLst/>
          </a:prstGeom>
          <a:noFill/>
        </p:spPr>
        <p:txBody>
          <a:bodyPr wrap="square" rtlCol="0">
            <a:spAutoFit/>
          </a:bodyPr>
          <a:p>
            <a:r>
              <a:rPr lang="en-IN" altLang="en-US" b="1"/>
              <a:t>Where as for the Balanced Data , </a:t>
            </a:r>
            <a:r>
              <a:rPr lang="en-IN" altLang="en-US" b="1">
                <a:solidFill>
                  <a:schemeClr val="accent6">
                    <a:lumMod val="75000"/>
                  </a:schemeClr>
                </a:solidFill>
              </a:rPr>
              <a:t>SVM performs well as compared to the other models based on the accuracy score of 95% . With param as Kernel=”linear” , C=10.</a:t>
            </a:r>
            <a:endParaRPr lang="en-IN" altLang="en-US" b="1">
              <a:solidFill>
                <a:schemeClr val="accent6">
                  <a:lumMod val="75000"/>
                </a:schemeClr>
              </a:solidFill>
            </a:endParaRPr>
          </a:p>
        </p:txBody>
      </p:sp>
      <p:pic>
        <p:nvPicPr>
          <p:cNvPr id="5" name="Picture 4"/>
          <p:cNvPicPr>
            <a:picLocks noChangeAspect="1"/>
          </p:cNvPicPr>
          <p:nvPr/>
        </p:nvPicPr>
        <p:blipFill>
          <a:blip r:embed="rId1"/>
          <a:stretch>
            <a:fillRect/>
          </a:stretch>
        </p:blipFill>
        <p:spPr>
          <a:xfrm>
            <a:off x="1324610" y="2016760"/>
            <a:ext cx="8480425" cy="2979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414780" y="969010"/>
            <a:ext cx="4376420" cy="3768090"/>
          </a:xfrm>
          <a:prstGeom prst="rect">
            <a:avLst/>
          </a:prstGeom>
        </p:spPr>
      </p:pic>
      <p:pic>
        <p:nvPicPr>
          <p:cNvPr id="106" name="Picture 105"/>
          <p:cNvPicPr/>
          <p:nvPr/>
        </p:nvPicPr>
        <p:blipFill>
          <a:blip r:embed="rId2"/>
          <a:stretch>
            <a:fillRect/>
          </a:stretch>
        </p:blipFill>
        <p:spPr>
          <a:xfrm>
            <a:off x="6504305" y="969010"/>
            <a:ext cx="4344670" cy="3768725"/>
          </a:xfrm>
          <a:prstGeom prst="rect">
            <a:avLst/>
          </a:prstGeom>
          <a:noFill/>
          <a:ln w="9525">
            <a:noFill/>
          </a:ln>
        </p:spPr>
      </p:pic>
      <p:sp>
        <p:nvSpPr>
          <p:cNvPr id="4" name="Text Box 3"/>
          <p:cNvSpPr txBox="1"/>
          <p:nvPr/>
        </p:nvSpPr>
        <p:spPr>
          <a:xfrm>
            <a:off x="1777365" y="4918710"/>
            <a:ext cx="3867785" cy="368300"/>
          </a:xfrm>
          <a:prstGeom prst="rect">
            <a:avLst/>
          </a:prstGeom>
          <a:noFill/>
        </p:spPr>
        <p:txBody>
          <a:bodyPr wrap="square" rtlCol="0">
            <a:spAutoFit/>
          </a:bodyPr>
          <a:p>
            <a:r>
              <a:rPr lang="en-IN" altLang="en-US" b="1">
                <a:solidFill>
                  <a:schemeClr val="accent5">
                    <a:lumMod val="50000"/>
                  </a:schemeClr>
                </a:solidFill>
              </a:rPr>
              <a:t>On the Balanced Dataset </a:t>
            </a:r>
            <a:endParaRPr lang="en-IN" altLang="en-US" b="1">
              <a:solidFill>
                <a:schemeClr val="accent5">
                  <a:lumMod val="50000"/>
                </a:schemeClr>
              </a:solidFill>
            </a:endParaRPr>
          </a:p>
        </p:txBody>
      </p:sp>
      <p:sp>
        <p:nvSpPr>
          <p:cNvPr id="5" name="Text Box 4"/>
          <p:cNvSpPr txBox="1"/>
          <p:nvPr/>
        </p:nvSpPr>
        <p:spPr>
          <a:xfrm>
            <a:off x="6619240" y="4918710"/>
            <a:ext cx="4350385" cy="368300"/>
          </a:xfrm>
          <a:prstGeom prst="rect">
            <a:avLst/>
          </a:prstGeom>
          <a:noFill/>
        </p:spPr>
        <p:txBody>
          <a:bodyPr wrap="square" rtlCol="0">
            <a:spAutoFit/>
          </a:bodyPr>
          <a:p>
            <a:r>
              <a:rPr lang="en-IN" altLang="en-US" b="1">
                <a:solidFill>
                  <a:schemeClr val="accent5">
                    <a:lumMod val="50000"/>
                  </a:schemeClr>
                </a:solidFill>
              </a:rPr>
              <a:t>On the Imbalanced Dataset</a:t>
            </a:r>
            <a:endParaRPr lang="en-IN" altLang="en-US" b="1">
              <a:solidFill>
                <a:schemeClr val="accent5">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gradFill>
                  <a:gsLst>
                    <a:gs pos="0">
                      <a:srgbClr val="FECF40"/>
                    </a:gs>
                    <a:gs pos="100000">
                      <a:srgbClr val="846C21"/>
                    </a:gs>
                  </a:gsLst>
                  <a:lin scaled="0"/>
                </a:gradFill>
              </a:rPr>
              <a:t>Agenda</a:t>
            </a:r>
            <a:endParaRPr lang="en-IN" altLang="en-US" b="1">
              <a:gradFill>
                <a:gsLst>
                  <a:gs pos="0">
                    <a:srgbClr val="FECF40"/>
                  </a:gs>
                  <a:gs pos="100000">
                    <a:srgbClr val="846C21"/>
                  </a:gs>
                </a:gsLst>
                <a:lin scaled="0"/>
              </a:gradFill>
            </a:endParaRPr>
          </a:p>
        </p:txBody>
      </p:sp>
      <p:sp>
        <p:nvSpPr>
          <p:cNvPr id="3" name="Content Placeholder 2"/>
          <p:cNvSpPr>
            <a:spLocks noGrp="1"/>
          </p:cNvSpPr>
          <p:nvPr>
            <p:ph idx="1"/>
          </p:nvPr>
        </p:nvSpPr>
        <p:spPr/>
        <p:txBody>
          <a:bodyPr>
            <a:normAutofit fontScale="80000"/>
          </a:bodyPr>
          <a:p>
            <a:r>
              <a:rPr lang="en-IN" altLang="en-US">
                <a:solidFill>
                  <a:schemeClr val="accent5">
                    <a:lumMod val="50000"/>
                  </a:schemeClr>
                </a:solidFill>
              </a:rPr>
              <a:t>Text classification Intro</a:t>
            </a:r>
            <a:endParaRPr lang="en-IN" altLang="en-US">
              <a:solidFill>
                <a:schemeClr val="accent5">
                  <a:lumMod val="50000"/>
                </a:schemeClr>
              </a:solidFill>
            </a:endParaRPr>
          </a:p>
          <a:p>
            <a:r>
              <a:rPr lang="en-IN" altLang="en-US">
                <a:solidFill>
                  <a:schemeClr val="accent5">
                    <a:lumMod val="50000"/>
                  </a:schemeClr>
                </a:solidFill>
              </a:rPr>
              <a:t>Text preprocessing and Text Representation(TF-IFD)</a:t>
            </a:r>
            <a:endParaRPr lang="en-IN" altLang="en-US">
              <a:solidFill>
                <a:schemeClr val="accent5">
                  <a:lumMod val="50000"/>
                </a:schemeClr>
              </a:solidFill>
            </a:endParaRPr>
          </a:p>
          <a:p>
            <a:r>
              <a:rPr lang="en-IN" altLang="en-US">
                <a:solidFill>
                  <a:schemeClr val="accent5">
                    <a:lumMod val="50000"/>
                  </a:schemeClr>
                </a:solidFill>
              </a:rPr>
              <a:t>Handling Multi-class Imbalance in the Dataset(Random Oversampling)</a:t>
            </a:r>
            <a:endParaRPr lang="en-IN" altLang="en-US">
              <a:solidFill>
                <a:schemeClr val="accent5">
                  <a:lumMod val="50000"/>
                </a:schemeClr>
              </a:solidFill>
            </a:endParaRPr>
          </a:p>
          <a:p>
            <a:r>
              <a:rPr lang="en-IN" altLang="en-US">
                <a:solidFill>
                  <a:schemeClr val="accent5">
                    <a:lumMod val="50000"/>
                  </a:schemeClr>
                </a:solidFill>
              </a:rPr>
              <a:t>Text Classification Algorithms</a:t>
            </a:r>
            <a:endParaRPr lang="en-IN" altLang="en-US">
              <a:solidFill>
                <a:schemeClr val="accent5">
                  <a:lumMod val="50000"/>
                </a:schemeClr>
              </a:solidFill>
            </a:endParaRPr>
          </a:p>
          <a:p>
            <a:r>
              <a:rPr lang="en-IN" altLang="en-US">
                <a:solidFill>
                  <a:schemeClr val="accent5">
                    <a:lumMod val="50000"/>
                  </a:schemeClr>
                </a:solidFill>
              </a:rPr>
              <a:t>Conclusions</a:t>
            </a:r>
            <a:endParaRPr lang="en-IN" altLang="en-US">
              <a:solidFill>
                <a:schemeClr val="accent5">
                  <a:lumMod val="50000"/>
                </a:schemeClr>
              </a:solidFill>
            </a:endParaRPr>
          </a:p>
          <a:p>
            <a:r>
              <a:rPr lang="en-IN" altLang="en-US">
                <a:solidFill>
                  <a:schemeClr val="accent5">
                    <a:lumMod val="50000"/>
                  </a:schemeClr>
                </a:solidFill>
              </a:rPr>
              <a:t>Coding Part in Jupyter Notebook</a:t>
            </a:r>
            <a:endParaRPr lang="en-IN" altLang="en-US">
              <a:solidFill>
                <a:schemeClr val="accent5">
                  <a:lumMod val="50000"/>
                </a:schemeClr>
              </a:solidFill>
            </a:endParaRPr>
          </a:p>
          <a:p>
            <a:r>
              <a:rPr lang="en-IN" altLang="en-US">
                <a:solidFill>
                  <a:schemeClr val="accent5">
                    <a:lumMod val="50000"/>
                  </a:schemeClr>
                </a:solidFill>
              </a:rPr>
              <a:t>Q/A Sessions</a:t>
            </a:r>
            <a:endParaRPr lang="en-IN" altLang="en-US">
              <a:solidFill>
                <a:schemeClr val="accent5">
                  <a:lumMod val="50000"/>
                </a:schemeClr>
              </a:solidFill>
            </a:endParaRPr>
          </a:p>
          <a:p>
            <a:endParaRPr lang="en-IN" altLang="en-US">
              <a:solidFill>
                <a:schemeClr val="accent5">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2575" y="2412365"/>
            <a:ext cx="4686935" cy="2214880"/>
          </a:xfrm>
          <a:prstGeom prst="rect">
            <a:avLst/>
          </a:prstGeom>
          <a:noFill/>
        </p:spPr>
        <p:txBody>
          <a:bodyPr wrap="square" rtlCol="0">
            <a:spAutoFit/>
          </a:bodyPr>
          <a:p>
            <a:r>
              <a:rPr lang="en-IN" altLang="en-US" sz="13800"/>
              <a:t>Q/A</a:t>
            </a:r>
            <a:endParaRPr lang="en-IN" altLang="en-US" sz="1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accent6">
                    <a:lumMod val="50000"/>
                  </a:schemeClr>
                </a:solidFill>
              </a:rPr>
              <a:t>Introduction to Text Classification</a:t>
            </a:r>
            <a:endParaRPr lang="en-IN" sz="3600" dirty="0">
              <a:solidFill>
                <a:schemeClr val="accent6">
                  <a:lumMod val="50000"/>
                </a:schemeClr>
              </a:solidFill>
            </a:endParaRPr>
          </a:p>
        </p:txBody>
      </p:sp>
      <p:sp>
        <p:nvSpPr>
          <p:cNvPr id="4" name="Content Placeholder 3"/>
          <p:cNvSpPr>
            <a:spLocks noGrp="1"/>
          </p:cNvSpPr>
          <p:nvPr>
            <p:ph idx="1"/>
          </p:nvPr>
        </p:nvSpPr>
        <p:spPr/>
        <p:txBody>
          <a:bodyPr/>
          <a:lstStyle/>
          <a:p>
            <a:r>
              <a:rPr lang="en-US" dirty="0">
                <a:latin typeface="Calibri" panose="020F0502020204030204" charset="0"/>
                <a:cs typeface="Calibri" panose="020F0502020204030204" charset="0"/>
              </a:rPr>
              <a:t>Text classification is the process of </a:t>
            </a:r>
            <a:r>
              <a:rPr lang="en-US" b="1" dirty="0">
                <a:solidFill>
                  <a:schemeClr val="tx1">
                    <a:lumMod val="95000"/>
                    <a:lumOff val="5000"/>
                  </a:schemeClr>
                </a:solidFill>
                <a:latin typeface="Calibri" panose="020F0502020204030204" charset="0"/>
                <a:cs typeface="Calibri" panose="020F0502020204030204" charset="0"/>
              </a:rPr>
              <a:t>categorizing text documents into predefined classes</a:t>
            </a:r>
            <a:r>
              <a:rPr lang="en-US" b="1" dirty="0">
                <a:latin typeface="Calibri" panose="020F0502020204030204" charset="0"/>
                <a:cs typeface="Calibri" panose="020F0502020204030204" charset="0"/>
              </a:rPr>
              <a:t> </a:t>
            </a:r>
            <a:r>
              <a:rPr lang="en-US" dirty="0">
                <a:latin typeface="Calibri" panose="020F0502020204030204" charset="0"/>
                <a:cs typeface="Calibri" panose="020F0502020204030204" charset="0"/>
              </a:rPr>
              <a:t>using artificial intelligence and machine learning systems. It involves </a:t>
            </a:r>
            <a:r>
              <a:rPr lang="en-US" b="1" dirty="0">
                <a:solidFill>
                  <a:schemeClr val="accent2">
                    <a:lumMod val="50000"/>
                  </a:schemeClr>
                </a:solidFill>
                <a:latin typeface="Calibri" panose="020F0502020204030204" charset="0"/>
                <a:cs typeface="Calibri" panose="020F0502020204030204" charset="0"/>
              </a:rPr>
              <a:t>assigning predetermined categories to open-ended text documents, enabling organizations to organize</a:t>
            </a:r>
            <a:r>
              <a:rPr lang="en-US" dirty="0">
                <a:latin typeface="Calibri" panose="020F0502020204030204" charset="0"/>
                <a:cs typeface="Calibri" panose="020F0502020204030204" charset="0"/>
              </a:rPr>
              <a:t>, structure, and categorize data for further analysis</a:t>
            </a:r>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a:p>
            <a:endParaRPr lang="en-IN"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92835" y="1233805"/>
            <a:ext cx="9867265" cy="3723005"/>
          </a:xfrm>
          <a:prstGeom prst="rect">
            <a:avLst/>
          </a:prstGeom>
          <a:noFill/>
        </p:spPr>
        <p:txBody>
          <a:bodyPr wrap="square" rtlCol="0">
            <a:spAutoFit/>
          </a:bodyPr>
          <a:p>
            <a:r>
              <a:rPr lang="en-IN" altLang="en-US" sz="2800">
                <a:solidFill>
                  <a:schemeClr val="accent6">
                    <a:lumMod val="50000"/>
                  </a:schemeClr>
                </a:solidFill>
                <a:latin typeface="Calibri" panose="020F0502020204030204" charset="0"/>
                <a:cs typeface="Calibri" panose="020F0502020204030204" charset="0"/>
              </a:rPr>
              <a:t>Purpose of Text Classification on Sentiment</a:t>
            </a:r>
            <a:endParaRPr lang="en-IN" altLang="en-US" sz="2800">
              <a:solidFill>
                <a:schemeClr val="accent6">
                  <a:lumMod val="50000"/>
                </a:schemeClr>
              </a:solidFill>
              <a:latin typeface="Calibri" panose="020F0502020204030204" charset="0"/>
              <a:cs typeface="Calibri" panose="020F0502020204030204" charset="0"/>
            </a:endParaRPr>
          </a:p>
          <a:p>
            <a:endParaRPr lang="en-IN" altLang="en-US" sz="2800">
              <a:solidFill>
                <a:schemeClr val="accent6">
                  <a:lumMod val="50000"/>
                </a:schemeClr>
              </a:solidFill>
              <a:latin typeface="Calibri" panose="020F0502020204030204" charset="0"/>
              <a:cs typeface="Calibri" panose="020F0502020204030204" charset="0"/>
            </a:endParaRPr>
          </a:p>
          <a:p>
            <a:pPr marL="457200" indent="-457200">
              <a:buFont typeface="Arial" panose="020B0604020202020204" pitchFamily="34" charset="0"/>
              <a:buChar char="•"/>
            </a:pPr>
            <a:r>
              <a:rPr lang="en-IN" altLang="en-US" sz="2000" b="1">
                <a:solidFill>
                  <a:schemeClr val="accent6">
                    <a:lumMod val="50000"/>
                  </a:schemeClr>
                </a:solidFill>
                <a:latin typeface="Calibri" panose="020F0502020204030204" charset="0"/>
                <a:cs typeface="Calibri" panose="020F0502020204030204" charset="0"/>
              </a:rPr>
              <a:t>Sentiment Label </a:t>
            </a:r>
            <a:r>
              <a:rPr lang="en-IN" altLang="en-US" sz="2000" b="1">
                <a:solidFill>
                  <a:schemeClr val="tx1">
                    <a:lumMod val="95000"/>
                    <a:lumOff val="5000"/>
                  </a:schemeClr>
                </a:solidFill>
                <a:latin typeface="Calibri" panose="020F0502020204030204" charset="0"/>
                <a:cs typeface="Calibri" panose="020F0502020204030204" charset="0"/>
              </a:rPr>
              <a:t>-</a:t>
            </a:r>
            <a:r>
              <a:rPr lang="en-IN" altLang="en-US" sz="2000">
                <a:solidFill>
                  <a:schemeClr val="tx1">
                    <a:lumMod val="95000"/>
                    <a:lumOff val="5000"/>
                  </a:schemeClr>
                </a:solidFill>
                <a:latin typeface="Calibri" panose="020F0502020204030204" charset="0"/>
                <a:cs typeface="Calibri" panose="020F0502020204030204" charset="0"/>
              </a:rPr>
              <a:t> Text classification enables sentiment analysis, allowing organizations to manage their brand effectively by extracting specific words indicating customer sentiments. This helps in </a:t>
            </a:r>
            <a:r>
              <a:rPr lang="en-IN" altLang="en-US" sz="2000" b="1">
                <a:solidFill>
                  <a:schemeClr val="tx1">
                    <a:lumMod val="95000"/>
                    <a:lumOff val="5000"/>
                  </a:schemeClr>
                </a:solidFill>
                <a:latin typeface="Calibri" panose="020F0502020204030204" charset="0"/>
                <a:cs typeface="Calibri" panose="020F0502020204030204" charset="0"/>
              </a:rPr>
              <a:t>predicting purchasing trends accurately and planning marketing campaigns</a:t>
            </a:r>
            <a:r>
              <a:rPr lang="en-IN" altLang="en-US" sz="2000">
                <a:solidFill>
                  <a:schemeClr val="tx1">
                    <a:lumMod val="95000"/>
                    <a:lumOff val="5000"/>
                  </a:schemeClr>
                </a:solidFill>
                <a:latin typeface="Calibri" panose="020F0502020204030204" charset="0"/>
                <a:cs typeface="Calibri" panose="020F0502020204030204" charset="0"/>
              </a:rPr>
              <a:t> based on qualitative data.</a:t>
            </a:r>
            <a:endParaRPr lang="en-IN" altLang="en-US" sz="2000">
              <a:solidFill>
                <a:schemeClr val="tx1">
                  <a:lumMod val="95000"/>
                  <a:lumOff val="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IN" altLang="en-US" sz="2000">
              <a:solidFill>
                <a:schemeClr val="tx1">
                  <a:lumMod val="95000"/>
                  <a:lumOff val="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r>
              <a:rPr lang="en-IN" altLang="en-US" sz="2000" b="1">
                <a:solidFill>
                  <a:schemeClr val="accent6">
                    <a:lumMod val="50000"/>
                  </a:schemeClr>
                </a:solidFill>
                <a:latin typeface="Calibri" panose="020F0502020204030204" charset="0"/>
                <a:cs typeface="Calibri" panose="020F0502020204030204" charset="0"/>
              </a:rPr>
              <a:t>Customer Support - </a:t>
            </a:r>
            <a:r>
              <a:rPr lang="en-IN" altLang="en-US" sz="2000">
                <a:solidFill>
                  <a:schemeClr val="tx1">
                    <a:lumMod val="95000"/>
                    <a:lumOff val="5000"/>
                  </a:schemeClr>
                </a:solidFill>
                <a:latin typeface="Calibri" panose="020F0502020204030204" charset="0"/>
                <a:cs typeface="Calibri" panose="020F0502020204030204" charset="0"/>
              </a:rPr>
              <a:t>Text classification models can be used to </a:t>
            </a:r>
            <a:r>
              <a:rPr lang="en-IN" altLang="en-US" sz="2000" b="1">
                <a:solidFill>
                  <a:schemeClr val="tx1">
                    <a:lumMod val="95000"/>
                    <a:lumOff val="5000"/>
                  </a:schemeClr>
                </a:solidFill>
                <a:latin typeface="Calibri" panose="020F0502020204030204" charset="0"/>
                <a:cs typeface="Calibri" panose="020F0502020204030204" charset="0"/>
              </a:rPr>
              <a:t>route incoming requests to appropriate personnel in customer support teams</a:t>
            </a:r>
            <a:r>
              <a:rPr lang="en-IN" altLang="en-US" sz="2000">
                <a:solidFill>
                  <a:schemeClr val="tx1">
                    <a:lumMod val="95000"/>
                    <a:lumOff val="5000"/>
                  </a:schemeClr>
                </a:solidFill>
                <a:latin typeface="Calibri" panose="020F0502020204030204" charset="0"/>
                <a:cs typeface="Calibri" panose="020F0502020204030204" charset="0"/>
              </a:rPr>
              <a:t>. For instance, a text classifier can detect keywords like "exchange" in support tickets and direct them to the relevant department, ensuring timely and accurate responses to customer queries.</a:t>
            </a:r>
            <a:endParaRPr lang="en-IN" altLang="en-US" sz="2000">
              <a:solidFill>
                <a:schemeClr val="tx1">
                  <a:lumMod val="95000"/>
                  <a:lumOff val="5000"/>
                </a:schemeClr>
              </a:solidFill>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rPr>
              <a:t>Text Preprocessing</a:t>
            </a:r>
            <a:endParaRPr lang="en-IN" dirty="0">
              <a:solidFill>
                <a:schemeClr val="accent6">
                  <a:lumMod val="50000"/>
                </a:schemeClr>
              </a:solidFill>
            </a:endParaRPr>
          </a:p>
        </p:txBody>
      </p:sp>
      <p:sp>
        <p:nvSpPr>
          <p:cNvPr id="3" name="Text Box 2"/>
          <p:cNvSpPr txBox="1"/>
          <p:nvPr/>
        </p:nvSpPr>
        <p:spPr>
          <a:xfrm>
            <a:off x="1594485" y="2565400"/>
            <a:ext cx="8198485" cy="3476625"/>
          </a:xfrm>
          <a:prstGeom prst="rect">
            <a:avLst/>
          </a:prstGeom>
          <a:noFill/>
        </p:spPr>
        <p:txBody>
          <a:bodyPr wrap="square" rtlCol="0">
            <a:spAutoFit/>
          </a:bodyPr>
          <a:p>
            <a:pPr indent="0">
              <a:buFont typeface="Arial" panose="020B0604020202020204" pitchFamily="34" charset="0"/>
              <a:buNone/>
            </a:pPr>
            <a:r>
              <a:rPr lang="en-US" sz="2000">
                <a:latin typeface="Calibri" panose="020F0502020204030204" charset="0"/>
                <a:cs typeface="Calibri" panose="020F0502020204030204" charset="0"/>
              </a:rPr>
              <a:t>Text preprocessing is a method to </a:t>
            </a:r>
            <a:r>
              <a:rPr lang="en-US" sz="2000" b="1">
                <a:solidFill>
                  <a:schemeClr val="accent6">
                    <a:lumMod val="50000"/>
                  </a:schemeClr>
                </a:solidFill>
                <a:latin typeface="Calibri" panose="020F0502020204030204" charset="0"/>
                <a:cs typeface="Calibri" panose="020F0502020204030204" charset="0"/>
              </a:rPr>
              <a:t>clean the text data and make it ready to feed data to the model</a:t>
            </a:r>
            <a:r>
              <a:rPr lang="en-US" sz="2000">
                <a:latin typeface="Calibri" panose="020F0502020204030204" charset="0"/>
                <a:cs typeface="Calibri" panose="020F0502020204030204" charset="0"/>
              </a:rPr>
              <a:t>. Text data contains noise in various forms like emotions, punctuation, text in a different case.</a:t>
            </a:r>
            <a:r>
              <a:rPr lang="en-IN" altLang="en-US" sz="2000">
                <a:latin typeface="Calibri" panose="020F0502020204030204" charset="0"/>
                <a:cs typeface="Calibri" panose="020F0502020204030204" charset="0"/>
              </a:rPr>
              <a:t> Some Techniques are:</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Expand Contractions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Lower Case</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Remove Punctuations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Remove words and digits containing digits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Remove Stopwords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Rephrase Text</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Stemming and Lemmatization</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Remove White spaces</a:t>
            </a:r>
            <a:endParaRPr lang="en-US" sz="20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Representation</a:t>
            </a:r>
            <a:endParaRPr lang="en-IN" dirty="0"/>
          </a:p>
        </p:txBody>
      </p:sp>
      <p:sp>
        <p:nvSpPr>
          <p:cNvPr id="4" name="Text Box 3"/>
          <p:cNvSpPr txBox="1"/>
          <p:nvPr/>
        </p:nvSpPr>
        <p:spPr>
          <a:xfrm>
            <a:off x="1584325" y="2623185"/>
            <a:ext cx="9095740" cy="1014730"/>
          </a:xfrm>
          <a:prstGeom prst="rect">
            <a:avLst/>
          </a:prstGeom>
          <a:noFill/>
        </p:spPr>
        <p:txBody>
          <a:bodyPr wrap="square" rtlCol="0">
            <a:spAutoFit/>
          </a:bodyPr>
          <a:p>
            <a:r>
              <a:rPr lang="en-US" sz="2000">
                <a:latin typeface="Calibri" panose="020F0502020204030204" charset="0"/>
                <a:cs typeface="Calibri" panose="020F0502020204030204" charset="0"/>
              </a:rPr>
              <a:t>Text representation is the </a:t>
            </a:r>
            <a:r>
              <a:rPr lang="en-US" sz="2000" b="1">
                <a:solidFill>
                  <a:schemeClr val="accent6">
                    <a:lumMod val="50000"/>
                  </a:schemeClr>
                </a:solidFill>
                <a:latin typeface="Calibri" panose="020F0502020204030204" charset="0"/>
                <a:cs typeface="Calibri" panose="020F0502020204030204" charset="0"/>
              </a:rPr>
              <a:t>process of converting raw text into a numerical form so that computers can understand and interpret language</a:t>
            </a:r>
            <a:r>
              <a:rPr lang="en-US" sz="2000">
                <a:latin typeface="Calibri" panose="020F0502020204030204" charset="0"/>
                <a:cs typeface="Calibri" panose="020F0502020204030204" charset="0"/>
              </a:rPr>
              <a:t>. It's also known as feature extraction or </a:t>
            </a:r>
            <a:r>
              <a:rPr lang="en-US" sz="2000" b="1">
                <a:solidFill>
                  <a:schemeClr val="accent6">
                    <a:lumMod val="50000"/>
                  </a:schemeClr>
                </a:solidFill>
                <a:latin typeface="Calibri" panose="020F0502020204030204" charset="0"/>
                <a:cs typeface="Calibri" panose="020F0502020204030204" charset="0"/>
              </a:rPr>
              <a:t>text vectorization</a:t>
            </a:r>
            <a:endParaRPr lang="en-US" sz="2000" b="1">
              <a:solidFill>
                <a:schemeClr val="accent6">
                  <a:lumMod val="50000"/>
                </a:schemeClr>
              </a:solidFill>
              <a:latin typeface="Calibri" panose="020F0502020204030204" charset="0"/>
              <a:cs typeface="Calibri" panose="020F0502020204030204" charset="0"/>
            </a:endParaRPr>
          </a:p>
        </p:txBody>
      </p:sp>
      <p:pic>
        <p:nvPicPr>
          <p:cNvPr id="100" name="Content Placeholder 99"/>
          <p:cNvPicPr>
            <a:picLocks noChangeAspect="1"/>
          </p:cNvPicPr>
          <p:nvPr>
            <p:ph idx="1"/>
          </p:nvPr>
        </p:nvPicPr>
        <p:blipFill>
          <a:blip r:embed="rId1"/>
          <a:stretch>
            <a:fillRect/>
          </a:stretch>
        </p:blipFill>
        <p:spPr>
          <a:xfrm>
            <a:off x="3538220" y="3695700"/>
            <a:ext cx="4448810" cy="23622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3625" y="1021715"/>
            <a:ext cx="10175875" cy="4707890"/>
          </a:xfrm>
          <a:prstGeom prst="rect">
            <a:avLst/>
          </a:prstGeom>
          <a:noFill/>
        </p:spPr>
        <p:txBody>
          <a:bodyPr wrap="square" rtlCol="0">
            <a:spAutoFit/>
          </a:bodyPr>
          <a:p>
            <a:r>
              <a:rPr lang="en-IN" altLang="en-US" sz="2000" b="1">
                <a:solidFill>
                  <a:schemeClr val="accent6">
                    <a:lumMod val="50000"/>
                  </a:schemeClr>
                </a:solidFill>
                <a:latin typeface="Calibri" panose="020F0502020204030204" charset="0"/>
                <a:cs typeface="Calibri" panose="020F0502020204030204" charset="0"/>
              </a:rPr>
              <a:t>Some of Common Terms Usage In Text Representation</a:t>
            </a:r>
            <a:endParaRPr lang="en-IN" altLang="en-US" sz="2000" b="1">
              <a:solidFill>
                <a:schemeClr val="accent6">
                  <a:lumMod val="50000"/>
                </a:schemeClr>
              </a:solidFill>
              <a:latin typeface="Calibri" panose="020F0502020204030204" charset="0"/>
              <a:cs typeface="Calibri" panose="020F0502020204030204" charset="0"/>
            </a:endParaRPr>
          </a:p>
          <a:p>
            <a:endParaRPr lang="en-IN" altLang="en-US" sz="2000" b="1">
              <a:solidFill>
                <a:schemeClr val="accent6">
                  <a:lumMod val="5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b="1">
                <a:solidFill>
                  <a:schemeClr val="accent6">
                    <a:lumMod val="50000"/>
                  </a:schemeClr>
                </a:solidFill>
                <a:latin typeface="Calibri" panose="020F0502020204030204" charset="0"/>
                <a:cs typeface="Calibri" panose="020F0502020204030204" charset="0"/>
              </a:rPr>
              <a:t>Corpus </a:t>
            </a:r>
            <a:r>
              <a:rPr lang="en-IN" altLang="en-US" sz="2000" b="1">
                <a:solidFill>
                  <a:schemeClr val="accent6">
                    <a:lumMod val="50000"/>
                  </a:schemeClr>
                </a:solidFill>
                <a:latin typeface="Calibri" panose="020F0502020204030204" charset="0"/>
                <a:cs typeface="Calibri" panose="020F0502020204030204" charset="0"/>
              </a:rPr>
              <a:t>-</a:t>
            </a:r>
            <a:r>
              <a:rPr lang="en-IN" altLang="en-US" sz="2400" b="1">
                <a:solidFill>
                  <a:schemeClr val="accent6">
                    <a:lumMod val="50000"/>
                  </a:schemeClr>
                </a:solidFill>
                <a:latin typeface="Calibri" panose="020F0502020204030204" charset="0"/>
                <a:cs typeface="Calibri" panose="020F0502020204030204" charset="0"/>
              </a:rPr>
              <a:t>  </a:t>
            </a:r>
            <a:r>
              <a:rPr lang="en-IN" altLang="en-US" sz="2000">
                <a:solidFill>
                  <a:schemeClr val="bg2">
                    <a:lumMod val="10000"/>
                  </a:schemeClr>
                </a:solidFill>
                <a:latin typeface="Calibri" panose="020F0502020204030204" charset="0"/>
                <a:cs typeface="Calibri" panose="020F0502020204030204" charset="0"/>
              </a:rPr>
              <a:t>T</a:t>
            </a:r>
            <a:r>
              <a:rPr lang="en-IN" altLang="en-US" sz="2000">
                <a:solidFill>
                  <a:schemeClr val="tx1">
                    <a:lumMod val="95000"/>
                    <a:lumOff val="5000"/>
                  </a:schemeClr>
                </a:solidFill>
                <a:latin typeface="Calibri" panose="020F0502020204030204" charset="0"/>
                <a:cs typeface="Calibri" panose="020F0502020204030204" charset="0"/>
              </a:rPr>
              <a:t>he </a:t>
            </a:r>
            <a:r>
              <a:rPr lang="en-IN" altLang="en-US" sz="2000" b="1">
                <a:solidFill>
                  <a:schemeClr val="tx1">
                    <a:lumMod val="95000"/>
                    <a:lumOff val="5000"/>
                  </a:schemeClr>
                </a:solidFill>
                <a:latin typeface="Calibri" panose="020F0502020204030204" charset="0"/>
                <a:cs typeface="Calibri" panose="020F0502020204030204" charset="0"/>
              </a:rPr>
              <a:t>entire collection of text data</a:t>
            </a:r>
            <a:r>
              <a:rPr lang="en-IN" altLang="en-US" sz="2000">
                <a:solidFill>
                  <a:schemeClr val="tx1">
                    <a:lumMod val="95000"/>
                    <a:lumOff val="5000"/>
                  </a:schemeClr>
                </a:solidFill>
                <a:latin typeface="Calibri" panose="020F0502020204030204" charset="0"/>
                <a:cs typeface="Calibri" panose="020F0502020204030204" charset="0"/>
              </a:rPr>
              <a:t> you're working with. It can be a collection of documents, articles, reviews, social media posts, or any other textual source. The corpus serves as the source material for extracting features and training models</a:t>
            </a:r>
            <a:endParaRPr lang="en-IN" altLang="en-US" sz="2000">
              <a:solidFill>
                <a:schemeClr val="tx1">
                  <a:lumMod val="95000"/>
                  <a:lumOff val="5000"/>
                </a:schemeClr>
              </a:solidFill>
              <a:latin typeface="Calibri" panose="020F0502020204030204" charset="0"/>
              <a:cs typeface="Calibri" panose="020F0502020204030204" charset="0"/>
            </a:endParaRPr>
          </a:p>
          <a:p>
            <a:pPr marL="342900" indent="-342900">
              <a:buFont typeface="Arial" panose="020B0604020202020204" pitchFamily="34" charset="0"/>
              <a:buChar char="•"/>
            </a:pPr>
            <a:endParaRPr lang="en-IN" altLang="en-US" sz="2000" b="1">
              <a:solidFill>
                <a:schemeClr val="tx1">
                  <a:lumMod val="95000"/>
                  <a:lumOff val="5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b="1">
                <a:solidFill>
                  <a:schemeClr val="accent6">
                    <a:lumMod val="50000"/>
                  </a:schemeClr>
                </a:solidFill>
                <a:latin typeface="Calibri" panose="020F0502020204030204" charset="0"/>
                <a:cs typeface="Calibri" panose="020F0502020204030204" charset="0"/>
              </a:rPr>
              <a:t>Vocabulary (Vocab) -  </a:t>
            </a:r>
            <a:r>
              <a:rPr lang="en-IN" altLang="en-US" sz="2000">
                <a:solidFill>
                  <a:schemeClr val="bg2">
                    <a:lumMod val="10000"/>
                  </a:schemeClr>
                </a:solidFill>
                <a:latin typeface="Calibri" panose="020F0502020204030204" charset="0"/>
                <a:cs typeface="Calibri" panose="020F0502020204030204" charset="0"/>
              </a:rPr>
              <a:t>This represents the set of </a:t>
            </a:r>
            <a:r>
              <a:rPr lang="en-IN" altLang="en-US" sz="2000" b="1">
                <a:solidFill>
                  <a:schemeClr val="bg2">
                    <a:lumMod val="10000"/>
                  </a:schemeClr>
                </a:solidFill>
                <a:latin typeface="Calibri" panose="020F0502020204030204" charset="0"/>
                <a:cs typeface="Calibri" panose="020F0502020204030204" charset="0"/>
              </a:rPr>
              <a:t>all unique words present in your corpus.</a:t>
            </a:r>
            <a:r>
              <a:rPr lang="en-IN" altLang="en-US" sz="2000">
                <a:solidFill>
                  <a:schemeClr val="bg2">
                    <a:lumMod val="10000"/>
                  </a:schemeClr>
                </a:solidFill>
                <a:latin typeface="Calibri" panose="020F0502020204030204" charset="0"/>
                <a:cs typeface="Calibri" panose="020F0502020204030204" charset="0"/>
              </a:rPr>
              <a:t> It's essentially a dictionary of all the distinct words encountered in your text data.</a:t>
            </a:r>
            <a:endParaRPr lang="en-IN" altLang="en-US" sz="2000">
              <a:solidFill>
                <a:schemeClr val="bg2">
                  <a:lumMod val="1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endParaRPr lang="en-IN" altLang="en-US" sz="2000">
              <a:solidFill>
                <a:schemeClr val="bg2">
                  <a:lumMod val="1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b="1">
                <a:solidFill>
                  <a:schemeClr val="accent6">
                    <a:lumMod val="50000"/>
                  </a:schemeClr>
                </a:solidFill>
                <a:latin typeface="Calibri" panose="020F0502020204030204" charset="0"/>
                <a:cs typeface="Calibri" panose="020F0502020204030204" charset="0"/>
              </a:rPr>
              <a:t>Document (Doc): </a:t>
            </a:r>
            <a:r>
              <a:rPr lang="en-IN" altLang="en-US" sz="2000">
                <a:solidFill>
                  <a:schemeClr val="tx1">
                    <a:lumMod val="95000"/>
                    <a:lumOff val="5000"/>
                  </a:schemeClr>
                </a:solidFill>
                <a:latin typeface="Calibri" panose="020F0502020204030204" charset="0"/>
                <a:cs typeface="Calibri" panose="020F0502020204030204" charset="0"/>
              </a:rPr>
              <a:t>An </a:t>
            </a:r>
            <a:r>
              <a:rPr lang="en-IN" altLang="en-US" sz="2000" b="1">
                <a:solidFill>
                  <a:schemeClr val="tx1">
                    <a:lumMod val="95000"/>
                    <a:lumOff val="5000"/>
                  </a:schemeClr>
                </a:solidFill>
                <a:latin typeface="Calibri" panose="020F0502020204030204" charset="0"/>
                <a:cs typeface="Calibri" panose="020F0502020204030204" charset="0"/>
              </a:rPr>
              <a:t>individual text unit within your corpus</a:t>
            </a:r>
            <a:r>
              <a:rPr lang="en-IN" altLang="en-US" sz="2000">
                <a:solidFill>
                  <a:schemeClr val="tx1">
                    <a:lumMod val="95000"/>
                    <a:lumOff val="5000"/>
                  </a:schemeClr>
                </a:solidFill>
                <a:latin typeface="Calibri" panose="020F0502020204030204" charset="0"/>
                <a:cs typeface="Calibri" panose="020F0502020204030204" charset="0"/>
              </a:rPr>
              <a:t>. It could be a single email, a news article, a product review, or any other self-contained piece of text data.</a:t>
            </a:r>
            <a:endParaRPr lang="en-IN" altLang="en-US" sz="2000">
              <a:solidFill>
                <a:schemeClr val="tx1">
                  <a:lumMod val="95000"/>
                  <a:lumOff val="5000"/>
                </a:schemeClr>
              </a:solidFill>
              <a:latin typeface="Calibri" panose="020F0502020204030204" charset="0"/>
              <a:cs typeface="Calibri" panose="020F0502020204030204" charset="0"/>
            </a:endParaRPr>
          </a:p>
          <a:p>
            <a:pPr marL="342900" indent="-342900">
              <a:buFont typeface="Arial" panose="020B0604020202020204" pitchFamily="34" charset="0"/>
              <a:buChar char="•"/>
            </a:pPr>
            <a:endParaRPr lang="en-IN" altLang="en-US" b="1">
              <a:solidFill>
                <a:schemeClr val="bg2">
                  <a:lumMod val="1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b="1">
                <a:solidFill>
                  <a:schemeClr val="accent6">
                    <a:lumMod val="50000"/>
                  </a:schemeClr>
                </a:solidFill>
                <a:latin typeface="Calibri" panose="020F0502020204030204" charset="0"/>
                <a:cs typeface="Calibri" panose="020F0502020204030204" charset="0"/>
              </a:rPr>
              <a:t>Word (W): </a:t>
            </a:r>
            <a:r>
              <a:rPr lang="en-IN" altLang="en-US" sz="2000">
                <a:solidFill>
                  <a:schemeClr val="bg2">
                    <a:lumMod val="10000"/>
                  </a:schemeClr>
                </a:solidFill>
                <a:latin typeface="Calibri" panose="020F0502020204030204" charset="0"/>
                <a:cs typeface="Calibri" panose="020F0502020204030204" charset="0"/>
              </a:rPr>
              <a:t>The basic unit of text data. </a:t>
            </a:r>
            <a:r>
              <a:rPr lang="en-IN" altLang="en-US" sz="2000" b="1">
                <a:solidFill>
                  <a:schemeClr val="bg2">
                    <a:lumMod val="10000"/>
                  </a:schemeClr>
                </a:solidFill>
                <a:latin typeface="Calibri" panose="020F0502020204030204" charset="0"/>
                <a:cs typeface="Calibri" panose="020F0502020204030204" charset="0"/>
              </a:rPr>
              <a:t>Words are the building blocks that make up documents</a:t>
            </a:r>
            <a:r>
              <a:rPr lang="en-IN" altLang="en-US" sz="2000">
                <a:solidFill>
                  <a:schemeClr val="bg2">
                    <a:lumMod val="10000"/>
                  </a:schemeClr>
                </a:solidFill>
                <a:latin typeface="Calibri" panose="020F0502020204030204" charset="0"/>
                <a:cs typeface="Calibri" panose="020F0502020204030204" charset="0"/>
              </a:rPr>
              <a:t> and sentences.</a:t>
            </a:r>
            <a:endParaRPr lang="en-IN" altLang="en-US" b="1">
              <a:solidFill>
                <a:schemeClr val="accent6">
                  <a:lumMod val="50000"/>
                </a:schemeClr>
              </a:solidFill>
              <a:latin typeface="Calibri" panose="020F0502020204030204" charset="0"/>
              <a:cs typeface="Calibri" panose="020F0502020204030204" charset="0"/>
            </a:endParaRPr>
          </a:p>
          <a:p>
            <a:pPr indent="0">
              <a:buFont typeface="Arial" panose="020B0604020202020204" pitchFamily="34" charset="0"/>
              <a:buNone/>
            </a:pPr>
            <a:endParaRPr lang="en-IN" altLang="en-US" b="1">
              <a:solidFill>
                <a:schemeClr val="accent6">
                  <a:lumMod val="50000"/>
                </a:schemeClr>
              </a:solidFill>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54100" y="944880"/>
            <a:ext cx="10166350" cy="5815965"/>
          </a:xfrm>
          <a:prstGeom prst="rect">
            <a:avLst/>
          </a:prstGeom>
          <a:noFill/>
        </p:spPr>
        <p:txBody>
          <a:bodyPr wrap="square" rtlCol="0">
            <a:spAutoFit/>
          </a:bodyPr>
          <a:p>
            <a:r>
              <a:rPr lang="en-IN" altLang="en-US" sz="2400" b="1">
                <a:solidFill>
                  <a:schemeClr val="accent5">
                    <a:lumMod val="50000"/>
                  </a:schemeClr>
                </a:solidFill>
                <a:latin typeface="Calibri" panose="020F0502020204030204" charset="0"/>
                <a:cs typeface="Calibri" panose="020F0502020204030204" charset="0"/>
              </a:rPr>
              <a:t>TF-IDF(Term Frequency-Inverse Document Frequency):</a:t>
            </a:r>
            <a:endParaRPr lang="en-IN" altLang="en-US" sz="2400" b="1">
              <a:solidFill>
                <a:schemeClr val="accent5">
                  <a:lumMod val="50000"/>
                </a:schemeClr>
              </a:solidFill>
              <a:latin typeface="Calibri" panose="020F0502020204030204" charset="0"/>
              <a:cs typeface="Calibri" panose="020F0502020204030204" charset="0"/>
            </a:endParaRPr>
          </a:p>
          <a:p>
            <a:endParaRPr lang="en-IN" altLang="en-US" sz="2400" b="1">
              <a:solidFill>
                <a:schemeClr val="accent5">
                  <a:lumMod val="5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solidFill>
                  <a:schemeClr val="accent5">
                    <a:lumMod val="50000"/>
                  </a:schemeClr>
                </a:solidFill>
                <a:latin typeface="Calibri" panose="020F0502020204030204" charset="0"/>
                <a:cs typeface="Calibri" panose="020F0502020204030204" charset="0"/>
              </a:rPr>
              <a:t>Term Frequency :- </a:t>
            </a:r>
            <a:r>
              <a:rPr lang="en-IN" altLang="en-US" sz="2000" b="1">
                <a:solidFill>
                  <a:schemeClr val="bg2">
                    <a:lumMod val="10000"/>
                  </a:schemeClr>
                </a:solidFill>
                <a:latin typeface="Calibri" panose="020F0502020204030204" charset="0"/>
                <a:cs typeface="Calibri" panose="020F0502020204030204" charset="0"/>
              </a:rPr>
              <a:t>Measures of how often a particular word appears within a document</a:t>
            </a:r>
            <a:r>
              <a:rPr lang="en-IN" altLang="en-US" sz="2000">
                <a:solidFill>
                  <a:schemeClr val="bg2">
                    <a:lumMod val="10000"/>
                  </a:schemeClr>
                </a:solidFill>
                <a:latin typeface="Calibri" panose="020F0502020204030204" charset="0"/>
                <a:cs typeface="Calibri" panose="020F0502020204030204" charset="0"/>
              </a:rPr>
              <a:t>. It's a simple count of the frequency of each word in a document. Higher TF indicates a word might be more relevant to the document's content.</a:t>
            </a:r>
            <a:endParaRPr lang="en-IN" altLang="en-US" sz="2000">
              <a:solidFill>
                <a:schemeClr val="bg2">
                  <a:lumMod val="1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rPr>
              <a:t>             </a:t>
            </a:r>
            <a:r>
              <a:rPr lang="en-IN" altLang="en-US" sz="2000">
                <a:solidFill>
                  <a:schemeClr val="bg2">
                    <a:lumMod val="10000"/>
                  </a:schemeClr>
                </a:solidFill>
                <a:latin typeface="Calibri" panose="020F0502020204030204" charset="0"/>
                <a:cs typeface="Calibri" panose="020F0502020204030204" charset="0"/>
                <a:sym typeface="+mn-ea"/>
              </a:rPr>
              <a:t> TF   =    Number of Repeatition of words in a Sentence</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sym typeface="+mn-ea"/>
              </a:rPr>
              <a:t>                                    Number of Words In a Sentence</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endParaRPr lang="en-IN" altLang="en-US" sz="2400" b="1">
              <a:solidFill>
                <a:schemeClr val="accent5">
                  <a:lumMod val="50000"/>
                </a:schemeClr>
              </a:solidFill>
              <a:latin typeface="Calibri" panose="020F0502020204030204" charset="0"/>
              <a:cs typeface="Calibri" panose="020F0502020204030204" charset="0"/>
            </a:endParaRPr>
          </a:p>
          <a:p>
            <a:pPr marL="342900" indent="-342900">
              <a:buFont typeface="Arial" panose="020B0604020202020204" pitchFamily="34" charset="0"/>
              <a:buChar char="•"/>
            </a:pPr>
            <a:r>
              <a:rPr lang="en-IN" altLang="en-US" sz="2000" b="1">
                <a:solidFill>
                  <a:schemeClr val="accent5">
                    <a:lumMod val="50000"/>
                  </a:schemeClr>
                </a:solidFill>
                <a:latin typeface="Calibri" panose="020F0502020204030204" charset="0"/>
                <a:cs typeface="Calibri" panose="020F0502020204030204" charset="0"/>
              </a:rPr>
              <a:t>Inverse Document Frequency(IDF):</a:t>
            </a:r>
            <a:r>
              <a:rPr lang="en-IN" altLang="en-US" sz="2000">
                <a:solidFill>
                  <a:schemeClr val="bg2">
                    <a:lumMod val="10000"/>
                  </a:schemeClr>
                </a:solidFill>
                <a:latin typeface="Calibri" panose="020F0502020204030204" charset="0"/>
                <a:cs typeface="Calibri" panose="020F0502020204030204" charset="0"/>
              </a:rPr>
              <a:t> This metric considers </a:t>
            </a:r>
            <a:r>
              <a:rPr lang="en-IN" altLang="en-US" sz="2000" b="1">
                <a:solidFill>
                  <a:schemeClr val="bg2">
                    <a:lumMod val="10000"/>
                  </a:schemeClr>
                </a:solidFill>
                <a:latin typeface="Calibri" panose="020F0502020204030204" charset="0"/>
                <a:cs typeface="Calibri" panose="020F0502020204030204" charset="0"/>
              </a:rPr>
              <a:t>how common a word is across the entire corpus</a:t>
            </a:r>
            <a:r>
              <a:rPr lang="en-IN" altLang="en-US" sz="2000">
                <a:solidFill>
                  <a:schemeClr val="bg2">
                    <a:lumMod val="10000"/>
                  </a:schemeClr>
                </a:solidFill>
                <a:latin typeface="Calibri" panose="020F0502020204030204" charset="0"/>
                <a:cs typeface="Calibri" panose="020F0502020204030204" charset="0"/>
              </a:rPr>
              <a:t>. It downplays the importance of very frequent words (e.g., "the," "a") that appear in many documents and focuses on words that are more specific and potentially more informative.</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rPr>
              <a:t>                     ID</a:t>
            </a:r>
            <a:r>
              <a:rPr lang="en-IN" altLang="en-US" sz="2000">
                <a:solidFill>
                  <a:schemeClr val="bg2">
                    <a:lumMod val="10000"/>
                  </a:schemeClr>
                </a:solidFill>
                <a:latin typeface="Calibri" panose="020F0502020204030204" charset="0"/>
                <a:cs typeface="Calibri" panose="020F0502020204030204" charset="0"/>
                <a:sym typeface="+mn-ea"/>
              </a:rPr>
              <a:t>F   =                    Number of  Sentence</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sym typeface="+mn-ea"/>
              </a:rPr>
              <a:t>                                                     Number of Sentence Containing Words</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rPr>
              <a:t>              </a:t>
            </a:r>
            <a:endParaRPr lang="en-IN" altLang="en-US" sz="2000">
              <a:solidFill>
                <a:schemeClr val="bg2">
                  <a:lumMod val="10000"/>
                </a:schemeClr>
              </a:solidFill>
              <a:latin typeface="Calibri" panose="020F0502020204030204" charset="0"/>
              <a:cs typeface="Calibri" panose="020F0502020204030204" charset="0"/>
            </a:endParaRPr>
          </a:p>
          <a:p>
            <a:pPr indent="0">
              <a:buFont typeface="Arial" panose="020B0604020202020204" pitchFamily="34" charset="0"/>
              <a:buNone/>
            </a:pPr>
            <a:r>
              <a:rPr lang="en-IN" altLang="en-US" sz="2000">
                <a:solidFill>
                  <a:schemeClr val="bg2">
                    <a:lumMod val="10000"/>
                  </a:schemeClr>
                </a:solidFill>
                <a:latin typeface="Calibri" panose="020F0502020204030204" charset="0"/>
                <a:cs typeface="Calibri" panose="020F0502020204030204" charset="0"/>
              </a:rPr>
              <a:t>            </a:t>
            </a:r>
            <a:endParaRPr lang="en-IN" altLang="en-US" sz="2000">
              <a:solidFill>
                <a:schemeClr val="bg2">
                  <a:lumMod val="10000"/>
                </a:schemeClr>
              </a:solidFill>
              <a:latin typeface="Calibri" panose="020F0502020204030204" charset="0"/>
              <a:cs typeface="Calibri" panose="020F0502020204030204" charset="0"/>
            </a:endParaRPr>
          </a:p>
        </p:txBody>
      </p:sp>
      <p:cxnSp>
        <p:nvCxnSpPr>
          <p:cNvPr id="5" name="Straight Connector 4"/>
          <p:cNvCxnSpPr/>
          <p:nvPr/>
        </p:nvCxnSpPr>
        <p:spPr>
          <a:xfrm>
            <a:off x="2925445" y="3268980"/>
            <a:ext cx="4841875" cy="0"/>
          </a:xfrm>
          <a:prstGeom prst="line">
            <a:avLst/>
          </a:prstGeom>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a:off x="4026535" y="5428615"/>
            <a:ext cx="4666615" cy="30480"/>
          </a:xfrm>
          <a:prstGeom prst="line">
            <a:avLst/>
          </a:prstGeom>
        </p:spPr>
        <p:style>
          <a:lnRef idx="2">
            <a:schemeClr val="accent1"/>
          </a:lnRef>
          <a:fillRef idx="0">
            <a:srgbClr val="FFFFFF"/>
          </a:fillRef>
          <a:effectRef idx="0">
            <a:srgbClr val="FFFFFF"/>
          </a:effectRef>
          <a:fontRef idx="minor">
            <a:schemeClr val="tx1"/>
          </a:fontRef>
        </p:style>
      </p:cxnSp>
      <p:pic>
        <p:nvPicPr>
          <p:cNvPr id="12" name="2384804F-3998-4D57-9195-F3826E402611-1"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13760" y="5215890"/>
            <a:ext cx="484505" cy="3409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a:xfrm>
            <a:off x="1372236" y="5316430"/>
            <a:ext cx="9609666" cy="566738"/>
          </a:xfrm>
        </p:spPr>
        <p:txBody>
          <a:bodyPr>
            <a:normAutofit fontScale="90000"/>
          </a:bodyPr>
          <a:p>
            <a:pPr algn="l"/>
            <a:br>
              <a:rPr lang="en-IN" altLang="en-US"/>
            </a:br>
            <a:r>
              <a:rPr lang="en-IN" altLang="en-US"/>
              <a:t>Learnings :</a:t>
            </a:r>
            <a:r>
              <a:rPr lang="en-IN" altLang="en-US">
                <a:solidFill>
                  <a:schemeClr val="accent3">
                    <a:lumMod val="75000"/>
                  </a:schemeClr>
                </a:solidFill>
              </a:rPr>
              <a:t> https://www.youtube.com/watch?v=D2V1okCEsiE</a:t>
            </a:r>
            <a:endParaRPr lang="en-IN" altLang="en-US">
              <a:solidFill>
                <a:schemeClr val="accent3">
                  <a:lumMod val="75000"/>
                </a:schemeClr>
              </a:solidFill>
            </a:endParaRPr>
          </a:p>
        </p:txBody>
      </p:sp>
      <p:sp>
        <p:nvSpPr>
          <p:cNvPr id="5" name="Text Box 4"/>
          <p:cNvSpPr txBox="1"/>
          <p:nvPr/>
        </p:nvSpPr>
        <p:spPr>
          <a:xfrm>
            <a:off x="1372235" y="1127760"/>
            <a:ext cx="8989695" cy="645160"/>
          </a:xfrm>
          <a:prstGeom prst="rect">
            <a:avLst/>
          </a:prstGeom>
          <a:noFill/>
        </p:spPr>
        <p:txBody>
          <a:bodyPr wrap="square" rtlCol="0">
            <a:spAutoFit/>
          </a:bodyPr>
          <a:p>
            <a:endParaRPr lang="en-IN" altLang="en-US"/>
          </a:p>
          <a:p>
            <a:endParaRPr lang="en-IN" altLang="en-US"/>
          </a:p>
        </p:txBody>
      </p:sp>
      <p:sp>
        <p:nvSpPr>
          <p:cNvPr id="13" name="Text Placeholder 12"/>
          <p:cNvSpPr>
            <a:spLocks noGrp="1"/>
          </p:cNvSpPr>
          <p:nvPr>
            <p:ph type="body" sz="half" idx="2"/>
          </p:nvPr>
        </p:nvSpPr>
        <p:spPr>
          <a:xfrm>
            <a:off x="1295401" y="3973723"/>
            <a:ext cx="9609666" cy="493712"/>
          </a:xfrm>
        </p:spPr>
        <p:txBody>
          <a:bodyPr>
            <a:noAutofit/>
          </a:bodyPr>
          <a:p>
            <a:pPr algn="l"/>
            <a:r>
              <a:rPr lang="en-US" sz="1800" b="1">
                <a:solidFill>
                  <a:schemeClr val="accent6">
                    <a:lumMod val="75000"/>
                  </a:schemeClr>
                </a:solidFill>
                <a:latin typeface="Calibri" panose="020F0502020204030204" charset="0"/>
                <a:cs typeface="Calibri" panose="020F0502020204030204" charset="0"/>
              </a:rPr>
              <a:t>The TF-IDF value increases proportionally to the number of times a word appears in the document and is offset by the number of documents in the corpus that contain the word, which helps to adjust for the fact that some words appear more frequently in general.</a:t>
            </a:r>
            <a:endParaRPr lang="en-US" sz="1800" b="1">
              <a:solidFill>
                <a:schemeClr val="accent6">
                  <a:lumMod val="75000"/>
                </a:schemeClr>
              </a:solidFill>
              <a:latin typeface="Calibri" panose="020F0502020204030204" charset="0"/>
              <a:cs typeface="Calibri" panose="020F0502020204030204" charset="0"/>
            </a:endParaRPr>
          </a:p>
        </p:txBody>
      </p:sp>
      <p:pic>
        <p:nvPicPr>
          <p:cNvPr id="102" name="Picture Placeholder 101"/>
          <p:cNvPicPr>
            <a:picLocks noChangeAspect="1"/>
          </p:cNvPicPr>
          <p:nvPr>
            <p:ph type="pic" idx="1"/>
          </p:nvPr>
        </p:nvPicPr>
        <p:blipFill>
          <a:blip r:embed="rId1"/>
          <a:stretch>
            <a:fillRect/>
          </a:stretch>
        </p:blipFill>
        <p:spPr>
          <a:xfrm>
            <a:off x="1960245" y="1522095"/>
            <a:ext cx="7938770" cy="1907540"/>
          </a:xfrm>
          <a:prstGeom prst="rect">
            <a:avLst/>
          </a:prstGeom>
          <a:noFill/>
          <a:ln w="9525">
            <a:noFill/>
          </a:ln>
        </p:spPr>
      </p:pic>
      <p:sp>
        <p:nvSpPr>
          <p:cNvPr id="14" name="Text Box 13"/>
          <p:cNvSpPr txBox="1"/>
          <p:nvPr/>
        </p:nvSpPr>
        <p:spPr>
          <a:xfrm>
            <a:off x="1179195" y="1002665"/>
            <a:ext cx="7494905" cy="460375"/>
          </a:xfrm>
          <a:prstGeom prst="rect">
            <a:avLst/>
          </a:prstGeom>
          <a:noFill/>
        </p:spPr>
        <p:txBody>
          <a:bodyPr wrap="square" rtlCol="0">
            <a:spAutoFit/>
          </a:bodyPr>
          <a:p>
            <a:r>
              <a:rPr lang="en-IN" altLang="en-US" sz="2400" b="1">
                <a:solidFill>
                  <a:schemeClr val="tx1">
                    <a:lumMod val="95000"/>
                    <a:lumOff val="5000"/>
                  </a:schemeClr>
                </a:solidFill>
              </a:rPr>
              <a:t>TF-IDF Formula :</a:t>
            </a:r>
            <a:endParaRPr lang="en-IN" altLang="en-US" sz="2400" b="1">
              <a:solidFill>
                <a:schemeClr val="tx1">
                  <a:lumMod val="95000"/>
                  <a:lumOff val="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Ni4wNzE0Mjg1NzE0Mjg1NyxcIndpZHRoXCI6MjIuMzIxNDI4NTcxNDI4NTd9IiwKCSJMYXRleCIgOiAiXFxsb2ciLAoJIkxhdGV4SW1nQmFzZTY0IiA6ICJQSE4yWnlCNGJXeHVjejBpYUhSMGNEb3ZMM2QzZHk1M015NXZjbWN2TWpBd01DOXpkbWNpSUhkcFpIUm9QU0l5TGpnNU1XVjRJaUJvWldsbmFIUTlJakl1TURNMlpYZ2lJSEp2YkdVOUltbHRaeUlnWm05amRYTmhZbXhsUFNKbVlXeHpaU0lnZG1sbGQwSnZlRDBpTUNBdE5qazBJREV5TnpnZ09UQXdJaUI0Yld4dWN6cDRiR2x1YXowaWFIUjBjRG92TDNkM2R5NTNNeTV2Y21jdk1UazVPUzk0YkdsdWF5SWdZWEpwWVMxb2FXUmtaVzQ5SW5SeWRXVWlJSE4wZVd4bFBTSjJaWEowYVdOaGJDMWhiR2xuYmpvZ0xUQXVORFkyWlhnN0lHMWhlQzEzYVdSMGFEb2dPVGdsT3lJK1BHUmxabk0rUEhCaGRHZ2dhV1E5SWsxS1dDMHhOQz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FME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1UUXRWRVZZTFU0dE5qY2lJR1E5SWswek1qa2dOREE1VVRNM015QTBOVE1nTkRJNUlEUTFNMUUwTlRrZ05EVXpJRFEzTWlBME16UlVORGcxSURNNU5sRTBPRFVnTXpneUlEUTNOaUF6TnpGVU5EUTVJRE0yTUZFME1UWWdNell3SURReE1pQXpPVEJSTkRFd0lEUXdOQ0EwTVRVZ05ERXhVVFF4TlNBME1USWdOREUySURReE5GWTBNVFZSTXpnNElEUXhNaUF6TmpNZ016a3pVVE0xTlNBek9EZ2dNelUxSURNNE5sRXpOVFVnTXpnMUlETTFPU0F6T0RGVU16WTRJRE0yT1ZRek56a2dNelV4VkRNNE9DQXpNalZVTXpreUlESTVNbEV6T1RJZ01qTXdJRE0wTXlBeE9EZFVNakl5SURFME0xRXhOeklnTVRReklERXlNeUF4TnpGUk1URXlJREUxTXlBeE1USWdNVE16VVRFeE1pQTVPQ0F4TXpnZ09ERlJNVFEzSURjMUlERTFOU0EzTlZReU1qY2dOek5STXpFeElEY3lJRE16TlNBMk4xRXpPVFlnTlRnZ05ETXhJREkyVVRRM01DQXRNVE1nTkRjd0lDMDNNbEUwTnpBZ0xURXpPU0F6T1RJZ0xURTNOVkV6TXpJZ0xUSXdOaUF5TlRBZ0xUSXdObEV4TmpjZ0xUSXdOaUF4TURjZ0xURTNOVkV5T1NBdE1UUXdJREk1SUMwM05WRXlPU0F0TXprZ05UQWdMVEUxVkRreUlERTRUREV3TXlBeU5GRTJOeUExTlNBMk55QXhNRGhSTmpjZ01UVTFJRGsySURFNU0xRTFNaUF5TXpjZ05USWdNamt5VVRVeUlETTFOU0F4TURJZ016azRWREl5TXlBME5ESlJNamMwSURRME1pQXpNVGdnTkRFMlRETXlPU0EwTURsYVRUSTVPU0F6TkROUk1qazBJRE0zTVNBeU56TWdNemczVkRJeU1TQTBNRFJSTVRreUlEUXdOQ0F4TnpFZ016ZzRWREUwTlNBek5ETlJNVFF5SURNeU5pQXhORElnTWpreVVURTBNaUF5TkRnZ01UUTVJREl5TjFReE56a2dNVGt5VVRFNU5pQXhPRElnTWpJeUlERTRNbEV5TkRRZ01UZ3lJREkyTUNBeE9EbFVNamd6SURJd04xUXlPVFFnTWpJM1ZESTVPU0F5TkRKUk16QXlJREkxT0NBek1ESWdNamt5VkRJNU9TQXpORE5hVFRRd015QXROelZSTkRBeklDMDFNQ0F6T0RrZ0xUTTBWRE0wT0NBdE1URlVNams1SUMweVZESTBOU0F3U0RJeE9GRXhOVEVnTUNBeE16Z2dMVFpSTVRFNElDMHhOU0F4TURjZ0xUTTBWRGsxSUMwM05GRTVOU0F0T0RRZ01UQXhJQzA1TjFReE1qSWdMVEV5TjFReE56QWdMVEUxTlZReU5UQWdMVEUyTjFFek1Ua2dMVEUyTnlBek5qRWdMVEV6T1ZRME1ETWdMVGMxV2lJdlBqd3ZaR1ZtY3o0OFp5QnpkSEp2YTJVOUltTjFjbkpsYm5SRGIyeHZjaUlnWm1sc2JEMGlZM1Z5Y21WdWRFTnZiRzl5SWlCemRISnZhMlV0ZDJsa2RHZzlJakFpSUhSeVlXNXpabTl5YlQwaWMyTmhiR1VvTVN3dE1Ta2lQanhuSUdSaGRHRXRiVzFzTFc1dlpHVTlJbTFoZEdnaVBqeG5JR1JoZEdFdGJXMXNMVzV2WkdVOUltMXBJajQ4ZFhObElHUmhkR0V0WXowaU5rTWlJSGhzYVc1ck9taHlaV1k5SWlOTlNsZ3RNVFF0VkVWWUxVNHROa01pTHo0OGRYTmxJR1JoZEdFdFl6MGlOa1lpSUhoc2FXNXJPbWh5WldZOUlpTk5TbGd0TVRRdFZFVllMVTR0TmtZaUlIUnlZVzV6Wm05eWJUMGlkSEpoYm5Oc1lYUmxLREkzT0N3d0tTSXZQangxYzJVZ1pHRjBZUzFqUFNJMk55SWdlR3hwYm1zNmFISmxaajBpSTAxS1dDMHhOQzFVUlZndFRpMDJOeUlnZEhKaGJuTm1iM0p0UFNKMGNtRnVjMnhoZEdVb056YzRMREFwSWk4K1BDOW5Qand2Wno0OEwyYytQQzl6ZG1jKyIsCgkiUmVhbFZpZXdTaXplSnNvbiIgOiAie1wiaGVpZ2h0XCI6MzE0LFwid2lkdGhcIjo0NDZ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TM02900743[[fn=Organic]]</Template>
  <TotalTime>0</TotalTime>
  <Words>7274</Words>
  <Application>WPS Presentation</Application>
  <PresentationFormat>Widescreen</PresentationFormat>
  <Paragraphs>136</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Arial</vt:lpstr>
      <vt:lpstr>Calibri</vt:lpstr>
      <vt:lpstr>Garamond</vt:lpstr>
      <vt:lpstr>Microsoft YaHei</vt:lpstr>
      <vt:lpstr>Arial Unicode MS</vt:lpstr>
      <vt:lpstr>Organic</vt:lpstr>
      <vt:lpstr>Text Classification On Sentiment Dataset</vt:lpstr>
      <vt:lpstr>Agenda</vt:lpstr>
      <vt:lpstr>Introduction to Text Classification</vt:lpstr>
      <vt:lpstr>PowerPoint 演示文稿</vt:lpstr>
      <vt:lpstr>Text Preprocessing</vt:lpstr>
      <vt:lpstr>Text Representation</vt:lpstr>
      <vt:lpstr>PowerPoint 演示文稿</vt:lpstr>
      <vt:lpstr>PowerPoint 演示文稿</vt:lpstr>
      <vt:lpstr> Learnings : https://www.youtube.com/watch?v=D2V1okCEsiE</vt:lpstr>
      <vt:lpstr>Handling Multi-class Imbalance</vt:lpstr>
      <vt:lpstr>PowerPoint 演示文稿</vt:lpstr>
      <vt:lpstr>Text Classification Algorithms</vt:lpstr>
      <vt:lpstr>SVM(Support Vector Machine)</vt:lpstr>
      <vt:lpstr>Naive Bayes Classifier</vt:lpstr>
      <vt:lpstr>Decision Tree Algorithm	</vt:lpstr>
      <vt:lpstr>XGBOOST( eXtreme Gradient Boosting)</vt:lpstr>
      <vt:lpstr>Conclusions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On Sentiment Dataset</dc:title>
  <dc:creator>Lakshita M</dc:creator>
  <cp:lastModifiedBy>LAKSHITA M UCS22076</cp:lastModifiedBy>
  <cp:revision>8</cp:revision>
  <dcterms:created xsi:type="dcterms:W3CDTF">2024-05-13T15:53:00Z</dcterms:created>
  <dcterms:modified xsi:type="dcterms:W3CDTF">2024-05-31T09:39:30Z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8148EABC62494EF2B0940B6599F9E001_12</vt:lpwstr>
  </property>
  <property fmtid="{D5CDD505-2E9C-101B-9397-08002B2CF9AE}" pid="3" name="KSOProductBuildVer">
    <vt:lpwstr>1033-12.2.0.16909</vt:lpwstr>
  </property>
</Properties>
</file>