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57" r:id="rId5"/>
    <p:sldId id="262" r:id="rId6"/>
    <p:sldId id="263" r:id="rId7"/>
    <p:sldId id="264" r:id="rId8"/>
    <p:sldId id="267" r:id="rId9"/>
    <p:sldId id="271" r:id="rId10"/>
    <p:sldId id="270" r:id="rId11"/>
    <p:sldId id="272" r:id="rId12"/>
    <p:sldId id="273" r:id="rId13"/>
    <p:sldId id="274" r:id="rId14"/>
    <p:sldId id="276" r:id="rId15"/>
    <p:sldId id="278" r:id="rId16"/>
    <p:sldId id="258" r:id="rId17"/>
    <p:sldId id="279" r:id="rId18"/>
    <p:sldId id="2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algn="ctr"/>
            <a:r>
              <a:rPr lang="en-US" sz="5400" b="1">
                <a:ln w="6600">
                  <a:solidFill>
                    <a:schemeClr val="accent2"/>
                  </a:solidFill>
                  <a:prstDash val="solid"/>
                </a:ln>
                <a:solidFill>
                  <a:srgbClr val="FFFFFF"/>
                </a:solidFill>
                <a:effectLst>
                  <a:outerShdw dist="38100" dir="2700000" algn="tl" rotWithShape="0">
                    <a:schemeClr val="accent2"/>
                  </a:outerShdw>
                </a:effectLst>
              </a:rPr>
              <a:t>Sentiment Analysis</a:t>
            </a:r>
            <a:r>
              <a:rPr lang="en-IN" altLang="en-US" sz="5400" b="1">
                <a:ln w="6600">
                  <a:solidFill>
                    <a:schemeClr val="accent2"/>
                  </a:solidFill>
                  <a:prstDash val="solid"/>
                </a:ln>
                <a:solidFill>
                  <a:srgbClr val="FFFFFF"/>
                </a:solidFill>
                <a:effectLst>
                  <a:outerShdw dist="38100" dir="2700000" algn="tl" rotWithShape="0">
                    <a:schemeClr val="accent2"/>
                  </a:outerShdw>
                </a:effectLst>
              </a:rPr>
              <a:t> On Social Media Contents</a:t>
            </a:r>
            <a:endParaRPr lang="en-IN" altLang="en-US" sz="54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Subtitle 2"/>
          <p:cNvSpPr>
            <a:spLocks noGrp="1"/>
          </p:cNvSpPr>
          <p:nvPr>
            <p:ph type="subTitle" idx="1"/>
          </p:nvPr>
        </p:nvSpPr>
        <p:spPr>
          <a:xfrm>
            <a:off x="2063751" y="3252470"/>
            <a:ext cx="9218083" cy="1752600"/>
          </a:xfrm>
        </p:spPr>
        <p:txBody>
          <a:bodyPr/>
          <a:p>
            <a:r>
              <a:rPr lang="en-IN" altLang="en-US"/>
              <a:t> by LAKSHITA.M</a:t>
            </a:r>
            <a:endParaRPr lang="en-IN" altLang="en-US"/>
          </a:p>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IN" altLang="en-US" sz="2800"/>
              <a:t>Step 4: Exploratory data analysis </a:t>
            </a:r>
            <a:endParaRPr lang="en-IN" altLang="en-US" sz="2800"/>
          </a:p>
        </p:txBody>
      </p:sp>
      <p:sp>
        <p:nvSpPr>
          <p:cNvPr id="5" name="Text Placeholder 4"/>
          <p:cNvSpPr>
            <a:spLocks noGrp="1"/>
          </p:cNvSpPr>
          <p:nvPr>
            <p:ph type="body" idx="1"/>
          </p:nvPr>
        </p:nvSpPr>
        <p:spPr/>
        <p:txBody>
          <a:bodyPr/>
          <a:p>
            <a:r>
              <a:rPr lang="en-US" sz="2000"/>
              <a:t> Information becomes much easier to grasp when shown in a picture, therefore you mainly use graphical techniques to gain an understanding of your data and the interactions between variables</a:t>
            </a:r>
            <a:r>
              <a:rPr lang="en-IN" altLang="en-US" sz="2000"/>
              <a:t> .The goal isn’t to cleanse the data, but it’s common that you’ll still discover anomalies you missed before, forcing you to take a step back and fix them.</a:t>
            </a:r>
            <a:endParaRPr lang="en-IN" altLang="en-US" sz="2000"/>
          </a:p>
          <a:p>
            <a:endParaRPr lang="en-IN" altLang="en-US" sz="2000"/>
          </a:p>
          <a:p>
            <a:endParaRPr lang="en-IN" altLang="en-US" sz="2000"/>
          </a:p>
        </p:txBody>
      </p:sp>
      <p:pic>
        <p:nvPicPr>
          <p:cNvPr id="6" name="Picture 5"/>
          <p:cNvPicPr>
            <a:picLocks noChangeAspect="1"/>
          </p:cNvPicPr>
          <p:nvPr/>
        </p:nvPicPr>
        <p:blipFill>
          <a:blip r:embed="rId1"/>
          <a:stretch>
            <a:fillRect/>
          </a:stretch>
        </p:blipFill>
        <p:spPr>
          <a:xfrm>
            <a:off x="724535" y="2696210"/>
            <a:ext cx="4606925" cy="3171190"/>
          </a:xfrm>
          <a:prstGeom prst="rect">
            <a:avLst/>
          </a:prstGeom>
        </p:spPr>
      </p:pic>
      <p:sp>
        <p:nvSpPr>
          <p:cNvPr id="7" name="Text Box 6"/>
          <p:cNvSpPr txBox="1"/>
          <p:nvPr/>
        </p:nvSpPr>
        <p:spPr>
          <a:xfrm>
            <a:off x="896620" y="6056630"/>
            <a:ext cx="4581525" cy="398780"/>
          </a:xfrm>
          <a:prstGeom prst="rect">
            <a:avLst/>
          </a:prstGeom>
          <a:noFill/>
        </p:spPr>
        <p:txBody>
          <a:bodyPr wrap="square" rtlCol="0">
            <a:spAutoFit/>
          </a:bodyPr>
          <a:p>
            <a:r>
              <a:rPr lang="en-IN" altLang="en-US" sz="1000"/>
              <a:t>Simple Graphs Like Bar Graph , line graph , histogram graphs to view your data variations </a:t>
            </a:r>
            <a:endParaRPr lang="en-IN" altLang="en-US" sz="1000"/>
          </a:p>
        </p:txBody>
      </p:sp>
      <p:sp>
        <p:nvSpPr>
          <p:cNvPr id="8" name="Text Box 7"/>
          <p:cNvSpPr txBox="1"/>
          <p:nvPr/>
        </p:nvSpPr>
        <p:spPr>
          <a:xfrm>
            <a:off x="6137275" y="6056630"/>
            <a:ext cx="4581525" cy="398780"/>
          </a:xfrm>
          <a:prstGeom prst="rect">
            <a:avLst/>
          </a:prstGeom>
          <a:noFill/>
        </p:spPr>
        <p:txBody>
          <a:bodyPr wrap="square" rtlCol="0">
            <a:spAutoFit/>
          </a:bodyPr>
          <a:p>
            <a:r>
              <a:rPr lang="en-IN" altLang="en-US" sz="1000"/>
              <a:t>Linked and Brush Graphs to link your features column with others existing columns of your dataset. </a:t>
            </a:r>
            <a:endParaRPr lang="en-IN" altLang="en-US" sz="1000"/>
          </a:p>
        </p:txBody>
      </p:sp>
      <p:pic>
        <p:nvPicPr>
          <p:cNvPr id="105" name="Picture 104"/>
          <p:cNvPicPr/>
          <p:nvPr/>
        </p:nvPicPr>
        <p:blipFill>
          <a:blip r:embed="rId2"/>
          <a:stretch>
            <a:fillRect/>
          </a:stretch>
        </p:blipFill>
        <p:spPr>
          <a:xfrm>
            <a:off x="5906135" y="2889250"/>
            <a:ext cx="5555615" cy="27857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IN" altLang="en-US"/>
              <a:t>Step5: Model and Variable Selection</a:t>
            </a:r>
            <a:endParaRPr lang="en-IN" altLang="en-US"/>
          </a:p>
        </p:txBody>
      </p:sp>
      <p:sp>
        <p:nvSpPr>
          <p:cNvPr id="5" name="Text Placeholder 4"/>
          <p:cNvSpPr>
            <a:spLocks noGrp="1"/>
          </p:cNvSpPr>
          <p:nvPr>
            <p:ph type="body" idx="1"/>
          </p:nvPr>
        </p:nvSpPr>
        <p:spPr/>
        <p:txBody>
          <a:bodyPr/>
          <a:p>
            <a:r>
              <a:rPr lang="en-US" sz="2000"/>
              <a:t>Building a model is an iterative process. The way you build your model depends on whether you go with classic statistics or the somewhat more recent machine learning school, and the type of technique you want to use. Either way, most models consist of the following main steps:</a:t>
            </a:r>
            <a:endParaRPr lang="en-US" sz="2000"/>
          </a:p>
          <a:p>
            <a:pPr marL="0" indent="0">
              <a:buNone/>
            </a:pPr>
            <a:r>
              <a:rPr lang="en-US" sz="2000">
                <a:solidFill>
                  <a:schemeClr val="accent1">
                    <a:lumMod val="75000"/>
                  </a:schemeClr>
                </a:solidFill>
              </a:rPr>
              <a:t>1.  Selection of a modeling technique and variables to enter in the model</a:t>
            </a:r>
            <a:endParaRPr lang="en-US" sz="2000">
              <a:solidFill>
                <a:schemeClr val="accent1">
                  <a:lumMod val="75000"/>
                </a:schemeClr>
              </a:solidFill>
            </a:endParaRPr>
          </a:p>
          <a:p>
            <a:pPr marL="0" indent="0">
              <a:buNone/>
            </a:pPr>
            <a:r>
              <a:rPr lang="en-US" sz="2000">
                <a:solidFill>
                  <a:schemeClr val="accent1">
                    <a:lumMod val="75000"/>
                  </a:schemeClr>
                </a:solidFill>
              </a:rPr>
              <a:t>2.  Execution of the model</a:t>
            </a:r>
            <a:endParaRPr lang="en-US" sz="2000">
              <a:solidFill>
                <a:schemeClr val="accent1">
                  <a:lumMod val="75000"/>
                </a:schemeClr>
              </a:solidFill>
            </a:endParaRPr>
          </a:p>
          <a:p>
            <a:pPr marL="0" indent="0">
              <a:buNone/>
            </a:pPr>
            <a:r>
              <a:rPr lang="en-US" sz="2000">
                <a:solidFill>
                  <a:schemeClr val="accent1">
                    <a:lumMod val="75000"/>
                  </a:schemeClr>
                </a:solidFill>
              </a:rPr>
              <a:t>3.  Diagnosis and model comparison</a:t>
            </a:r>
            <a:endParaRPr lang="en-US" sz="2000">
              <a:solidFill>
                <a:schemeClr val="accent1">
                  <a:lumMod val="75000"/>
                </a:schemeClr>
              </a:solidFill>
            </a:endParaRPr>
          </a:p>
          <a:p>
            <a:pPr marL="0" indent="0">
              <a:buNone/>
            </a:pPr>
            <a:endParaRPr lang="en-US" sz="2000">
              <a:solidFill>
                <a:schemeClr val="accent1">
                  <a:lumMod val="75000"/>
                </a:schemeClr>
              </a:solidFill>
            </a:endParaRPr>
          </a:p>
          <a:p>
            <a:pPr marL="0" indent="0">
              <a:buNone/>
            </a:pPr>
            <a:r>
              <a:rPr lang="en-IN" altLang="en-US" sz="2000">
                <a:solidFill>
                  <a:schemeClr val="tx2">
                    <a:lumMod val="85000"/>
                    <a:lumOff val="15000"/>
                  </a:schemeClr>
                </a:solidFill>
              </a:rPr>
              <a:t> You’ll need to consider model performance and whether your project meets all the requirements to use your model, as well as other factors:</a:t>
            </a:r>
            <a:endParaRPr lang="en-IN" altLang="en-US" sz="2000">
              <a:solidFill>
                <a:schemeClr val="tx2">
                  <a:lumMod val="85000"/>
                  <a:lumOff val="15000"/>
                </a:schemeClr>
              </a:solidFill>
            </a:endParaRPr>
          </a:p>
          <a:p>
            <a:r>
              <a:rPr lang="en-IN" altLang="en-US" sz="2000">
                <a:solidFill>
                  <a:schemeClr val="accent1">
                    <a:lumMod val="75000"/>
                  </a:schemeClr>
                </a:solidFill>
              </a:rPr>
              <a:t>Must the model be moved to a production environment and, if so, would it be easy to implement?</a:t>
            </a:r>
            <a:endParaRPr lang="en-IN" altLang="en-US" sz="2000">
              <a:solidFill>
                <a:schemeClr val="accent1">
                  <a:lumMod val="75000"/>
                </a:schemeClr>
              </a:solidFill>
            </a:endParaRPr>
          </a:p>
          <a:p>
            <a:r>
              <a:rPr lang="en-IN" altLang="en-US" sz="2000">
                <a:solidFill>
                  <a:schemeClr val="accent1">
                    <a:lumMod val="75000"/>
                  </a:schemeClr>
                </a:solidFill>
              </a:rPr>
              <a:t>How difficult is the maintenance on the model: how long will it remain relevant if left untouched?</a:t>
            </a:r>
            <a:endParaRPr lang="en-IN" altLang="en-US" sz="2000">
              <a:solidFill>
                <a:schemeClr val="accent1">
                  <a:lumMod val="75000"/>
                </a:schemeClr>
              </a:solidFill>
            </a:endParaRPr>
          </a:p>
          <a:p>
            <a:r>
              <a:rPr lang="en-IN" altLang="en-US" sz="2000">
                <a:solidFill>
                  <a:schemeClr val="accent1">
                    <a:lumMod val="75000"/>
                  </a:schemeClr>
                </a:solidFill>
              </a:rPr>
              <a:t>Does the model need to be easy to explain?</a:t>
            </a:r>
            <a:endParaRPr lang="en-IN" altLang="en-US" sz="2000">
              <a:solidFill>
                <a:schemeClr val="accent1">
                  <a:lumMod val="75000"/>
                </a:schemeClr>
              </a:solidFill>
            </a:endParaRPr>
          </a:p>
          <a:p>
            <a:pPr marL="0" indent="0">
              <a:buNone/>
            </a:pPr>
            <a:endParaRPr lang="en-IN" altLang="en-US" sz="2000">
              <a:solidFill>
                <a:schemeClr val="accent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IN" altLang="en-US"/>
              <a:t>Model Execution and Evaluation</a:t>
            </a:r>
            <a:endParaRPr lang="en-IN" altLang="en-US"/>
          </a:p>
        </p:txBody>
      </p:sp>
      <p:sp>
        <p:nvSpPr>
          <p:cNvPr id="5" name="Text Placeholder 4"/>
          <p:cNvSpPr>
            <a:spLocks noGrp="1"/>
          </p:cNvSpPr>
          <p:nvPr>
            <p:ph type="body" idx="1"/>
          </p:nvPr>
        </p:nvSpPr>
        <p:spPr/>
        <p:txBody>
          <a:bodyPr/>
          <a:p>
            <a:r>
              <a:rPr lang="en-IN" altLang="en-US" sz="2000"/>
              <a:t>F</a:t>
            </a:r>
            <a:r>
              <a:rPr lang="en-US" sz="2000"/>
              <a:t>eed the processed data into our chosen model, allowing it to learn and identify patterns. This training phase is crucial for the model to develop the ability to make predictions or classifications</a:t>
            </a:r>
            <a:r>
              <a:rPr lang="en-IN" altLang="en-US" sz="2000"/>
              <a:t> , Finally evaluate your model and compare with other existing models.</a:t>
            </a:r>
            <a:endParaRPr lang="en-US" sz="2000"/>
          </a:p>
          <a:p>
            <a:pPr marL="0" indent="0">
              <a:buNone/>
            </a:pPr>
            <a:endParaRPr lang="en-US" sz="2000"/>
          </a:p>
        </p:txBody>
      </p:sp>
      <p:pic>
        <p:nvPicPr>
          <p:cNvPr id="6" name="Picture 5"/>
          <p:cNvPicPr>
            <a:picLocks noChangeAspect="1"/>
          </p:cNvPicPr>
          <p:nvPr/>
        </p:nvPicPr>
        <p:blipFill>
          <a:blip r:embed="rId1"/>
          <a:stretch>
            <a:fillRect/>
          </a:stretch>
        </p:blipFill>
        <p:spPr>
          <a:xfrm>
            <a:off x="822960" y="2361565"/>
            <a:ext cx="4417695" cy="2938780"/>
          </a:xfrm>
          <a:prstGeom prst="rect">
            <a:avLst/>
          </a:prstGeom>
        </p:spPr>
      </p:pic>
      <p:sp>
        <p:nvSpPr>
          <p:cNvPr id="7" name="Text Box 6"/>
          <p:cNvSpPr txBox="1"/>
          <p:nvPr/>
        </p:nvSpPr>
        <p:spPr>
          <a:xfrm>
            <a:off x="822960" y="5709920"/>
            <a:ext cx="4470400" cy="398780"/>
          </a:xfrm>
          <a:prstGeom prst="rect">
            <a:avLst/>
          </a:prstGeom>
          <a:noFill/>
        </p:spPr>
        <p:txBody>
          <a:bodyPr wrap="square" rtlCol="0">
            <a:spAutoFit/>
          </a:bodyPr>
          <a:p>
            <a:r>
              <a:rPr lang="en-US" sz="1000"/>
              <a:t>Linear regression tries to fit a line while minimizing the distance to each point</a:t>
            </a:r>
            <a:endParaRPr lang="en-US" sz="1000"/>
          </a:p>
        </p:txBody>
      </p:sp>
      <p:pic>
        <p:nvPicPr>
          <p:cNvPr id="8" name="Picture 7"/>
          <p:cNvPicPr>
            <a:picLocks noChangeAspect="1"/>
          </p:cNvPicPr>
          <p:nvPr/>
        </p:nvPicPr>
        <p:blipFill>
          <a:blip r:embed="rId2"/>
          <a:stretch>
            <a:fillRect/>
          </a:stretch>
        </p:blipFill>
        <p:spPr>
          <a:xfrm>
            <a:off x="5788660" y="2209800"/>
            <a:ext cx="5362575" cy="3581400"/>
          </a:xfrm>
          <a:prstGeom prst="rect">
            <a:avLst/>
          </a:prstGeom>
        </p:spPr>
      </p:pic>
      <p:sp>
        <p:nvSpPr>
          <p:cNvPr id="9" name="Text Box 8"/>
          <p:cNvSpPr txBox="1"/>
          <p:nvPr/>
        </p:nvSpPr>
        <p:spPr>
          <a:xfrm>
            <a:off x="5908040" y="5908040"/>
            <a:ext cx="4470400" cy="245110"/>
          </a:xfrm>
          <a:prstGeom prst="rect">
            <a:avLst/>
          </a:prstGeom>
          <a:noFill/>
        </p:spPr>
        <p:txBody>
          <a:bodyPr wrap="square" rtlCol="0">
            <a:spAutoFit/>
          </a:bodyPr>
          <a:p>
            <a:r>
              <a:rPr lang="en-US" sz="1000"/>
              <a:t>The </a:t>
            </a:r>
            <a:r>
              <a:rPr lang="en-US" sz="1000">
                <a:solidFill>
                  <a:schemeClr val="tx1"/>
                </a:solidFill>
              </a:rPr>
              <a:t>results.summary()</a:t>
            </a:r>
            <a:r>
              <a:rPr lang="en-US" sz="1000"/>
              <a:t> outputs the table </a:t>
            </a:r>
            <a:endParaRPr lang="en-US"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2392045" y="2510790"/>
            <a:ext cx="7011670" cy="3326765"/>
          </a:xfrm>
          <a:prstGeom prst="rect">
            <a:avLst/>
          </a:prstGeom>
        </p:spPr>
      </p:pic>
      <p:sp>
        <p:nvSpPr>
          <p:cNvPr id="7" name="Text Box 6"/>
          <p:cNvSpPr txBox="1"/>
          <p:nvPr/>
        </p:nvSpPr>
        <p:spPr>
          <a:xfrm>
            <a:off x="915035" y="1117600"/>
            <a:ext cx="9956165" cy="1393190"/>
          </a:xfrm>
          <a:prstGeom prst="rect">
            <a:avLst/>
          </a:prstGeom>
          <a:noFill/>
        </p:spPr>
        <p:txBody>
          <a:bodyPr wrap="square" rtlCol="0">
            <a:noAutofit/>
          </a:bodyPr>
          <a:p>
            <a:r>
              <a:rPr lang="en-US" sz="2000">
                <a:latin typeface="Arial" panose="020B0604020202020204" pitchFamily="34" charset="0"/>
                <a:cs typeface="Arial" panose="020B0604020202020204" pitchFamily="34" charset="0"/>
              </a:rPr>
              <a:t> </a:t>
            </a:r>
            <a:r>
              <a:rPr lang="en-US" sz="2000" b="1">
                <a:latin typeface="Arial" panose="020B0604020202020204" pitchFamily="34" charset="0"/>
                <a:cs typeface="Arial" panose="020B0604020202020204" pitchFamily="34" charset="0"/>
              </a:rPr>
              <a:t>Confusion matrix: </a:t>
            </a:r>
            <a:r>
              <a:rPr lang="en-US" sz="2000">
                <a:latin typeface="Arial" panose="020B0604020202020204" pitchFamily="34" charset="0"/>
                <a:cs typeface="Arial" panose="020B0604020202020204" pitchFamily="34" charset="0"/>
              </a:rPr>
              <a:t>it shows how many cases were correctly classified and incorrectly classified by comparing the prediction with the real values. Remark: the classes (0,1,2) were added in the figure for clarification.</a:t>
            </a:r>
            <a:endParaRPr lang="en-US" sz="20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IN" altLang="en-US" sz="2800"/>
              <a:t>Step6: </a:t>
            </a:r>
            <a:r>
              <a:rPr lang="en-US" sz="2800"/>
              <a:t>Presenting findings and building applications on top of them</a:t>
            </a:r>
            <a:endParaRPr lang="en-US" sz="2800"/>
          </a:p>
        </p:txBody>
      </p:sp>
      <p:sp>
        <p:nvSpPr>
          <p:cNvPr id="5" name="Text Placeholder 4"/>
          <p:cNvSpPr>
            <a:spLocks noGrp="1"/>
          </p:cNvSpPr>
          <p:nvPr>
            <p:ph type="body" idx="1"/>
          </p:nvPr>
        </p:nvSpPr>
        <p:spPr/>
        <p:txBody>
          <a:bodyPr/>
          <a:p>
            <a:r>
              <a:rPr lang="en-US" sz="2000" b="1"/>
              <a:t>Presentation and automation</a:t>
            </a:r>
            <a:r>
              <a:rPr lang="en-US" sz="2000"/>
              <a:t> —</a:t>
            </a:r>
            <a:r>
              <a:rPr lang="en-IN" altLang="en-US" sz="2000"/>
              <a:t> </a:t>
            </a:r>
            <a:r>
              <a:rPr lang="en-US" sz="2000"/>
              <a:t>Presenting your results to the stakeholders and industrializing your analysis process for repetitive reuse and integration with other tools.Sometimes it’s sufficient that you implement only the model scoring; other times you might build an application that automatically updates reports, Excel spreadsheets, or PowerPoint presentations. The last stage of the data science process is where your soft skills will be most usefu</a:t>
            </a:r>
            <a:r>
              <a:rPr lang="en-IN" altLang="en-US" sz="2000"/>
              <a:t>l.</a:t>
            </a:r>
            <a:endParaRPr lang="en-I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b="1">
                <a:sym typeface="+mn-ea"/>
              </a:rPr>
              <a:t>What is Sentiment Analysis?</a:t>
            </a:r>
            <a:endParaRPr lang="en-US"/>
          </a:p>
        </p:txBody>
      </p:sp>
      <p:sp>
        <p:nvSpPr>
          <p:cNvPr id="3" name="Content Placeholder 2"/>
          <p:cNvSpPr>
            <a:spLocks noGrp="1"/>
          </p:cNvSpPr>
          <p:nvPr>
            <p:ph idx="1"/>
          </p:nvPr>
        </p:nvSpPr>
        <p:spPr/>
        <p:txBody>
          <a:bodyPr/>
          <a:p>
            <a:r>
              <a:rPr lang="en-US" sz="2000">
                <a:solidFill>
                  <a:schemeClr val="accent1">
                    <a:lumMod val="75000"/>
                  </a:schemeClr>
                </a:solidFill>
              </a:rPr>
              <a:t>Sentiment analysis is the process of extracting emotions and opinions from text data</a:t>
            </a:r>
            <a:r>
              <a:rPr lang="en-IN" altLang="en-US" sz="2000">
                <a:solidFill>
                  <a:schemeClr val="accent1">
                    <a:lumMod val="75000"/>
                  </a:schemeClr>
                </a:solidFill>
              </a:rPr>
              <a:t>.</a:t>
            </a:r>
            <a:endParaRPr lang="en-IN" altLang="en-US" sz="2000">
              <a:solidFill>
                <a:schemeClr val="accent1">
                  <a:lumMod val="75000"/>
                </a:schemeClr>
              </a:solidFill>
            </a:endParaRPr>
          </a:p>
          <a:p>
            <a:r>
              <a:rPr lang="en-IN" altLang="en-US" sz="2000">
                <a:solidFill>
                  <a:schemeClr val="accent1">
                    <a:lumMod val="75000"/>
                  </a:schemeClr>
                </a:solidFill>
              </a:rPr>
              <a:t>Sentiment analysis refers to the method to </a:t>
            </a:r>
            <a:r>
              <a:rPr lang="en-IN" altLang="en-US" sz="2000" b="1">
                <a:solidFill>
                  <a:schemeClr val="accent1">
                    <a:lumMod val="75000"/>
                  </a:schemeClr>
                </a:solidFill>
              </a:rPr>
              <a:t>extract subjectivity and polarity</a:t>
            </a:r>
            <a:r>
              <a:rPr lang="en-IN" altLang="en-US" sz="2000">
                <a:solidFill>
                  <a:schemeClr val="accent1">
                    <a:lumMod val="75000"/>
                  </a:schemeClr>
                </a:solidFill>
              </a:rPr>
              <a:t> from the text and semantic orientation refers to the polarity and strength of words, phrases, texts.</a:t>
            </a:r>
            <a:endParaRPr lang="en-IN" altLang="en-US" sz="2000">
              <a:solidFill>
                <a:schemeClr val="accent1">
                  <a:lumMod val="75000"/>
                </a:schemeClr>
              </a:solidFill>
            </a:endParaRPr>
          </a:p>
          <a:p>
            <a:pPr marL="0" indent="0">
              <a:buNone/>
            </a:pPr>
            <a:r>
              <a:rPr lang="en-IN" altLang="en-US" sz="1200">
                <a:solidFill>
                  <a:schemeClr val="accent1">
                    <a:lumMod val="75000"/>
                  </a:schemeClr>
                </a:solidFill>
              </a:rPr>
              <a:t>      (eg.Subjective statements contains non-factual information such as personal opinions, predictions and judgements , objective if it contains facts rather than      opinions. E.g., The sun rises in the east , for sentiment analysis we are focused only on the subjective statements).</a:t>
            </a:r>
            <a:endParaRPr lang="en-IN" altLang="en-US" sz="1200">
              <a:solidFill>
                <a:schemeClr val="accent1">
                  <a:lumMod val="75000"/>
                </a:schemeClr>
              </a:solidFill>
            </a:endParaRPr>
          </a:p>
          <a:p>
            <a:pPr marL="0" indent="0">
              <a:buNone/>
            </a:pPr>
            <a:endParaRPr lang="en-IN" altLang="en-US" sz="1200">
              <a:solidFill>
                <a:schemeClr val="accent1">
                  <a:lumMod val="75000"/>
                </a:schemeClr>
              </a:solidFill>
            </a:endParaRPr>
          </a:p>
          <a:p>
            <a:r>
              <a:rPr lang="en-IN" altLang="en-US" sz="2000" b="1">
                <a:solidFill>
                  <a:schemeClr val="tx2">
                    <a:lumMod val="95000"/>
                    <a:lumOff val="5000"/>
                  </a:schemeClr>
                </a:solidFill>
              </a:rPr>
              <a:t>What it analyzes:</a:t>
            </a:r>
            <a:r>
              <a:rPr lang="en-IN" altLang="en-US" sz="2000">
                <a:solidFill>
                  <a:schemeClr val="tx2">
                    <a:lumMod val="95000"/>
                    <a:lumOff val="5000"/>
                  </a:schemeClr>
                </a:solidFill>
              </a:rPr>
              <a:t> Text data like reviews, social media posts, surveys, or even news articles.</a:t>
            </a:r>
            <a:endParaRPr lang="en-IN" altLang="en-US" sz="2000">
              <a:solidFill>
                <a:schemeClr val="tx2">
                  <a:lumMod val="95000"/>
                  <a:lumOff val="5000"/>
                </a:schemeClr>
              </a:solidFill>
            </a:endParaRPr>
          </a:p>
          <a:p>
            <a:r>
              <a:rPr lang="en-IN" altLang="en-US" sz="2000" b="1">
                <a:solidFill>
                  <a:schemeClr val="tx2">
                    <a:lumMod val="95000"/>
                    <a:lumOff val="5000"/>
                  </a:schemeClr>
                </a:solidFill>
              </a:rPr>
              <a:t>What it outputs: </a:t>
            </a:r>
            <a:r>
              <a:rPr lang="en-IN" altLang="en-US" sz="2000">
                <a:solidFill>
                  <a:schemeClr val="tx2">
                    <a:lumMod val="95000"/>
                    <a:lumOff val="5000"/>
                  </a:schemeClr>
                </a:solidFill>
              </a:rPr>
              <a:t>Classifies the text sentiment as positive, negative, or neutral.</a:t>
            </a:r>
            <a:endParaRPr lang="en-IN" altLang="en-US" sz="2000">
              <a:solidFill>
                <a:schemeClr val="tx2">
                  <a:lumMod val="95000"/>
                  <a:lumOff val="5000"/>
                </a:schemeClr>
              </a:solidFill>
            </a:endParaRPr>
          </a:p>
          <a:p>
            <a:endParaRPr lang="en-IN" altLang="en-US" sz="2000">
              <a:solidFill>
                <a:schemeClr val="tx2">
                  <a:lumMod val="95000"/>
                  <a:lumOff val="5000"/>
                </a:schemeClr>
              </a:solidFill>
            </a:endParaRPr>
          </a:p>
          <a:p>
            <a:pPr marL="0" indent="0">
              <a:buNone/>
            </a:pPr>
            <a:r>
              <a:rPr lang="en-IN" altLang="en-US" sz="2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Why is it important?</a:t>
            </a:r>
            <a:endParaRPr lang="en-IN" altLang="en-US" sz="20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buNone/>
            </a:pPr>
            <a:r>
              <a:rPr lang="en-IN" altLang="en-US" sz="2000" b="1">
                <a:solidFill>
                  <a:schemeClr val="tx2">
                    <a:lumMod val="95000"/>
                    <a:lumOff val="5000"/>
                  </a:schemeClr>
                </a:solidFill>
              </a:rPr>
              <a:t>Understand customer feedback:</a:t>
            </a:r>
            <a:r>
              <a:rPr lang="en-IN" altLang="en-US" sz="2000">
                <a:solidFill>
                  <a:schemeClr val="tx2">
                    <a:lumMod val="95000"/>
                    <a:lumOff val="5000"/>
                  </a:schemeClr>
                </a:solidFill>
              </a:rPr>
              <a:t> Analyze customer reviews to see if they're happy or frustrated with your product or service.</a:t>
            </a:r>
            <a:endParaRPr lang="en-IN" altLang="en-US" sz="2000">
              <a:solidFill>
                <a:schemeClr val="tx2">
                  <a:lumMod val="95000"/>
                  <a:lumOff val="5000"/>
                </a:schemeClr>
              </a:solidFill>
            </a:endParaRPr>
          </a:p>
          <a:p>
            <a:pPr marL="0" indent="0">
              <a:buNone/>
            </a:pPr>
            <a:r>
              <a:rPr lang="en-IN" altLang="en-US" sz="2000" b="1">
                <a:solidFill>
                  <a:schemeClr val="tx2">
                    <a:lumMod val="95000"/>
                    <a:lumOff val="5000"/>
                  </a:schemeClr>
                </a:solidFill>
              </a:rPr>
              <a:t>Gauge brand perception:</a:t>
            </a:r>
            <a:r>
              <a:rPr lang="en-IN" altLang="en-US" sz="2000">
                <a:solidFill>
                  <a:schemeClr val="tx2">
                    <a:lumMod val="95000"/>
                    <a:lumOff val="5000"/>
                  </a:schemeClr>
                </a:solidFill>
              </a:rPr>
              <a:t> Track social media mentions to understand how people feel about your brand.</a:t>
            </a:r>
            <a:endParaRPr lang="en-IN" altLang="en-US" sz="2000">
              <a:solidFill>
                <a:schemeClr val="tx2">
                  <a:lumMod val="95000"/>
                  <a:lumOff val="5000"/>
                </a:schemeClr>
              </a:solidFill>
            </a:endParaRPr>
          </a:p>
          <a:p>
            <a:pPr marL="0" indent="0">
              <a:buNone/>
            </a:pPr>
            <a:r>
              <a:rPr lang="en-IN" altLang="en-US" sz="2000" b="1">
                <a:solidFill>
                  <a:schemeClr val="tx2">
                    <a:lumMod val="95000"/>
                    <a:lumOff val="5000"/>
                  </a:schemeClr>
                </a:solidFill>
              </a:rPr>
              <a:t>Inform business decisions:</a:t>
            </a:r>
            <a:r>
              <a:rPr lang="en-IN" altLang="en-US" sz="2000">
                <a:solidFill>
                  <a:schemeClr val="tx2">
                    <a:lumMod val="95000"/>
                    <a:lumOff val="5000"/>
                  </a:schemeClr>
                </a:solidFill>
              </a:rPr>
              <a:t> Use sentiment analysis to make data-driven choices about marketing, product development, and customer service.</a:t>
            </a:r>
            <a:endParaRPr lang="en-IN" altLang="en-US" sz="2000">
              <a:solidFill>
                <a:schemeClr val="tx2">
                  <a:lumMod val="95000"/>
                  <a:lumOff val="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Text Placeholder 4"/>
          <p:cNvSpPr>
            <a:spLocks noGrp="1"/>
          </p:cNvSpPr>
          <p:nvPr>
            <p:ph type="body" idx="1"/>
          </p:nvPr>
        </p:nvSpPr>
        <p:spPr/>
        <p:txBody>
          <a:bodyPr/>
          <a:p>
            <a:pPr marL="0" indent="0">
              <a:buNone/>
            </a:pPr>
            <a:r>
              <a:rPr lang="en-IN" altLang="en-US" sz="2000"/>
              <a:t>      P</a:t>
            </a:r>
            <a:r>
              <a:rPr lang="en-US" sz="2000"/>
              <a:t>re-process and normalize the text of which we want an analysis.</a:t>
            </a:r>
            <a:endParaRPr lang="en-US" sz="2000"/>
          </a:p>
          <a:p>
            <a:pPr marL="0" indent="0">
              <a:buNone/>
            </a:pPr>
            <a:endParaRPr lang="en-US" sz="2000"/>
          </a:p>
          <a:p>
            <a:r>
              <a:rPr lang="en-US" sz="2000"/>
              <a:t> </a:t>
            </a:r>
            <a:r>
              <a:rPr lang="en-US" sz="2000">
                <a:solidFill>
                  <a:schemeClr val="accent1">
                    <a:lumMod val="75000"/>
                  </a:schemeClr>
                </a:solidFill>
              </a:rPr>
              <a:t>Removal of punctuation marks and special characters.</a:t>
            </a:r>
            <a:endParaRPr lang="en-US" sz="2000">
              <a:solidFill>
                <a:schemeClr val="accent1">
                  <a:lumMod val="75000"/>
                </a:schemeClr>
              </a:solidFill>
            </a:endParaRPr>
          </a:p>
          <a:p>
            <a:r>
              <a:rPr lang="en-IN" altLang="en-US" sz="2000">
                <a:solidFill>
                  <a:schemeClr val="accent1">
                    <a:lumMod val="75000"/>
                  </a:schemeClr>
                </a:solidFill>
              </a:rPr>
              <a:t> </a:t>
            </a:r>
            <a:r>
              <a:rPr lang="en-US" sz="2000">
                <a:solidFill>
                  <a:schemeClr val="accent1">
                    <a:lumMod val="75000"/>
                  </a:schemeClr>
                </a:solidFill>
              </a:rPr>
              <a:t> Removal of stop words like a, an, and, for etc.</a:t>
            </a:r>
            <a:endParaRPr lang="en-US" sz="2000">
              <a:solidFill>
                <a:schemeClr val="accent1">
                  <a:lumMod val="75000"/>
                </a:schemeClr>
              </a:solidFill>
            </a:endParaRPr>
          </a:p>
          <a:p>
            <a:r>
              <a:rPr lang="en-IN" altLang="en-US" sz="2000">
                <a:solidFill>
                  <a:schemeClr val="accent1">
                    <a:lumMod val="75000"/>
                  </a:schemeClr>
                </a:solidFill>
              </a:rPr>
              <a:t> </a:t>
            </a:r>
            <a:r>
              <a:rPr lang="en-US" sz="2000">
                <a:solidFill>
                  <a:schemeClr val="accent1">
                    <a:lumMod val="75000"/>
                  </a:schemeClr>
                </a:solidFill>
              </a:rPr>
              <a:t>Expansion of word contractions. E.g., They’ll as They will; Haven’t as Have not etc.</a:t>
            </a:r>
            <a:endParaRPr lang="en-US" sz="2000">
              <a:solidFill>
                <a:schemeClr val="accent1">
                  <a:lumMod val="75000"/>
                </a:schemeClr>
              </a:solidFill>
            </a:endParaRPr>
          </a:p>
          <a:p>
            <a:r>
              <a:rPr lang="en-US" sz="2000">
                <a:solidFill>
                  <a:schemeClr val="accent1">
                    <a:lumMod val="75000"/>
                  </a:schemeClr>
                </a:solidFill>
              </a:rPr>
              <a:t>Tokenization- Conversion of sentences into words</a:t>
            </a:r>
            <a:endParaRPr lang="en-US" sz="2000">
              <a:solidFill>
                <a:schemeClr val="accent1">
                  <a:lumMod val="75000"/>
                </a:schemeClr>
              </a:solidFill>
            </a:endParaRPr>
          </a:p>
          <a:p>
            <a:r>
              <a:rPr lang="en-US" sz="2000">
                <a:solidFill>
                  <a:schemeClr val="accent1">
                    <a:lumMod val="75000"/>
                  </a:schemeClr>
                </a:solidFill>
              </a:rPr>
              <a:t> Maintain case uniformity- Conversion of words into either upper or lower case</a:t>
            </a:r>
            <a:endParaRPr lang="en-US" sz="2000">
              <a:solidFill>
                <a:schemeClr val="accent1">
                  <a:lumMod val="75000"/>
                </a:schemeClr>
              </a:solidFill>
            </a:endParaRPr>
          </a:p>
          <a:p>
            <a:r>
              <a:rPr lang="en-US" sz="2000">
                <a:solidFill>
                  <a:schemeClr val="accent1">
                    <a:lumMod val="75000"/>
                  </a:schemeClr>
                </a:solidFill>
              </a:rPr>
              <a:t> Stemming and Lemmatization– Converting a word into it’s base form. E.g., apples -&gt; apple; happiness-&gt;happy;</a:t>
            </a:r>
            <a:endParaRPr lang="en-US" sz="2000">
              <a:solidFill>
                <a:schemeClr val="accent1">
                  <a:lumMod val="75000"/>
                </a:schemeClr>
              </a:solidFill>
            </a:endParaRPr>
          </a:p>
          <a:p>
            <a:endParaRPr lang="en-US" sz="2000"/>
          </a:p>
          <a:p>
            <a:pPr marL="0" indent="0">
              <a:buNone/>
            </a:pPr>
            <a:r>
              <a:rPr lang="en-IN" altLang="en-US" sz="2000"/>
              <a:t>   </a:t>
            </a:r>
            <a:r>
              <a:rPr lang="en-US" sz="2000"/>
              <a:t>In most cases we prefer Lemmatization over stemming because the former conducts a </a:t>
            </a:r>
            <a:r>
              <a:rPr lang="en-IN" altLang="en-US" sz="2000"/>
              <a:t>  </a:t>
            </a:r>
            <a:r>
              <a:rPr lang="en-US" sz="2000"/>
              <a:t>morphological analysis of words, thus resulting in more accurate word roots.</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 Sentiment Analysis</a:t>
            </a:r>
            <a:r>
              <a:rPr lang="en-IN" altLang="en-US" b="1"/>
              <a:t> using Lexicon Based Models</a:t>
            </a:r>
            <a:endParaRPr lang="en-IN" altLang="en-US" b="1"/>
          </a:p>
        </p:txBody>
      </p:sp>
      <p:sp>
        <p:nvSpPr>
          <p:cNvPr id="3" name="Content Placeholder 2"/>
          <p:cNvSpPr>
            <a:spLocks noGrp="1"/>
          </p:cNvSpPr>
          <p:nvPr>
            <p:ph idx="1"/>
          </p:nvPr>
        </p:nvSpPr>
        <p:spPr/>
        <p:txBody>
          <a:bodyPr/>
          <a:p>
            <a:r>
              <a:rPr lang="en-IN" altLang="en-US" sz="2000"/>
              <a:t>Lexicon means the vocabulary of a person, language or branch of knowledge. Here, in lexicon based sentiment analysis we already have a given set of dictionary of words with each labelled as positive negative, neutral sentiments along with polarity , parts of speech and subjectivity classifiers, mood, modality and the like.A sentence is tokenized and each token is matched with the available words in the model to find out its context and sentiment (if any). A combining function such as sum or average is taken to make the final prediction regarding the total text component.</a:t>
            </a:r>
            <a:endParaRPr lang="en-IN" altLang="en-US" sz="2000"/>
          </a:p>
          <a:p>
            <a:endParaRPr lang="en-IN" altLang="en-US" sz="2000"/>
          </a:p>
        </p:txBody>
      </p:sp>
      <p:pic>
        <p:nvPicPr>
          <p:cNvPr id="4" name="Picture 3"/>
          <p:cNvPicPr>
            <a:picLocks noChangeAspect="1"/>
          </p:cNvPicPr>
          <p:nvPr/>
        </p:nvPicPr>
        <p:blipFill>
          <a:blip r:embed="rId1"/>
          <a:stretch>
            <a:fillRect/>
          </a:stretch>
        </p:blipFill>
        <p:spPr>
          <a:xfrm>
            <a:off x="1665605" y="3855085"/>
            <a:ext cx="8860790" cy="9156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1520" y="1645920"/>
            <a:ext cx="7579360" cy="3169285"/>
          </a:xfrm>
          <a:prstGeom prst="rect">
            <a:avLst/>
          </a:prstGeom>
          <a:noFill/>
        </p:spPr>
        <p:txBody>
          <a:bodyPr wrap="square" rtlCol="0">
            <a:spAutoFit/>
          </a:bodyPr>
          <a:p>
            <a:r>
              <a:rPr lang="en-IN" altLang="en-US" sz="2000" b="1"/>
              <a:t>References:</a:t>
            </a:r>
            <a:endParaRPr lang="en-IN" altLang="en-US" sz="2000" b="1"/>
          </a:p>
          <a:p>
            <a:endParaRPr lang="en-IN" altLang="en-US"/>
          </a:p>
          <a:p>
            <a:r>
              <a:rPr lang="en-IN" altLang="en-US"/>
              <a:t>https://livebook.manning.com/book/introducing-data-science/chapter-2/216</a:t>
            </a:r>
            <a:endParaRPr lang="en-IN" altLang="en-US"/>
          </a:p>
          <a:p>
            <a:endParaRPr lang="en-IN" altLang="en-US"/>
          </a:p>
          <a:p>
            <a:r>
              <a:rPr lang="en-IN" altLang="en-US"/>
              <a:t>https://medium.com/nerd-for-tech/sentiment-analysis-lexicon-models-vs-machine-learning-b6e3af8fe746</a:t>
            </a:r>
            <a:endParaRPr lang="en-IN" altLang="en-US"/>
          </a:p>
          <a:p>
            <a:endParaRPr lang="en-IN" altLang="en-US"/>
          </a:p>
          <a:p>
            <a:r>
              <a:rPr lang="en-IN" altLang="en-US"/>
              <a:t>https://www.knime.com/blog/lexicon-based-sentiment-analysis</a:t>
            </a:r>
            <a:endParaRPr lang="en-IN" altLang="en-US"/>
          </a:p>
          <a:p>
            <a:endParaRPr lang="en-IN" altLang="en-US"/>
          </a:p>
          <a:p>
            <a:r>
              <a:rPr lang="en-IN" altLang="en-US"/>
              <a:t>https://www.ncbi.nlm.nih.gov/pmc/articles/PMC8989068/</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Text Placeholder 4"/>
          <p:cNvSpPr>
            <a:spLocks noGrp="1"/>
          </p:cNvSpPr>
          <p:nvPr>
            <p:ph type="body" idx="1"/>
          </p:nvPr>
        </p:nvSpPr>
        <p:spPr/>
        <p:txBody>
          <a:bodyPr/>
          <a:p>
            <a:pPr marL="0" indent="0">
              <a:buNone/>
            </a:pPr>
            <a:r>
              <a:rPr lang="en-IN" altLang="en-US"/>
              <a:t>  </a:t>
            </a:r>
            <a:r>
              <a:rPr lang="en-IN" altLang="en-US">
                <a:gradFill>
                  <a:gsLst>
                    <a:gs pos="0">
                      <a:srgbClr val="E30000"/>
                    </a:gs>
                    <a:gs pos="100000">
                      <a:srgbClr val="760303"/>
                    </a:gs>
                  </a:gsLst>
                  <a:lin scaled="0"/>
                </a:gradFill>
              </a:rPr>
              <a:t> Agenda </a:t>
            </a:r>
            <a:endParaRPr lang="en-IN" altLang="en-US">
              <a:gradFill>
                <a:gsLst>
                  <a:gs pos="0">
                    <a:srgbClr val="E30000"/>
                  </a:gs>
                  <a:gs pos="100000">
                    <a:srgbClr val="760303"/>
                  </a:gs>
                </a:gsLst>
                <a:lin scaled="0"/>
              </a:gradFill>
            </a:endParaRPr>
          </a:p>
          <a:p>
            <a:pPr marL="0" indent="0">
              <a:buNone/>
            </a:pPr>
            <a:endParaRPr lang="en-IN" altLang="en-US">
              <a:gradFill>
                <a:gsLst>
                  <a:gs pos="0">
                    <a:srgbClr val="E30000"/>
                  </a:gs>
                  <a:gs pos="100000">
                    <a:srgbClr val="760303"/>
                  </a:gs>
                </a:gsLst>
                <a:lin scaled="0"/>
              </a:gradFill>
            </a:endParaRPr>
          </a:p>
          <a:p>
            <a:pPr marL="0" indent="0">
              <a:buNone/>
            </a:pPr>
            <a:r>
              <a:rPr lang="en-IN" altLang="en-US" sz="2500">
                <a:solidFill>
                  <a:schemeClr val="tx2">
                    <a:lumMod val="95000"/>
                    <a:lumOff val="5000"/>
                  </a:schemeClr>
                </a:solidFill>
              </a:rPr>
              <a:t>1. Data Science Process Overview </a:t>
            </a:r>
            <a:endParaRPr lang="en-IN" altLang="en-US" sz="2500">
              <a:solidFill>
                <a:schemeClr val="tx2">
                  <a:lumMod val="95000"/>
                  <a:lumOff val="5000"/>
                </a:schemeClr>
              </a:solidFill>
            </a:endParaRPr>
          </a:p>
          <a:p>
            <a:r>
              <a:rPr lang="en-IN" altLang="en-US" sz="2000">
                <a:solidFill>
                  <a:schemeClr val="tx2">
                    <a:lumMod val="95000"/>
                    <a:lumOff val="5000"/>
                  </a:schemeClr>
                </a:solidFill>
              </a:rPr>
              <a:t>Setting Research Goal</a:t>
            </a:r>
            <a:endParaRPr lang="en-IN" altLang="en-US" sz="2000">
              <a:solidFill>
                <a:schemeClr val="tx2">
                  <a:lumMod val="95000"/>
                  <a:lumOff val="5000"/>
                </a:schemeClr>
              </a:solidFill>
            </a:endParaRPr>
          </a:p>
          <a:p>
            <a:r>
              <a:rPr lang="en-IN" altLang="en-US" sz="2000">
                <a:solidFill>
                  <a:schemeClr val="tx2">
                    <a:lumMod val="95000"/>
                    <a:lumOff val="5000"/>
                  </a:schemeClr>
                </a:solidFill>
              </a:rPr>
              <a:t>Data preparation</a:t>
            </a:r>
            <a:endParaRPr lang="en-IN" altLang="en-US" sz="2000">
              <a:solidFill>
                <a:schemeClr val="tx2">
                  <a:lumMod val="95000"/>
                  <a:lumOff val="5000"/>
                </a:schemeClr>
              </a:solidFill>
            </a:endParaRPr>
          </a:p>
          <a:p>
            <a:r>
              <a:rPr lang="en-IN" altLang="en-US" sz="2000">
                <a:solidFill>
                  <a:schemeClr val="tx2">
                    <a:lumMod val="95000"/>
                    <a:lumOff val="5000"/>
                  </a:schemeClr>
                </a:solidFill>
              </a:rPr>
              <a:t>Data exploration</a:t>
            </a:r>
            <a:endParaRPr lang="en-IN" altLang="en-US" sz="2000">
              <a:solidFill>
                <a:schemeClr val="tx2">
                  <a:lumMod val="95000"/>
                  <a:lumOff val="5000"/>
                </a:schemeClr>
              </a:solidFill>
            </a:endParaRPr>
          </a:p>
          <a:p>
            <a:r>
              <a:rPr lang="en-IN" altLang="en-US" sz="2000">
                <a:solidFill>
                  <a:schemeClr val="tx2">
                    <a:lumMod val="95000"/>
                    <a:lumOff val="5000"/>
                  </a:schemeClr>
                </a:solidFill>
              </a:rPr>
              <a:t>Modeling</a:t>
            </a:r>
            <a:endParaRPr lang="en-IN" altLang="en-US" sz="2000">
              <a:solidFill>
                <a:schemeClr val="tx2">
                  <a:lumMod val="95000"/>
                  <a:lumOff val="5000"/>
                </a:schemeClr>
              </a:solidFill>
            </a:endParaRPr>
          </a:p>
          <a:p>
            <a:r>
              <a:rPr lang="en-IN" altLang="en-US" sz="2000">
                <a:solidFill>
                  <a:schemeClr val="tx2">
                    <a:lumMod val="95000"/>
                    <a:lumOff val="5000"/>
                  </a:schemeClr>
                </a:solidFill>
              </a:rPr>
              <a:t>Presentationa and Automation</a:t>
            </a:r>
            <a:endParaRPr lang="en-IN" altLang="en-US" sz="2000">
              <a:solidFill>
                <a:schemeClr val="tx2">
                  <a:lumMod val="95000"/>
                  <a:lumOff val="5000"/>
                </a:schemeClr>
              </a:solidFill>
            </a:endParaRPr>
          </a:p>
          <a:p>
            <a:pPr marL="0" indent="0">
              <a:buNone/>
            </a:pPr>
            <a:r>
              <a:rPr lang="en-IN" altLang="en-US" sz="2500">
                <a:solidFill>
                  <a:schemeClr val="tx2">
                    <a:lumMod val="95000"/>
                    <a:lumOff val="5000"/>
                  </a:schemeClr>
                </a:solidFill>
              </a:rPr>
              <a:t>2. Sentiment Analysis Overview</a:t>
            </a:r>
            <a:endParaRPr lang="en-IN" altLang="en-US" sz="2500">
              <a:solidFill>
                <a:schemeClr val="tx2">
                  <a:lumMod val="95000"/>
                  <a:lumOff val="5000"/>
                </a:schemeClr>
              </a:solidFill>
            </a:endParaRPr>
          </a:p>
          <a:p>
            <a:pPr marL="0" indent="0">
              <a:buNone/>
            </a:pPr>
            <a:r>
              <a:rPr lang="en-IN" altLang="en-US" sz="2500">
                <a:solidFill>
                  <a:schemeClr val="tx2">
                    <a:lumMod val="95000"/>
                    <a:lumOff val="5000"/>
                  </a:schemeClr>
                </a:solidFill>
              </a:rPr>
              <a:t>3. Sentiment Analysis Using lexicon based models</a:t>
            </a:r>
            <a:endParaRPr lang="en-IN" altLang="en-US" sz="2500">
              <a:solidFill>
                <a:schemeClr val="tx2">
                  <a:lumMod val="95000"/>
                  <a:lumOff val="5000"/>
                </a:schemeClr>
              </a:solidFill>
            </a:endParaRPr>
          </a:p>
          <a:p>
            <a:pPr marL="0" indent="0">
              <a:buNone/>
            </a:pPr>
            <a:r>
              <a:rPr lang="en-IN" altLang="en-US" sz="2500">
                <a:solidFill>
                  <a:schemeClr val="tx2">
                    <a:lumMod val="95000"/>
                    <a:lumOff val="5000"/>
                  </a:schemeClr>
                </a:solidFill>
              </a:rPr>
              <a:t>4. References</a:t>
            </a:r>
            <a:endParaRPr lang="en-IN" altLang="en-US" sz="2500">
              <a:solidFill>
                <a:schemeClr val="tx2">
                  <a:lumMod val="95000"/>
                  <a:lumOff val="5000"/>
                </a:schemeClr>
              </a:solidFill>
            </a:endParaRPr>
          </a:p>
          <a:p>
            <a:pPr marL="0" indent="0">
              <a:buNone/>
            </a:pPr>
            <a:endParaRPr lang="en-IN" altLang="en-US" sz="2500">
              <a:solidFill>
                <a:schemeClr val="tx2">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 </a:t>
            </a:r>
            <a:r>
              <a:rPr lang="en-IN" altLang="en-US" b="1"/>
              <a:t>Data Science Process</a:t>
            </a:r>
            <a:endParaRPr lang="en-IN" altLang="en-US" b="1"/>
          </a:p>
        </p:txBody>
      </p:sp>
      <p:pic>
        <p:nvPicPr>
          <p:cNvPr id="4" name="Content Placeholder 3"/>
          <p:cNvPicPr>
            <a:picLocks noChangeAspect="1"/>
          </p:cNvPicPr>
          <p:nvPr>
            <p:ph idx="1"/>
          </p:nvPr>
        </p:nvPicPr>
        <p:blipFill>
          <a:blip r:embed="rId1"/>
          <a:stretch>
            <a:fillRect/>
          </a:stretch>
        </p:blipFill>
        <p:spPr>
          <a:xfrm>
            <a:off x="686435" y="908050"/>
            <a:ext cx="8166100" cy="5537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 </a:t>
            </a:r>
            <a:r>
              <a:rPr lang="en-IN" altLang="en-US" sz="2800"/>
              <a:t>Step1: </a:t>
            </a:r>
            <a:r>
              <a:rPr lang="en-US" sz="2800"/>
              <a:t>Defining research goals and creating a project charter</a:t>
            </a:r>
            <a:endParaRPr lang="en-US" sz="2800"/>
          </a:p>
        </p:txBody>
      </p:sp>
      <p:sp>
        <p:nvSpPr>
          <p:cNvPr id="3" name="Content Placeholder 2"/>
          <p:cNvSpPr>
            <a:spLocks noGrp="1"/>
          </p:cNvSpPr>
          <p:nvPr>
            <p:ph idx="1"/>
          </p:nvPr>
        </p:nvSpPr>
        <p:spPr/>
        <p:txBody>
          <a:bodyPr/>
          <a:p>
            <a:r>
              <a:rPr lang="en-US" sz="2000">
                <a:latin typeface="+mj-lt"/>
                <a:cs typeface="+mj-lt"/>
              </a:rPr>
              <a:t>A project starts by understanding the </a:t>
            </a:r>
            <a:r>
              <a:rPr lang="en-US" sz="2000" b="1" i="1">
                <a:latin typeface="+mj-lt"/>
                <a:cs typeface="+mj-lt"/>
              </a:rPr>
              <a:t>what, the why, and the how of your project </a:t>
            </a:r>
            <a:r>
              <a:rPr lang="en-IN" altLang="en-US" sz="2000">
                <a:latin typeface="+mj-lt"/>
                <a:cs typeface="+mj-lt"/>
              </a:rPr>
              <a:t>.</a:t>
            </a:r>
            <a:r>
              <a:rPr lang="en-US" sz="2000">
                <a:latin typeface="+mj-lt"/>
                <a:cs typeface="+mj-lt"/>
              </a:rPr>
              <a:t>What does the company expect you to do? And why does management place such a value on your research? Is it part of a bigger strategic picture or a “lone wolf” project originating from an opportunity someone detected? Answering these three questions (what, why, how) is the goal of the first phase, so that everybody knows what to do and can agree on the best course of action.</a:t>
            </a:r>
            <a:endParaRPr lang="en-US" sz="2000">
              <a:latin typeface="+mj-lt"/>
              <a:cs typeface="+mj-lt"/>
            </a:endParaRPr>
          </a:p>
          <a:p>
            <a:r>
              <a:rPr lang="en-US" sz="2000" b="1">
                <a:latin typeface="+mj-lt"/>
                <a:cs typeface="+mj-lt"/>
              </a:rPr>
              <a:t>CREATE A PROJECT CHARTER</a:t>
            </a:r>
            <a:r>
              <a:rPr lang="en-IN" altLang="en-US" sz="2000" b="1">
                <a:latin typeface="+mj-lt"/>
                <a:cs typeface="+mj-lt"/>
              </a:rPr>
              <a:t>:</a:t>
            </a:r>
            <a:r>
              <a:rPr lang="en-IN" altLang="en-US" sz="2000">
                <a:latin typeface="+mj-lt"/>
                <a:cs typeface="+mj-lt"/>
              </a:rPr>
              <a:t> Clients like to know upfront what they’re paying for, so after you have a good understanding of the business problem, try to get a formal agreement on the deliverables. All this information is best collected in a project charter. For any significant project this would be mandatory.</a:t>
            </a:r>
            <a:endParaRPr lang="en-IN" altLang="en-US" sz="2000">
              <a:latin typeface="+mj-lt"/>
              <a:cs typeface="+mj-lt"/>
            </a:endParaRPr>
          </a:p>
          <a:p>
            <a:r>
              <a:rPr lang="en-IN" altLang="en-US" sz="1600">
                <a:solidFill>
                  <a:schemeClr val="accent1">
                    <a:lumMod val="75000"/>
                  </a:schemeClr>
                </a:solidFill>
                <a:latin typeface="+mj-lt"/>
                <a:cs typeface="+mj-lt"/>
              </a:rPr>
              <a:t>A project charter requires teamwork, and your input covers at least the following:</a:t>
            </a:r>
            <a:endParaRPr lang="en-IN" altLang="en-US" sz="1600">
              <a:solidFill>
                <a:schemeClr val="accent1">
                  <a:lumMod val="75000"/>
                </a:schemeClr>
              </a:solidFill>
              <a:latin typeface="+mj-lt"/>
              <a:cs typeface="+mj-lt"/>
            </a:endParaRPr>
          </a:p>
          <a:p>
            <a:r>
              <a:rPr lang="en-IN" altLang="en-US" sz="1600">
                <a:solidFill>
                  <a:schemeClr val="accent1">
                    <a:lumMod val="75000"/>
                  </a:schemeClr>
                </a:solidFill>
                <a:latin typeface="+mj-lt"/>
                <a:cs typeface="+mj-lt"/>
              </a:rPr>
              <a:t>A clear research goal</a:t>
            </a:r>
            <a:endParaRPr lang="en-IN" altLang="en-US" sz="1600">
              <a:solidFill>
                <a:schemeClr val="accent1">
                  <a:lumMod val="75000"/>
                </a:schemeClr>
              </a:solidFill>
              <a:latin typeface="+mj-lt"/>
              <a:cs typeface="+mj-lt"/>
            </a:endParaRPr>
          </a:p>
          <a:p>
            <a:r>
              <a:rPr lang="en-IN" altLang="en-US" sz="1600">
                <a:solidFill>
                  <a:schemeClr val="accent1">
                    <a:lumMod val="75000"/>
                  </a:schemeClr>
                </a:solidFill>
                <a:latin typeface="+mj-lt"/>
                <a:cs typeface="+mj-lt"/>
              </a:rPr>
              <a:t>The project mission and context</a:t>
            </a:r>
            <a:endParaRPr lang="en-IN" altLang="en-US" sz="1600">
              <a:solidFill>
                <a:schemeClr val="accent1">
                  <a:lumMod val="75000"/>
                </a:schemeClr>
              </a:solidFill>
              <a:latin typeface="+mj-lt"/>
              <a:cs typeface="+mj-lt"/>
            </a:endParaRPr>
          </a:p>
          <a:p>
            <a:r>
              <a:rPr lang="en-IN" altLang="en-US" sz="1600">
                <a:solidFill>
                  <a:schemeClr val="accent1">
                    <a:lumMod val="75000"/>
                  </a:schemeClr>
                </a:solidFill>
                <a:latin typeface="+mj-lt"/>
                <a:cs typeface="+mj-lt"/>
              </a:rPr>
              <a:t>How you’re going to perform your analysis</a:t>
            </a:r>
            <a:endParaRPr lang="en-IN" altLang="en-US" sz="1600">
              <a:solidFill>
                <a:schemeClr val="accent1">
                  <a:lumMod val="75000"/>
                </a:schemeClr>
              </a:solidFill>
              <a:latin typeface="+mj-lt"/>
              <a:cs typeface="+mj-lt"/>
            </a:endParaRPr>
          </a:p>
          <a:p>
            <a:r>
              <a:rPr lang="en-IN" altLang="en-US" sz="1600">
                <a:solidFill>
                  <a:schemeClr val="accent1">
                    <a:lumMod val="75000"/>
                  </a:schemeClr>
                </a:solidFill>
                <a:latin typeface="+mj-lt"/>
                <a:cs typeface="+mj-lt"/>
              </a:rPr>
              <a:t>What resources you expect to use</a:t>
            </a:r>
            <a:endParaRPr lang="en-IN" altLang="en-US" sz="1600">
              <a:solidFill>
                <a:schemeClr val="accent1">
                  <a:lumMod val="75000"/>
                </a:schemeClr>
              </a:solidFill>
              <a:latin typeface="+mj-lt"/>
              <a:cs typeface="+mj-lt"/>
            </a:endParaRPr>
          </a:p>
          <a:p>
            <a:r>
              <a:rPr lang="en-IN" altLang="en-US" sz="1600">
                <a:solidFill>
                  <a:schemeClr val="accent1">
                    <a:lumMod val="75000"/>
                  </a:schemeClr>
                </a:solidFill>
                <a:latin typeface="+mj-lt"/>
                <a:cs typeface="+mj-lt"/>
              </a:rPr>
              <a:t>Proof that it’s an achievable project, or proof of concepts</a:t>
            </a:r>
            <a:endParaRPr lang="en-IN" altLang="en-US" sz="1600">
              <a:solidFill>
                <a:schemeClr val="accent1">
                  <a:lumMod val="75000"/>
                </a:schemeClr>
              </a:solidFill>
              <a:latin typeface="+mj-lt"/>
              <a:cs typeface="+mj-lt"/>
            </a:endParaRPr>
          </a:p>
          <a:p>
            <a:r>
              <a:rPr lang="en-IN" altLang="en-US" sz="1600">
                <a:solidFill>
                  <a:schemeClr val="accent1">
                    <a:lumMod val="75000"/>
                  </a:schemeClr>
                </a:solidFill>
                <a:latin typeface="+mj-lt"/>
                <a:cs typeface="+mj-lt"/>
              </a:rPr>
              <a:t>Deliverables and a measure of success</a:t>
            </a:r>
            <a:endParaRPr lang="en-IN" altLang="en-US" sz="1600">
              <a:solidFill>
                <a:schemeClr val="accent1">
                  <a:lumMod val="75000"/>
                </a:schemeClr>
              </a:solidFill>
              <a:latin typeface="+mj-lt"/>
              <a:cs typeface="+mj-lt"/>
            </a:endParaRPr>
          </a:p>
          <a:p>
            <a:r>
              <a:rPr lang="en-IN" altLang="en-US" sz="1600">
                <a:solidFill>
                  <a:schemeClr val="accent1">
                    <a:lumMod val="75000"/>
                  </a:schemeClr>
                </a:solidFill>
                <a:latin typeface="+mj-lt"/>
                <a:cs typeface="+mj-lt"/>
              </a:rPr>
              <a:t>A timeline</a:t>
            </a:r>
            <a:endParaRPr lang="en-IN" altLang="en-US" sz="1600">
              <a:solidFill>
                <a:schemeClr val="accent1">
                  <a:lumMod val="75000"/>
                </a:schemeClr>
              </a:solidFill>
              <a:latin typeface="+mj-lt"/>
              <a:cs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800"/>
              <a:t>Step2: Retrieving data</a:t>
            </a:r>
            <a:endParaRPr lang="en-IN" altLang="en-US" sz="2800"/>
          </a:p>
        </p:txBody>
      </p:sp>
      <p:sp>
        <p:nvSpPr>
          <p:cNvPr id="3" name="Content Placeholder 2"/>
          <p:cNvSpPr>
            <a:spLocks noGrp="1"/>
          </p:cNvSpPr>
          <p:nvPr>
            <p:ph idx="1"/>
          </p:nvPr>
        </p:nvSpPr>
        <p:spPr/>
        <p:txBody>
          <a:bodyPr/>
          <a:p>
            <a:r>
              <a:rPr lang="en-IN" altLang="en-US" sz="2000" b="1" u="sng"/>
              <a:t>Internal Data: </a:t>
            </a:r>
            <a:r>
              <a:rPr lang="en-IN" altLang="en-US" sz="2000"/>
              <a:t>Start by assessing the existing data within your company. Data may be stored in </a:t>
            </a:r>
            <a:r>
              <a:rPr lang="en-IN" altLang="en-US" sz="2000" b="1"/>
              <a:t>databases, data marts, data warehouses, or data lakes</a:t>
            </a:r>
            <a:r>
              <a:rPr lang="en-IN" altLang="en-US" sz="2000"/>
              <a:t> managed by IT. While some data might be preprocessed and readily available, you might also encounter raw data or data scattered across spreadsheets. Finding and accessing this data can be challenging due to organizational changes, lack of documentation, and data security policies. Securing access might take time and involve navigating company procedures.</a:t>
            </a:r>
            <a:endParaRPr lang="en-IN" altLang="en-US" sz="2000"/>
          </a:p>
          <a:p>
            <a:endParaRPr lang="en-IN" altLang="en-US" sz="2000"/>
          </a:p>
          <a:p>
            <a:r>
              <a:rPr lang="en-IN" altLang="en-US" sz="2000" b="1" u="sng"/>
              <a:t>External Data:</a:t>
            </a:r>
            <a:r>
              <a:rPr lang="en-IN" altLang="en-US" sz="2000" b="1"/>
              <a:t> </a:t>
            </a:r>
            <a:r>
              <a:rPr lang="en-IN" altLang="en-US" sz="2000"/>
              <a:t>If internal data is scarce, explore external sources. Companies like Nielsen and GFK offer industry-specific data, while platforms like Twitter and Facebook provide data to enrich their services. Governments and organizations are increasingly sharing valuable datasets on various topics, making them excellent resources for enriching projects or honing data science skills.</a:t>
            </a:r>
            <a:endParaRPr lang="en-IN" altLang="en-US" sz="2000"/>
          </a:p>
          <a:p>
            <a:r>
              <a:rPr lang="en-IN" altLang="en-US" sz="2000"/>
              <a:t>OpenDataSite URLS: https://data.gov/ , https://open-data.europa.eu/ , Freebase.org , Data.worldbank.org , Aiddata.org . </a:t>
            </a:r>
            <a:endParaRPr lang="en-IN" altLang="en-US" sz="2000"/>
          </a:p>
          <a:p>
            <a:endParaRPr lang="en-I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800"/>
              <a:t>Step 3:Cleansing, integrating, and transforming data </a:t>
            </a:r>
            <a:endParaRPr lang="en-IN" altLang="en-US" sz="2800"/>
          </a:p>
        </p:txBody>
      </p:sp>
      <p:sp>
        <p:nvSpPr>
          <p:cNvPr id="3" name="Content Placeholder 2"/>
          <p:cNvSpPr>
            <a:spLocks noGrp="1"/>
          </p:cNvSpPr>
          <p:nvPr>
            <p:ph sz="half" idx="1"/>
          </p:nvPr>
        </p:nvSpPr>
        <p:spPr/>
        <p:txBody>
          <a:bodyPr/>
          <a:p>
            <a:r>
              <a:rPr lang="en-US" sz="2000" b="1"/>
              <a:t>Data cleansing</a:t>
            </a:r>
            <a:r>
              <a:rPr lang="en-US" sz="2000"/>
              <a:t> is a subprocess of the data science process that focuses on removing errors in your data so your data becomes a true and consistent representation of the processes it originates from.</a:t>
            </a:r>
            <a:endParaRPr lang="en-US" sz="2000"/>
          </a:p>
          <a:p>
            <a:r>
              <a:rPr lang="en-IN" altLang="en-US" sz="2000" b="1" u="sng"/>
              <a:t>I</a:t>
            </a:r>
            <a:r>
              <a:rPr lang="en-US" sz="2000" b="1" u="sng"/>
              <a:t>nterpretation error</a:t>
            </a:r>
            <a:r>
              <a:rPr lang="en-IN" altLang="en-US" sz="2000" b="1" u="sng"/>
              <a:t> :</a:t>
            </a:r>
            <a:r>
              <a:rPr lang="en-IN" altLang="en-US" sz="2000" u="sng"/>
              <a:t> I</a:t>
            </a:r>
            <a:r>
              <a:rPr lang="en-US" sz="2000">
                <a:sym typeface="+mn-ea"/>
              </a:rPr>
              <a:t>nterpretation errors occur when mistakes or inconsistencies in the data's meaning lead to</a:t>
            </a:r>
            <a:r>
              <a:rPr lang="en-IN" altLang="en-US" sz="2000">
                <a:sym typeface="+mn-ea"/>
              </a:rPr>
              <a:t> </a:t>
            </a:r>
            <a:r>
              <a:rPr lang="en-US" sz="2000">
                <a:sym typeface="+mn-ea"/>
              </a:rPr>
              <a:t>miscategorization or missed insights</a:t>
            </a:r>
            <a:r>
              <a:rPr lang="en-IN" altLang="en-US" sz="2000">
                <a:sym typeface="+mn-ea"/>
              </a:rPr>
              <a:t> </a:t>
            </a:r>
            <a:r>
              <a:rPr lang="en-IN" altLang="en-US" sz="1500">
                <a:sym typeface="+mn-ea"/>
              </a:rPr>
              <a:t>(Eg: Age: 30 years old instead entered 300 years old)</a:t>
            </a:r>
            <a:endParaRPr lang="en-IN" altLang="en-US" sz="2000" u="sng"/>
          </a:p>
          <a:p>
            <a:r>
              <a:rPr lang="en-IN" altLang="en-US" sz="2000" b="1" u="sng"/>
              <a:t>I</a:t>
            </a:r>
            <a:r>
              <a:rPr lang="en-US" sz="2000" b="1" u="sng"/>
              <a:t>nconsistencies between data</a:t>
            </a:r>
            <a:r>
              <a:rPr lang="en-US" sz="2000" u="sng"/>
              <a:t> </a:t>
            </a:r>
            <a:r>
              <a:rPr lang="en-IN" altLang="en-US" sz="2000" u="sng"/>
              <a:t>:</a:t>
            </a:r>
            <a:r>
              <a:rPr sz="2000"/>
              <a:t> </a:t>
            </a:r>
            <a:r>
              <a:rPr lang="en-IN" sz="2000"/>
              <a:t>I</a:t>
            </a:r>
            <a:r>
              <a:rPr sz="2000"/>
              <a:t>nconsistencies like missing values, formatting variations (dates, currencies), or conflicting entries for the same entity across different sources</a:t>
            </a:r>
            <a:endParaRPr sz="2000"/>
          </a:p>
        </p:txBody>
      </p:sp>
      <p:pic>
        <p:nvPicPr>
          <p:cNvPr id="4" name="Content Placeholder 3"/>
          <p:cNvPicPr>
            <a:picLocks noChangeAspect="1"/>
          </p:cNvPicPr>
          <p:nvPr>
            <p:ph sz="half" idx="2"/>
          </p:nvPr>
        </p:nvPicPr>
        <p:blipFill>
          <a:blip r:embed="rId1"/>
          <a:stretch>
            <a:fillRect/>
          </a:stretch>
        </p:blipFill>
        <p:spPr>
          <a:xfrm>
            <a:off x="6096000" y="1487805"/>
            <a:ext cx="5486400" cy="4326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itle 3"/>
          <p:cNvSpPr>
            <a:spLocks noGrp="1"/>
          </p:cNvSpPr>
          <p:nvPr>
            <p:ph type="title"/>
          </p:nvPr>
        </p:nvSpPr>
        <p:spPr/>
        <p:txBody>
          <a:bodyPr/>
          <a:p>
            <a:r>
              <a:rPr lang="en-US"/>
              <a:t>Dealing with missing values</a:t>
            </a:r>
            <a:r>
              <a:rPr lang="en-IN" altLang="en-US"/>
              <a:t>Dea</a:t>
            </a:r>
            <a:endParaRPr lang="en-IN" altLang="en-US"/>
          </a:p>
        </p:txBody>
      </p:sp>
      <p:pic>
        <p:nvPicPr>
          <p:cNvPr id="7" name="Picture Placeholder 6"/>
          <p:cNvPicPr>
            <a:picLocks noChangeAspect="1"/>
          </p:cNvPicPr>
          <p:nvPr>
            <p:ph type="pic" idx="1"/>
          </p:nvPr>
        </p:nvPicPr>
        <p:blipFill>
          <a:blip r:embed="rId1"/>
          <a:stretch>
            <a:fillRect/>
          </a:stretch>
        </p:blipFill>
        <p:spPr>
          <a:xfrm>
            <a:off x="5183505" y="1174750"/>
            <a:ext cx="6172200" cy="5027930"/>
          </a:xfrm>
          <a:prstGeom prst="rect">
            <a:avLst/>
          </a:prstGeom>
        </p:spPr>
      </p:pic>
      <p:sp>
        <p:nvSpPr>
          <p:cNvPr id="6" name="Text Placeholder 5"/>
          <p:cNvSpPr>
            <a:spLocks noGrp="1"/>
          </p:cNvSpPr>
          <p:nvPr>
            <p:ph type="body" sz="half" idx="2"/>
          </p:nvPr>
        </p:nvSpPr>
        <p:spPr>
          <a:xfrm>
            <a:off x="840952" y="1680845"/>
            <a:ext cx="3932767" cy="3811588"/>
          </a:xfrm>
        </p:spPr>
        <p:txBody>
          <a:bodyPr/>
          <a:p>
            <a:r>
              <a:rPr lang="en-IN" altLang="en-US" b="1"/>
              <a:t>Dealing with missing values</a:t>
            </a:r>
            <a:endParaRPr lang="en-IN" altLang="en-US" b="1"/>
          </a:p>
          <a:p>
            <a:endParaRPr lang="en-IN" altLang="en-US" b="1"/>
          </a:p>
          <a:p>
            <a:r>
              <a:rPr lang="en-IN" altLang="en-US"/>
              <a:t>Missing values aren’t necessarily wrong, but you still need to handle them separately; certain modeling techniques can’t handle missing values. They might be an indicator that something went wrong in your data collection or that an error happened in the ETL process.</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dfsdfTransTr</a:t>
            </a:r>
            <a:endParaRPr lang="en-IN" altLang="en-US"/>
          </a:p>
        </p:txBody>
      </p:sp>
      <p:pic>
        <p:nvPicPr>
          <p:cNvPr id="7" name="Content Placeholder 6"/>
          <p:cNvPicPr>
            <a:picLocks noChangeAspect="1"/>
          </p:cNvPicPr>
          <p:nvPr>
            <p:ph idx="1"/>
          </p:nvPr>
        </p:nvPicPr>
        <p:blipFill>
          <a:blip r:embed="rId1"/>
          <a:stretch>
            <a:fillRect/>
          </a:stretch>
        </p:blipFill>
        <p:spPr>
          <a:xfrm>
            <a:off x="5257165" y="1713230"/>
            <a:ext cx="6075045" cy="3449955"/>
          </a:xfrm>
          <a:prstGeom prst="rect">
            <a:avLst/>
          </a:prstGeom>
        </p:spPr>
      </p:pic>
      <p:sp>
        <p:nvSpPr>
          <p:cNvPr id="6" name="Text Placeholder 5"/>
          <p:cNvSpPr>
            <a:spLocks noGrp="1"/>
          </p:cNvSpPr>
          <p:nvPr>
            <p:ph type="body" sz="half" idx="2"/>
          </p:nvPr>
        </p:nvSpPr>
        <p:spPr/>
        <p:txBody>
          <a:bodyPr/>
          <a:p>
            <a:r>
              <a:rPr lang="en-IN" altLang="en-US" b="1"/>
              <a:t>TRANSFORMING DATA:</a:t>
            </a:r>
            <a:endParaRPr lang="en-IN" altLang="en-US"/>
          </a:p>
          <a:p>
            <a:r>
              <a:rPr lang="en-IN" altLang="en-US"/>
              <a:t>Certain models require their data to be in a certain shape. Now that you’ve cleansed and integrated the data, this is the next task you’ll perform: transforming your data so it takes a suitable form for data modeling.</a:t>
            </a:r>
            <a:endParaRPr lang="en-IN" altLang="en-US"/>
          </a:p>
          <a:p>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a:spLocks noGrp="1"/>
          </p:cNvSpPr>
          <p:nvPr>
            <p:ph type="title"/>
          </p:nvPr>
        </p:nvSpPr>
        <p:spPr/>
        <p:txBody>
          <a:bodyPr/>
          <a:p>
            <a:endParaRPr lang="en-US"/>
          </a:p>
        </p:txBody>
      </p:sp>
      <p:pic>
        <p:nvPicPr>
          <p:cNvPr id="6" name="Content Placeholder 5"/>
          <p:cNvPicPr>
            <a:picLocks noChangeAspect="1"/>
          </p:cNvPicPr>
          <p:nvPr>
            <p:ph sz="half" idx="1"/>
          </p:nvPr>
        </p:nvPicPr>
        <p:blipFill>
          <a:blip r:embed="rId1"/>
          <a:stretch>
            <a:fillRect/>
          </a:stretch>
        </p:blipFill>
        <p:spPr>
          <a:xfrm>
            <a:off x="543560" y="1837690"/>
            <a:ext cx="4762500" cy="2219325"/>
          </a:xfrm>
          <a:prstGeom prst="rect">
            <a:avLst/>
          </a:prstGeom>
        </p:spPr>
      </p:pic>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01" name="Content Placeholder 100"/>
          <p:cNvPicPr>
            <a:picLocks noChangeAspect="1"/>
          </p:cNvPicPr>
          <p:nvPr>
            <p:ph sz="half" idx="2"/>
          </p:nvPr>
        </p:nvPicPr>
        <p:blipFill>
          <a:blip r:embed="rId2"/>
          <a:stretch>
            <a:fillRect/>
          </a:stretch>
        </p:blipFill>
        <p:spPr>
          <a:xfrm>
            <a:off x="6197600" y="1671955"/>
            <a:ext cx="5384800" cy="2550160"/>
          </a:xfrm>
          <a:prstGeom prst="rect">
            <a:avLst/>
          </a:prstGeom>
          <a:noFill/>
          <a:ln w="9525">
            <a:noFill/>
          </a:ln>
        </p:spPr>
      </p:pic>
      <p:sp>
        <p:nvSpPr>
          <p:cNvPr id="12" name="Text Box 11"/>
          <p:cNvSpPr txBox="1"/>
          <p:nvPr/>
        </p:nvSpPr>
        <p:spPr>
          <a:xfrm>
            <a:off x="838835" y="4349750"/>
            <a:ext cx="4465955" cy="1753235"/>
          </a:xfrm>
          <a:prstGeom prst="rect">
            <a:avLst/>
          </a:prstGeom>
          <a:noFill/>
        </p:spPr>
        <p:txBody>
          <a:bodyPr wrap="square" rtlCol="0">
            <a:spAutoFit/>
          </a:bodyPr>
          <a:p>
            <a:r>
              <a:rPr lang="en-IN" altLang="en-US" b="1">
                <a:sym typeface="+mn-ea"/>
              </a:rPr>
              <a:t>Joining tables </a:t>
            </a:r>
            <a:r>
              <a:rPr lang="en-IN" altLang="en-US">
                <a:sym typeface="+mn-ea"/>
              </a:rPr>
              <a:t>allows you to combine the information of one observation found in one table with the information that you find in another table. The focus is on enriching a single observation</a:t>
            </a:r>
            <a:endParaRPr lang="en-IN" altLang="en-US"/>
          </a:p>
          <a:p>
            <a:endParaRPr lang="en-US"/>
          </a:p>
        </p:txBody>
      </p:sp>
      <p:sp>
        <p:nvSpPr>
          <p:cNvPr id="13" name="Text Box 12"/>
          <p:cNvSpPr txBox="1"/>
          <p:nvPr/>
        </p:nvSpPr>
        <p:spPr>
          <a:xfrm>
            <a:off x="6866890" y="4465320"/>
            <a:ext cx="4533900" cy="1753235"/>
          </a:xfrm>
          <a:prstGeom prst="rect">
            <a:avLst/>
          </a:prstGeom>
          <a:noFill/>
        </p:spPr>
        <p:txBody>
          <a:bodyPr wrap="square" rtlCol="0">
            <a:spAutoFit/>
          </a:bodyPr>
          <a:p>
            <a:r>
              <a:rPr lang="en-US" b="1"/>
              <a:t>Appending </a:t>
            </a:r>
            <a:r>
              <a:rPr lang="en-US"/>
              <a:t>or stacking tables is effectively adding observations from one table to another table.  The result of appending these tables is a larger one with the observations from January as well as February</a:t>
            </a: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9316</Words>
  <Application>WPS Presentation</Application>
  <PresentationFormat>Widescreen</PresentationFormat>
  <Paragraphs>142</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 Unicode MS</vt:lpstr>
      <vt:lpstr>Calibri Light</vt:lpstr>
      <vt:lpstr>Calibri</vt:lpstr>
      <vt:lpstr>Microsoft YaHei</vt:lpstr>
      <vt:lpstr>Bahnschrift SemiCondensed</vt:lpstr>
      <vt:lpstr>Garamond</vt:lpstr>
      <vt:lpstr>Bahnschrift Light</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Social Media Contents</dc:title>
  <dc:creator>laksh</dc:creator>
  <cp:lastModifiedBy>laksh</cp:lastModifiedBy>
  <cp:revision>1</cp:revision>
  <dcterms:created xsi:type="dcterms:W3CDTF">2024-04-21T05:12:36Z</dcterms:created>
  <dcterms:modified xsi:type="dcterms:W3CDTF">2024-04-21T05:12:36Z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6E4A29B801D54E39ACFC73C2312C80D2_11</vt:lpwstr>
  </property>
  <property fmtid="{D5CDD505-2E9C-101B-9397-08002B2CF9AE}" pid="3" name="KSOProductBuildVer">
    <vt:lpwstr>1033-12.2.0.16731</vt:lpwstr>
  </property>
</Properties>
</file>