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305" r:id="rId5"/>
    <p:sldId id="303" r:id="rId6"/>
    <p:sldId id="304" r:id="rId7"/>
    <p:sldId id="306" r:id="rId8"/>
    <p:sldId id="308" r:id="rId9"/>
    <p:sldId id="326" r:id="rId10"/>
    <p:sldId id="310" r:id="rId11"/>
    <p:sldId id="311" r:id="rId12"/>
    <p:sldId id="312" r:id="rId13"/>
    <p:sldId id="316" r:id="rId14"/>
    <p:sldId id="317" r:id="rId15"/>
    <p:sldId id="319" r:id="rId16"/>
    <p:sldId id="318" r:id="rId17"/>
    <p:sldId id="321" r:id="rId18"/>
    <p:sldId id="320" r:id="rId19"/>
    <p:sldId id="322" r:id="rId20"/>
    <p:sldId id="323" r:id="rId21"/>
    <p:sldId id="327" r:id="rId22"/>
    <p:sldId id="324" r:id="rId23"/>
    <p:sldId id="325" r:id="rId24"/>
    <p:sldId id="328" r:id="rId25"/>
    <p:sldId id="313" r:id="rId26"/>
    <p:sldId id="31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678"/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6" autoAdjust="0"/>
    <p:restoredTop sz="94670"/>
  </p:normalViewPr>
  <p:slideViewPr>
    <p:cSldViewPr snapToGrid="0">
      <p:cViewPr varScale="1">
        <p:scale>
          <a:sx n="116" d="100"/>
          <a:sy n="116" d="100"/>
        </p:scale>
        <p:origin x="108" y="13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20AE1-5DBC-4417-A73B-5F29B67C532C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2411-A9A9-4A09-A341-69C657AB4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7-19T04:27:50.52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4674 9614 0</inkml:trace>
  <inkml:trace contextRef="#ctx0" brushRef="#br0" timeOffset="1793">29814 17101 0</inkml:trace>
  <inkml:trace contextRef="#ctx0" brushRef="#br0" timeOffset="6768">15195 6801 0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82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97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5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97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97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51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19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20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845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55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414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5023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085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06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0297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21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62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678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31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111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39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558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82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smtClean="0"/>
              <a:t>7/19/2024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2419" y="188780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7/19/2024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4273" y="1883115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4273" y="3573118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1552418" y="357546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44273" y="5263121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1552418" y="5263122"/>
            <a:ext cx="4057961" cy="7757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806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smtClean="0"/>
              <a:t>7/19/2024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smtClean="0"/>
              <a:t>7/19/2024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7/19/2024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7/19/2024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smtClean="0"/>
              <a:t>7/19/2024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smtClean="0"/>
              <a:t>7/19/2024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smtClean="0"/>
              <a:t>7/19/2024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7/19/2024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7/19/2024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jpe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 descr="Beige oval">
            <a:extLst>
              <a:ext uri="{FF2B5EF4-FFF2-40B4-BE49-F238E27FC236}">
                <a16:creationId xmlns:a16="http://schemas.microsoft.com/office/drawing/2014/main" id="{B8809DE3-0F1D-442A-8935-B40AD580864B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2D5CA-E2DA-4224-B2BC-C872D2E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</a:t>
            </a:fld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BD76A97C-5A67-8ECF-1A9D-32A2AE98F69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15" name="object 6" descr="Blue rectangle">
            <a:extLst>
              <a:ext uri="{FF2B5EF4-FFF2-40B4-BE49-F238E27FC236}">
                <a16:creationId xmlns:a16="http://schemas.microsoft.com/office/drawing/2014/main" id="{A3CBE33F-5DF4-4CA1-C4BA-367A3CCCDDDB}"/>
              </a:ext>
            </a:extLst>
          </p:cNvPr>
          <p:cNvSpPr/>
          <p:nvPr/>
        </p:nvSpPr>
        <p:spPr>
          <a:xfrm>
            <a:off x="490139" y="832360"/>
            <a:ext cx="11157263" cy="5707667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69CEB9-4947-1038-3296-8063CBD6B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307" y="1131030"/>
            <a:ext cx="2644346" cy="18033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777052-29EF-ABC0-98DD-38589545082C}"/>
              </a:ext>
            </a:extLst>
          </p:cNvPr>
          <p:cNvSpPr txBox="1"/>
          <p:nvPr/>
        </p:nvSpPr>
        <p:spPr>
          <a:xfrm>
            <a:off x="2293063" y="3153814"/>
            <a:ext cx="858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DEMAND FORECASTING FOR E-COMMERCE</a:t>
            </a:r>
          </a:p>
        </p:txBody>
      </p:sp>
      <p:sp>
        <p:nvSpPr>
          <p:cNvPr id="4" name="object 7" descr="Beige rectangle">
            <a:extLst>
              <a:ext uri="{FF2B5EF4-FFF2-40B4-BE49-F238E27FC236}">
                <a16:creationId xmlns:a16="http://schemas.microsoft.com/office/drawing/2014/main" id="{A3A9D6A7-0258-E1CB-3D9F-54E0912AE8FF}"/>
              </a:ext>
            </a:extLst>
          </p:cNvPr>
          <p:cNvSpPr/>
          <p:nvPr/>
        </p:nvSpPr>
        <p:spPr>
          <a:xfrm>
            <a:off x="2293063" y="3716394"/>
            <a:ext cx="788387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1C4860-A850-23A1-148B-14C1D81171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8942"/>
          <a:stretch/>
        </p:blipFill>
        <p:spPr>
          <a:xfrm>
            <a:off x="1483693" y="2709981"/>
            <a:ext cx="9062018" cy="25704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F0BBEF-B622-1E88-724D-48525F451EB4}"/>
              </a:ext>
            </a:extLst>
          </p:cNvPr>
          <p:cNvSpPr txBox="1"/>
          <p:nvPr/>
        </p:nvSpPr>
        <p:spPr>
          <a:xfrm>
            <a:off x="5206313" y="5217743"/>
            <a:ext cx="177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19/07/2024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1CAC579-4E73-392B-D969-F45886D1ACCC}"/>
                  </a:ext>
                </a:extLst>
              </p14:cNvPr>
              <p14:cNvContentPartPr/>
              <p14:nvPr/>
            </p14:nvContentPartPr>
            <p14:xfrm>
              <a:off x="1682640" y="2448360"/>
              <a:ext cx="9050760" cy="3708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1CAC579-4E73-392B-D969-F45886D1ACC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73280" y="2439000"/>
                <a:ext cx="9069480" cy="37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182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4"/>
    </mc:Choice>
    <mc:Fallback xmlns="">
      <p:transition spd="slow" advTm="349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 descr="Beige oval">
            <a:extLst>
              <a:ext uri="{FF2B5EF4-FFF2-40B4-BE49-F238E27FC236}">
                <a16:creationId xmlns:a16="http://schemas.microsoft.com/office/drawing/2014/main" id="{B8809DE3-0F1D-442A-8935-B40AD580864B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2D5CA-E2DA-4224-B2BC-C872D2E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10</a:t>
            </a:fld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BD76A97C-5A67-8ECF-1A9D-32A2AE98F69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15" name="object 6" descr="Blue rectangle">
            <a:extLst>
              <a:ext uri="{FF2B5EF4-FFF2-40B4-BE49-F238E27FC236}">
                <a16:creationId xmlns:a16="http://schemas.microsoft.com/office/drawing/2014/main" id="{A3CBE33F-5DF4-4CA1-C4BA-367A3CCCDDDB}"/>
              </a:ext>
            </a:extLst>
          </p:cNvPr>
          <p:cNvSpPr/>
          <p:nvPr/>
        </p:nvSpPr>
        <p:spPr>
          <a:xfrm>
            <a:off x="308906" y="554049"/>
            <a:ext cx="5498769" cy="6025702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56678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76C02B-8F6F-D704-B9BF-563BCAD78E2B}"/>
              </a:ext>
            </a:extLst>
          </p:cNvPr>
          <p:cNvSpPr txBox="1"/>
          <p:nvPr/>
        </p:nvSpPr>
        <p:spPr>
          <a:xfrm>
            <a:off x="1885764" y="554049"/>
            <a:ext cx="261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MONTHLY SALES</a:t>
            </a:r>
          </a:p>
        </p:txBody>
      </p:sp>
      <p:sp>
        <p:nvSpPr>
          <p:cNvPr id="16" name="object 6" descr="Blue rectangle">
            <a:extLst>
              <a:ext uri="{FF2B5EF4-FFF2-40B4-BE49-F238E27FC236}">
                <a16:creationId xmlns:a16="http://schemas.microsoft.com/office/drawing/2014/main" id="{216CC5D6-A8FC-D34E-A484-32BDF6DF2A70}"/>
              </a:ext>
            </a:extLst>
          </p:cNvPr>
          <p:cNvSpPr/>
          <p:nvPr/>
        </p:nvSpPr>
        <p:spPr>
          <a:xfrm>
            <a:off x="6116581" y="554047"/>
            <a:ext cx="5442979" cy="6025703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56678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74CDB68-1D28-1467-C62D-51433A8E1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362" y="1024349"/>
            <a:ext cx="4250724" cy="35400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4F886D8-F521-C3C0-F3FB-F38E1400F10D}"/>
              </a:ext>
            </a:extLst>
          </p:cNvPr>
          <p:cNvSpPr txBox="1"/>
          <p:nvPr/>
        </p:nvSpPr>
        <p:spPr>
          <a:xfrm>
            <a:off x="7833292" y="554049"/>
            <a:ext cx="261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YEARLY SALES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FF721B-71BD-FCF7-665E-CEAF218AF083}"/>
              </a:ext>
            </a:extLst>
          </p:cNvPr>
          <p:cNvSpPr txBox="1"/>
          <p:nvPr/>
        </p:nvSpPr>
        <p:spPr>
          <a:xfrm>
            <a:off x="551935" y="4295361"/>
            <a:ext cx="51986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Sales Ranking:</a:t>
            </a:r>
          </a:p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1. March 2022 [613 sales]</a:t>
            </a:r>
          </a:p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2. April 2022 [584 sales]</a:t>
            </a:r>
          </a:p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3. February 2022 [546 sales]</a:t>
            </a:r>
          </a:p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4. January 2022 [532 sales]</a:t>
            </a:r>
          </a:p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5. December 2021 [483 sales] </a:t>
            </a:r>
          </a:p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6. May 2022 [471 sales]</a:t>
            </a:r>
          </a:p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7. June 2022 [450]</a:t>
            </a:r>
            <a:endParaRPr lang="en-IN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737D9B8-947D-FFB4-4605-4FCCB1744A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316" y="1024349"/>
            <a:ext cx="4777947" cy="314611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5D2C84C-14BC-B145-ADCB-1148D79E73EB}"/>
              </a:ext>
            </a:extLst>
          </p:cNvPr>
          <p:cNvSpPr txBox="1"/>
          <p:nvPr/>
        </p:nvSpPr>
        <p:spPr>
          <a:xfrm>
            <a:off x="6404932" y="4842696"/>
            <a:ext cx="4987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This analysis may be inaccurate due to the limited data: 2021 includes only one month (December), while 2022 has six months of data (January to June).</a:t>
            </a:r>
            <a:endParaRPr lang="en-IN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object 3" descr="Beige rectangle">
            <a:extLst>
              <a:ext uri="{FF2B5EF4-FFF2-40B4-BE49-F238E27FC236}">
                <a16:creationId xmlns:a16="http://schemas.microsoft.com/office/drawing/2014/main" id="{01FB89BD-B79D-0CAF-5DE1-5501BB3D44FE}"/>
              </a:ext>
            </a:extLst>
          </p:cNvPr>
          <p:cNvSpPr/>
          <p:nvPr/>
        </p:nvSpPr>
        <p:spPr>
          <a:xfrm>
            <a:off x="534224" y="184715"/>
            <a:ext cx="3288133" cy="369332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46A692-CFA6-EBB5-C459-B770664A36EE}"/>
              </a:ext>
            </a:extLst>
          </p:cNvPr>
          <p:cNvSpPr txBox="1"/>
          <p:nvPr/>
        </p:nvSpPr>
        <p:spPr>
          <a:xfrm>
            <a:off x="718292" y="114572"/>
            <a:ext cx="2836583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+mj-lt"/>
              </a:rPr>
              <a:t>VISUALISATION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9411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 descr="Beige oval">
            <a:extLst>
              <a:ext uri="{FF2B5EF4-FFF2-40B4-BE49-F238E27FC236}">
                <a16:creationId xmlns:a16="http://schemas.microsoft.com/office/drawing/2014/main" id="{B8809DE3-0F1D-442A-8935-B40AD580864B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2D5CA-E2DA-4224-B2BC-C872D2E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11</a:t>
            </a:fld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BD76A97C-5A67-8ECF-1A9D-32A2AE98F69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13" name="object 3" descr="Beige rectangle">
            <a:extLst>
              <a:ext uri="{FF2B5EF4-FFF2-40B4-BE49-F238E27FC236}">
                <a16:creationId xmlns:a16="http://schemas.microsoft.com/office/drawing/2014/main" id="{257D6F74-33F7-A970-31BA-ABB9D5A4691F}"/>
              </a:ext>
            </a:extLst>
          </p:cNvPr>
          <p:cNvSpPr/>
          <p:nvPr/>
        </p:nvSpPr>
        <p:spPr>
          <a:xfrm>
            <a:off x="891821" y="391499"/>
            <a:ext cx="3814119" cy="6074999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5" name="object 6" descr="Blue rectangle">
            <a:extLst>
              <a:ext uri="{FF2B5EF4-FFF2-40B4-BE49-F238E27FC236}">
                <a16:creationId xmlns:a16="http://schemas.microsoft.com/office/drawing/2014/main" id="{A3CBE33F-5DF4-4CA1-C4BA-367A3CCCDDDB}"/>
              </a:ext>
            </a:extLst>
          </p:cNvPr>
          <p:cNvSpPr/>
          <p:nvPr/>
        </p:nvSpPr>
        <p:spPr>
          <a:xfrm>
            <a:off x="404974" y="790978"/>
            <a:ext cx="11358658" cy="5707667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56678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05261-7DB1-04B5-139B-ED4879FE470A}"/>
              </a:ext>
            </a:extLst>
          </p:cNvPr>
          <p:cNvSpPr txBox="1"/>
          <p:nvPr/>
        </p:nvSpPr>
        <p:spPr>
          <a:xfrm>
            <a:off x="832022" y="391499"/>
            <a:ext cx="391395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+mj-lt"/>
              </a:rPr>
              <a:t>TIME SERIES ANALYSIS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366451-8755-B580-95E5-D077AB9CECBB}"/>
              </a:ext>
            </a:extLst>
          </p:cNvPr>
          <p:cNvSpPr txBox="1"/>
          <p:nvPr/>
        </p:nvSpPr>
        <p:spPr>
          <a:xfrm>
            <a:off x="769694" y="955897"/>
            <a:ext cx="351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STATIONARITY AND TREND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BE0B4-97D7-B1A0-46F9-1914A9111363}"/>
              </a:ext>
            </a:extLst>
          </p:cNvPr>
          <p:cNvSpPr txBox="1"/>
          <p:nvPr/>
        </p:nvSpPr>
        <p:spPr>
          <a:xfrm>
            <a:off x="619566" y="1582420"/>
            <a:ext cx="4170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1. </a:t>
            </a: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Sales Data: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  - ADF: -4.38, p-value: 0.0003.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  - Stationary.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1A3247-4902-1563-1F34-D34D599C3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914" y="1310471"/>
            <a:ext cx="7207995" cy="49901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1CFD5A-05C1-ED1C-5232-D9B5304BC5AD}"/>
              </a:ext>
            </a:extLst>
          </p:cNvPr>
          <p:cNvSpPr txBox="1"/>
          <p:nvPr/>
        </p:nvSpPr>
        <p:spPr>
          <a:xfrm>
            <a:off x="619566" y="3153243"/>
            <a:ext cx="3171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2. </a:t>
            </a:r>
            <a:r>
              <a:rPr lang="en-US" sz="1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Google Clicks Data:</a:t>
            </a:r>
          </a:p>
          <a:p>
            <a:r>
              <a:rPr lang="en-US" sz="1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  - ADF: -0.95, p-value: 0.77.</a:t>
            </a:r>
          </a:p>
          <a:p>
            <a:r>
              <a:rPr lang="en-US" sz="1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  - Not stationary.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8CE689-A62D-645F-1686-4ADED295F3CA}"/>
              </a:ext>
            </a:extLst>
          </p:cNvPr>
          <p:cNvSpPr txBox="1"/>
          <p:nvPr/>
        </p:nvSpPr>
        <p:spPr>
          <a:xfrm>
            <a:off x="619566" y="4936123"/>
            <a:ext cx="3814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3. </a:t>
            </a:r>
            <a:r>
              <a:rPr lang="en-US" sz="1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Facebook Impressions Data:</a:t>
            </a:r>
          </a:p>
          <a:p>
            <a:r>
              <a:rPr lang="en-US" sz="1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  - ADF: -5.49, p-value: 0.</a:t>
            </a:r>
          </a:p>
          <a:p>
            <a:r>
              <a:rPr lang="en-US" sz="1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  - Stationary.</a:t>
            </a:r>
            <a:endParaRPr lang="en-IN" sz="18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401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 descr="Beige oval">
            <a:extLst>
              <a:ext uri="{FF2B5EF4-FFF2-40B4-BE49-F238E27FC236}">
                <a16:creationId xmlns:a16="http://schemas.microsoft.com/office/drawing/2014/main" id="{B8809DE3-0F1D-442A-8935-B40AD580864B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2D5CA-E2DA-4224-B2BC-C872D2E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12</a:t>
            </a:fld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BD76A97C-5A67-8ECF-1A9D-32A2AE98F69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15" name="object 6" descr="Blue rectangle">
            <a:extLst>
              <a:ext uri="{FF2B5EF4-FFF2-40B4-BE49-F238E27FC236}">
                <a16:creationId xmlns:a16="http://schemas.microsoft.com/office/drawing/2014/main" id="{A3CBE33F-5DF4-4CA1-C4BA-367A3CCCDDDB}"/>
              </a:ext>
            </a:extLst>
          </p:cNvPr>
          <p:cNvSpPr/>
          <p:nvPr/>
        </p:nvSpPr>
        <p:spPr>
          <a:xfrm>
            <a:off x="490139" y="453081"/>
            <a:ext cx="11157263" cy="6178377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56678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C3A905-5A5C-70D7-7006-0448CF46F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787" y="873211"/>
            <a:ext cx="6276057" cy="56206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4BB317-42F0-F03F-1FA6-56DF515F3BEF}"/>
              </a:ext>
            </a:extLst>
          </p:cNvPr>
          <p:cNvSpPr txBox="1"/>
          <p:nvPr/>
        </p:nvSpPr>
        <p:spPr>
          <a:xfrm>
            <a:off x="510822" y="1233470"/>
            <a:ext cx="44696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1. </a:t>
            </a: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Observed: </a:t>
            </a:r>
          </a:p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  - Raw sales data show significant fluctuations with no strong seasonality or clear trend.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76496E-A657-F5B0-1BDF-E6F1BD0DB40C}"/>
              </a:ext>
            </a:extLst>
          </p:cNvPr>
          <p:cNvSpPr txBox="1"/>
          <p:nvPr/>
        </p:nvSpPr>
        <p:spPr>
          <a:xfrm>
            <a:off x="638187" y="637597"/>
            <a:ext cx="296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SEASONALITY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9D6C60-6FB1-17AB-6FD6-659A23B3D5E9}"/>
              </a:ext>
            </a:extLst>
          </p:cNvPr>
          <p:cNvSpPr txBox="1"/>
          <p:nvPr/>
        </p:nvSpPr>
        <p:spPr>
          <a:xfrm>
            <a:off x="510822" y="2477449"/>
            <a:ext cx="466128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2. </a:t>
            </a: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Trend: </a:t>
            </a:r>
          </a:p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  - Indicates a slight initial decline, followed by an increase, and then another decline, suggesting changing sales patterns over time.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545077-A1D6-E8C0-DEB5-23280DF58AB5}"/>
              </a:ext>
            </a:extLst>
          </p:cNvPr>
          <p:cNvSpPr txBox="1"/>
          <p:nvPr/>
        </p:nvSpPr>
        <p:spPr>
          <a:xfrm>
            <a:off x="510821" y="3831666"/>
            <a:ext cx="446963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3.</a:t>
            </a: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Seasonal: </a:t>
            </a:r>
          </a:p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  - Shows regular, small seasonal effects around zero, indicating minor seasonal impacts on sales.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5533D2-B079-4D8B-19CD-F689D7EB5C64}"/>
              </a:ext>
            </a:extLst>
          </p:cNvPr>
          <p:cNvSpPr txBox="1"/>
          <p:nvPr/>
        </p:nvSpPr>
        <p:spPr>
          <a:xfrm>
            <a:off x="544598" y="5162712"/>
            <a:ext cx="478528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4. </a:t>
            </a: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Residual: </a:t>
            </a:r>
          </a:p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  - High volatility with no clear pattern, implying other external factors or randomness affecting sales.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4681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 descr="Beige oval">
            <a:extLst>
              <a:ext uri="{FF2B5EF4-FFF2-40B4-BE49-F238E27FC236}">
                <a16:creationId xmlns:a16="http://schemas.microsoft.com/office/drawing/2014/main" id="{B8809DE3-0F1D-442A-8935-B40AD580864B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2D5CA-E2DA-4224-B2BC-C872D2E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13</a:t>
            </a:fld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BD76A97C-5A67-8ECF-1A9D-32A2AE98F69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23361"/>
            <a:ext cx="12192000" cy="6857999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7F9C011-544F-A35E-3366-A8DDE0980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786" y="306883"/>
            <a:ext cx="3981523" cy="64342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689E19-A66F-5F12-6D11-9DDAA3F2F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5307" y="407081"/>
            <a:ext cx="3780438" cy="240738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45B3744-DC34-3F34-1DC6-E6DFB609BE52}"/>
              </a:ext>
            </a:extLst>
          </p:cNvPr>
          <p:cNvSpPr txBox="1"/>
          <p:nvPr/>
        </p:nvSpPr>
        <p:spPr>
          <a:xfrm>
            <a:off x="51691" y="-52104"/>
            <a:ext cx="964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AUTOCORRELATION(ACF) AND PARTIAL AUTOCORRELATION(PACF)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09C4B3-9E52-C67B-BAA0-E80E887557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5306" y="2878547"/>
            <a:ext cx="3820284" cy="240290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ADA9A87-E7D3-DCD2-EB89-BDE8157359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4015" y="328492"/>
            <a:ext cx="3981033" cy="64379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3928C9-90C4-68F8-CCFD-B72EEFDDE2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7029" y="2878547"/>
            <a:ext cx="3795892" cy="24073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A0AF3B-5F0F-909A-E889-927E0AB9D5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17029" y="407081"/>
            <a:ext cx="3795892" cy="24073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B47B3F7-1BE6-7AA7-8BA9-EB8F9A1C5B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179" y="334628"/>
            <a:ext cx="3981033" cy="64440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BA5600-0FC8-88EB-044B-218DD33F71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6255" y="407081"/>
            <a:ext cx="3782290" cy="24073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3C467E-B820-CF20-FCA8-28FF252BC4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6206" y="2878548"/>
            <a:ext cx="3782289" cy="240738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AADF6E9-C2D7-01E8-D6E6-B291EDF041E8}"/>
              </a:ext>
            </a:extLst>
          </p:cNvPr>
          <p:cNvSpPr txBox="1"/>
          <p:nvPr/>
        </p:nvSpPr>
        <p:spPr>
          <a:xfrm>
            <a:off x="176206" y="5281452"/>
            <a:ext cx="40715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ACF Plot: </a:t>
            </a:r>
          </a:p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- Significant at lag 1, quickly becomes insignificant.</a:t>
            </a:r>
          </a:p>
          <a:p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PACF Plot: </a:t>
            </a:r>
          </a:p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- Significant at lag 1, quickly falls within bounds.</a:t>
            </a:r>
            <a:endParaRPr lang="en-IN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6DAEDD-8F91-2751-9953-D9A2B3E3A479}"/>
              </a:ext>
            </a:extLst>
          </p:cNvPr>
          <p:cNvSpPr txBox="1"/>
          <p:nvPr/>
        </p:nvSpPr>
        <p:spPr>
          <a:xfrm>
            <a:off x="8266167" y="5345537"/>
            <a:ext cx="40887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ACF Plot: </a:t>
            </a:r>
          </a:p>
          <a:p>
            <a:r>
              <a:rPr lang="en-IN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- Strong, slowly decaying autocorrelation.</a:t>
            </a:r>
          </a:p>
          <a:p>
            <a:r>
              <a:rPr lang="en-IN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PACF Plot: </a:t>
            </a:r>
          </a:p>
          <a:p>
            <a:r>
              <a:rPr lang="en-IN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- Significant spike at lag 1, smaller subsequent spikes.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887845-E8C9-0DC2-959A-99A18823D0BE}"/>
              </a:ext>
            </a:extLst>
          </p:cNvPr>
          <p:cNvSpPr txBox="1"/>
          <p:nvPr/>
        </p:nvSpPr>
        <p:spPr>
          <a:xfrm>
            <a:off x="4173707" y="5245789"/>
            <a:ext cx="4111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ACF Plot: </a:t>
            </a:r>
          </a:p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- Significant positive autocorrelation up to lag 10, then mostly negative.</a:t>
            </a:r>
          </a:p>
          <a:p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PACF Plot: </a:t>
            </a:r>
          </a:p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- Significant at lags 1, 2, and 3; primarily explained by the first few lags.</a:t>
            </a:r>
            <a:endParaRPr lang="en-IN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047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 descr="Beige oval">
            <a:extLst>
              <a:ext uri="{FF2B5EF4-FFF2-40B4-BE49-F238E27FC236}">
                <a16:creationId xmlns:a16="http://schemas.microsoft.com/office/drawing/2014/main" id="{B8809DE3-0F1D-442A-8935-B40AD580864B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2D5CA-E2DA-4224-B2BC-C872D2E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14</a:t>
            </a:fld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BD76A97C-5A67-8ECF-1A9D-32A2AE98F69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13" name="object 3" descr="Beige rectangle">
            <a:extLst>
              <a:ext uri="{FF2B5EF4-FFF2-40B4-BE49-F238E27FC236}">
                <a16:creationId xmlns:a16="http://schemas.microsoft.com/office/drawing/2014/main" id="{257D6F74-33F7-A970-31BA-ABB9D5A4691F}"/>
              </a:ext>
            </a:extLst>
          </p:cNvPr>
          <p:cNvSpPr/>
          <p:nvPr/>
        </p:nvSpPr>
        <p:spPr>
          <a:xfrm>
            <a:off x="891821" y="453080"/>
            <a:ext cx="5764352" cy="6013417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5" name="object 6" descr="Blue rectangle">
            <a:extLst>
              <a:ext uri="{FF2B5EF4-FFF2-40B4-BE49-F238E27FC236}">
                <a16:creationId xmlns:a16="http://schemas.microsoft.com/office/drawing/2014/main" id="{A3CBE33F-5DF4-4CA1-C4BA-367A3CCCDDDB}"/>
              </a:ext>
            </a:extLst>
          </p:cNvPr>
          <p:cNvSpPr/>
          <p:nvPr/>
        </p:nvSpPr>
        <p:spPr>
          <a:xfrm>
            <a:off x="490139" y="820407"/>
            <a:ext cx="11157263" cy="5707667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56678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05261-7DB1-04B5-139B-ED4879FE470A}"/>
              </a:ext>
            </a:extLst>
          </p:cNvPr>
          <p:cNvSpPr txBox="1"/>
          <p:nvPr/>
        </p:nvSpPr>
        <p:spPr>
          <a:xfrm>
            <a:off x="891821" y="391503"/>
            <a:ext cx="603833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+mj-lt"/>
              </a:rPr>
              <a:t>DEMAND FORECASTING MODELS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8BF1A1-AD18-B856-C0E9-A265A33D20FF}"/>
              </a:ext>
            </a:extLst>
          </p:cNvPr>
          <p:cNvSpPr txBox="1"/>
          <p:nvPr/>
        </p:nvSpPr>
        <p:spPr>
          <a:xfrm>
            <a:off x="634314" y="931256"/>
            <a:ext cx="437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MODEL TRAINING AND EVALUATION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736574-1DA5-7148-1326-FC2777C1C3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66"/>
          <a:stretch/>
        </p:blipFill>
        <p:spPr>
          <a:xfrm>
            <a:off x="1545358" y="1778647"/>
            <a:ext cx="5793437" cy="13045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1B7EC3-FE8B-AD3D-0388-A77539DD3ECD}"/>
              </a:ext>
            </a:extLst>
          </p:cNvPr>
          <p:cNvSpPr txBox="1"/>
          <p:nvPr/>
        </p:nvSpPr>
        <p:spPr>
          <a:xfrm>
            <a:off x="631637" y="1329645"/>
            <a:ext cx="724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The data is split in the following ratio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12682D-01FF-B4C9-B3C6-D5F068354287}"/>
              </a:ext>
            </a:extLst>
          </p:cNvPr>
          <p:cNvSpPr txBox="1"/>
          <p:nvPr/>
        </p:nvSpPr>
        <p:spPr>
          <a:xfrm>
            <a:off x="634314" y="3310497"/>
            <a:ext cx="536606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METRICS CONSIDERED: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RMSE (Root Mean Square Error)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MAE (Mean Absolute Error)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MAPE (Mean Absolute Percentage Error)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R² (Coefficient of Determination)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Adjusted R²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3D0D7-A743-C359-4F76-06506CFD30C7}"/>
              </a:ext>
            </a:extLst>
          </p:cNvPr>
          <p:cNvSpPr txBox="1"/>
          <p:nvPr/>
        </p:nvSpPr>
        <p:spPr>
          <a:xfrm>
            <a:off x="634314" y="5553825"/>
            <a:ext cx="9858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The values for p ,d, and q were determined using the ACF and PACF plots.</a:t>
            </a:r>
            <a:endParaRPr lang="en-IN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067494-D429-4A23-C905-6927F10DAA89}"/>
              </a:ext>
            </a:extLst>
          </p:cNvPr>
          <p:cNvSpPr txBox="1"/>
          <p:nvPr/>
        </p:nvSpPr>
        <p:spPr>
          <a:xfrm>
            <a:off x="634314" y="5201317"/>
            <a:ext cx="4374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MODEL PARAMETERS: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29CDE7-5F93-CE73-A3F8-99F068334D7C}"/>
              </a:ext>
            </a:extLst>
          </p:cNvPr>
          <p:cNvSpPr txBox="1"/>
          <p:nvPr/>
        </p:nvSpPr>
        <p:spPr>
          <a:xfrm>
            <a:off x="8377529" y="5538872"/>
            <a:ext cx="154851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p: 1  d: 0  q: 1  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91272-56B6-ADD9-938B-A1C722B72DFE}"/>
              </a:ext>
            </a:extLst>
          </p:cNvPr>
          <p:cNvSpPr txBox="1"/>
          <p:nvPr/>
        </p:nvSpPr>
        <p:spPr>
          <a:xfrm>
            <a:off x="631637" y="5897349"/>
            <a:ext cx="1066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The exogenous variables used include: 'Clicks', 'Impressions', 'Day', 'Year', '</a:t>
            </a:r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Month_December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', '</a:t>
            </a:r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Month_February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', '</a:t>
            </a:r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Month_January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', '</a:t>
            </a:r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Month_March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', and '</a:t>
            </a:r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Month_May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'.</a:t>
            </a:r>
            <a:endParaRPr lang="en-IN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008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 descr="Beige oval">
            <a:extLst>
              <a:ext uri="{FF2B5EF4-FFF2-40B4-BE49-F238E27FC236}">
                <a16:creationId xmlns:a16="http://schemas.microsoft.com/office/drawing/2014/main" id="{B8809DE3-0F1D-442A-8935-B40AD580864B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2D5CA-E2DA-4224-B2BC-C872D2E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15</a:t>
            </a:fld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BD76A97C-5A67-8ECF-1A9D-32A2AE98F69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15" name="object 6" descr="Blue rectangle">
            <a:extLst>
              <a:ext uri="{FF2B5EF4-FFF2-40B4-BE49-F238E27FC236}">
                <a16:creationId xmlns:a16="http://schemas.microsoft.com/office/drawing/2014/main" id="{A3CBE33F-5DF4-4CA1-C4BA-367A3CCCDDDB}"/>
              </a:ext>
            </a:extLst>
          </p:cNvPr>
          <p:cNvSpPr/>
          <p:nvPr/>
        </p:nvSpPr>
        <p:spPr>
          <a:xfrm>
            <a:off x="490140" y="758831"/>
            <a:ext cx="5342250" cy="5864391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56678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DE503416-73D8-930D-F016-EFBBB2BD0CBF}"/>
              </a:ext>
            </a:extLst>
          </p:cNvPr>
          <p:cNvSpPr/>
          <p:nvPr/>
        </p:nvSpPr>
        <p:spPr>
          <a:xfrm>
            <a:off x="6014715" y="767704"/>
            <a:ext cx="5342250" cy="5855518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56678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00210A-80C5-6082-1051-70EAE9ABB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796" y="1263555"/>
            <a:ext cx="5018087" cy="33002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12AEFD-A997-03A6-59EA-AAD52DB78265}"/>
              </a:ext>
            </a:extLst>
          </p:cNvPr>
          <p:cNvSpPr txBox="1"/>
          <p:nvPr/>
        </p:nvSpPr>
        <p:spPr>
          <a:xfrm>
            <a:off x="607601" y="5792225"/>
            <a:ext cx="4909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The AR model performs better on the test data compared to the validation data, indicating it may not generalize as well outside the test set.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898E3D-F2AE-29C9-FCC7-1459E11DFD24}"/>
              </a:ext>
            </a:extLst>
          </p:cNvPr>
          <p:cNvSpPr txBox="1"/>
          <p:nvPr/>
        </p:nvSpPr>
        <p:spPr>
          <a:xfrm>
            <a:off x="6359612" y="5811933"/>
            <a:ext cx="4672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The MA model shows similar results to the AR model, with better performance on the test data compared to the validation data.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02C162-BDFF-CEAC-3FE8-2620BE299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559" y="1261972"/>
            <a:ext cx="4909412" cy="33017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096B7C-764E-4432-8E48-8AC99680F14A}"/>
              </a:ext>
            </a:extLst>
          </p:cNvPr>
          <p:cNvSpPr txBox="1"/>
          <p:nvPr/>
        </p:nvSpPr>
        <p:spPr>
          <a:xfrm>
            <a:off x="2470235" y="894223"/>
            <a:ext cx="147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AR 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235E5F-BFE9-B2AC-DEA5-B3FAAA3E51C3}"/>
              </a:ext>
            </a:extLst>
          </p:cNvPr>
          <p:cNvSpPr txBox="1"/>
          <p:nvPr/>
        </p:nvSpPr>
        <p:spPr>
          <a:xfrm>
            <a:off x="7939213" y="887360"/>
            <a:ext cx="142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MA MODEL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502AFA3-8FF2-3721-435F-6876AE448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466" y="4658271"/>
            <a:ext cx="3895682" cy="11339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35EC27-C08F-85BA-A47F-558DDFCF3E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2472" y="4658271"/>
            <a:ext cx="3895681" cy="115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86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 descr="Beige oval">
            <a:extLst>
              <a:ext uri="{FF2B5EF4-FFF2-40B4-BE49-F238E27FC236}">
                <a16:creationId xmlns:a16="http://schemas.microsoft.com/office/drawing/2014/main" id="{B8809DE3-0F1D-442A-8935-B40AD580864B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2D5CA-E2DA-4224-B2BC-C872D2E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16</a:t>
            </a:fld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BD76A97C-5A67-8ECF-1A9D-32A2AE98F69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15" name="object 6" descr="Blue rectangle">
            <a:extLst>
              <a:ext uri="{FF2B5EF4-FFF2-40B4-BE49-F238E27FC236}">
                <a16:creationId xmlns:a16="http://schemas.microsoft.com/office/drawing/2014/main" id="{A3CBE33F-5DF4-4CA1-C4BA-367A3CCCDDDB}"/>
              </a:ext>
            </a:extLst>
          </p:cNvPr>
          <p:cNvSpPr/>
          <p:nvPr/>
        </p:nvSpPr>
        <p:spPr>
          <a:xfrm>
            <a:off x="490140" y="758831"/>
            <a:ext cx="5342250" cy="5864391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56678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DE503416-73D8-930D-F016-EFBBB2BD0CBF}"/>
              </a:ext>
            </a:extLst>
          </p:cNvPr>
          <p:cNvSpPr/>
          <p:nvPr/>
        </p:nvSpPr>
        <p:spPr>
          <a:xfrm>
            <a:off x="6014715" y="767704"/>
            <a:ext cx="5342250" cy="5855518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56678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12AEFD-A997-03A6-59EA-AAD52DB78265}"/>
              </a:ext>
            </a:extLst>
          </p:cNvPr>
          <p:cNvSpPr txBox="1"/>
          <p:nvPr/>
        </p:nvSpPr>
        <p:spPr>
          <a:xfrm>
            <a:off x="487462" y="5780781"/>
            <a:ext cx="5386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The ARIMA model (1, 0, 1) performs better on test data than validation data, indicating performance variability.</a:t>
            </a:r>
            <a:endParaRPr lang="en-IN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898E3D-F2AE-29C9-FCC7-1459E11DFD24}"/>
              </a:ext>
            </a:extLst>
          </p:cNvPr>
          <p:cNvSpPr txBox="1"/>
          <p:nvPr/>
        </p:nvSpPr>
        <p:spPr>
          <a:xfrm>
            <a:off x="6056436" y="5796808"/>
            <a:ext cx="5221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The SARIMA model (1, 0, 1)(1, 0, 1, 12) performs better on validation data than test data, indicating good generalization.</a:t>
            </a:r>
            <a:endParaRPr lang="en-IN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0C7427-07E6-EE54-26CB-EF5B10144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59" y="1238364"/>
            <a:ext cx="4909412" cy="33002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F17C54-A4B3-149D-5863-D087F600E8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6796" y="1238364"/>
            <a:ext cx="5018087" cy="33002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AC9A8B-44F6-A08F-73EF-6872F09DF71A}"/>
              </a:ext>
            </a:extLst>
          </p:cNvPr>
          <p:cNvSpPr txBox="1"/>
          <p:nvPr/>
        </p:nvSpPr>
        <p:spPr>
          <a:xfrm>
            <a:off x="2191266" y="836978"/>
            <a:ext cx="192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ARIMA 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B9A6C7-82D1-44B1-5703-151B76E1A62E}"/>
              </a:ext>
            </a:extLst>
          </p:cNvPr>
          <p:cNvSpPr txBox="1"/>
          <p:nvPr/>
        </p:nvSpPr>
        <p:spPr>
          <a:xfrm>
            <a:off x="7722012" y="836978"/>
            <a:ext cx="211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SARIMA MODEL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120ECEE-13FE-702C-FF42-A43A03FFF3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623" y="4712043"/>
            <a:ext cx="3818257" cy="10687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F79F1E5-B876-87D8-73EE-89E1DEB839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6710" y="4712042"/>
            <a:ext cx="3818257" cy="108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97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 descr="Beige oval">
            <a:extLst>
              <a:ext uri="{FF2B5EF4-FFF2-40B4-BE49-F238E27FC236}">
                <a16:creationId xmlns:a16="http://schemas.microsoft.com/office/drawing/2014/main" id="{B8809DE3-0F1D-442A-8935-B40AD580864B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2D5CA-E2DA-4224-B2BC-C872D2E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17</a:t>
            </a:fld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BD76A97C-5A67-8ECF-1A9D-32A2AE98F69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15" name="object 6" descr="Blue rectangle">
            <a:extLst>
              <a:ext uri="{FF2B5EF4-FFF2-40B4-BE49-F238E27FC236}">
                <a16:creationId xmlns:a16="http://schemas.microsoft.com/office/drawing/2014/main" id="{A3CBE33F-5DF4-4CA1-C4BA-367A3CCCDDDB}"/>
              </a:ext>
            </a:extLst>
          </p:cNvPr>
          <p:cNvSpPr/>
          <p:nvPr/>
        </p:nvSpPr>
        <p:spPr>
          <a:xfrm>
            <a:off x="490140" y="758831"/>
            <a:ext cx="5342250" cy="5864391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56678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DE503416-73D8-930D-F016-EFBBB2BD0CBF}"/>
              </a:ext>
            </a:extLst>
          </p:cNvPr>
          <p:cNvSpPr/>
          <p:nvPr/>
        </p:nvSpPr>
        <p:spPr>
          <a:xfrm>
            <a:off x="6014715" y="767704"/>
            <a:ext cx="5342250" cy="5855518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56678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12AEFD-A997-03A6-59EA-AAD52DB78265}"/>
              </a:ext>
            </a:extLst>
          </p:cNvPr>
          <p:cNvSpPr txBox="1"/>
          <p:nvPr/>
        </p:nvSpPr>
        <p:spPr>
          <a:xfrm>
            <a:off x="706559" y="5863448"/>
            <a:ext cx="4909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The ARIMAX model performs slightly better on the validation data compared to the test data.</a:t>
            </a:r>
            <a:endParaRPr lang="en-IN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898E3D-F2AE-29C9-FCC7-1459E11DFD24}"/>
              </a:ext>
            </a:extLst>
          </p:cNvPr>
          <p:cNvSpPr txBox="1"/>
          <p:nvPr/>
        </p:nvSpPr>
        <p:spPr>
          <a:xfrm>
            <a:off x="6309866" y="5792225"/>
            <a:ext cx="5018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The SARIMAX model performs better on the validation data compared to the test data, indicating good generalization.</a:t>
            </a:r>
            <a:endParaRPr lang="en-IN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BE237F-4C1F-34EB-250C-3A1FBE385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59" y="1244045"/>
            <a:ext cx="4909412" cy="3294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F097AA-3389-5DA6-3288-334D17DCCE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152" y="1243930"/>
            <a:ext cx="4909412" cy="32889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80D5DF-3BD7-1D68-FB8F-26DBBEC6853B}"/>
              </a:ext>
            </a:extLst>
          </p:cNvPr>
          <p:cNvSpPr txBox="1"/>
          <p:nvPr/>
        </p:nvSpPr>
        <p:spPr>
          <a:xfrm>
            <a:off x="2135340" y="874598"/>
            <a:ext cx="224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ARIMAX 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9588EE-5526-1A0B-61B4-2A32F0AE7176}"/>
              </a:ext>
            </a:extLst>
          </p:cNvPr>
          <p:cNvSpPr txBox="1"/>
          <p:nvPr/>
        </p:nvSpPr>
        <p:spPr>
          <a:xfrm>
            <a:off x="7702989" y="874598"/>
            <a:ext cx="223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SARIMAX MODEL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A92E344-EC26-32C1-8668-3493B929017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958"/>
          <a:stretch/>
        </p:blipFill>
        <p:spPr>
          <a:xfrm>
            <a:off x="1046566" y="4654678"/>
            <a:ext cx="3895220" cy="113238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DC2ADBC-0949-3AC5-EDDD-3514C5BD9A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8230" y="4649518"/>
            <a:ext cx="3895220" cy="114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8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 descr="Beige oval">
            <a:extLst>
              <a:ext uri="{FF2B5EF4-FFF2-40B4-BE49-F238E27FC236}">
                <a16:creationId xmlns:a16="http://schemas.microsoft.com/office/drawing/2014/main" id="{B8809DE3-0F1D-442A-8935-B40AD580864B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2D5CA-E2DA-4224-B2BC-C872D2E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18</a:t>
            </a:fld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BD76A97C-5A67-8ECF-1A9D-32A2AE98F69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15" name="object 6" descr="Blue rectangle">
            <a:extLst>
              <a:ext uri="{FF2B5EF4-FFF2-40B4-BE49-F238E27FC236}">
                <a16:creationId xmlns:a16="http://schemas.microsoft.com/office/drawing/2014/main" id="{A3CBE33F-5DF4-4CA1-C4BA-367A3CCCDDDB}"/>
              </a:ext>
            </a:extLst>
          </p:cNvPr>
          <p:cNvSpPr/>
          <p:nvPr/>
        </p:nvSpPr>
        <p:spPr>
          <a:xfrm>
            <a:off x="2944563" y="758831"/>
            <a:ext cx="5342250" cy="5864391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56678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80D5DF-3BD7-1D68-FB8F-26DBBEC6853B}"/>
              </a:ext>
            </a:extLst>
          </p:cNvPr>
          <p:cNvSpPr txBox="1"/>
          <p:nvPr/>
        </p:nvSpPr>
        <p:spPr>
          <a:xfrm>
            <a:off x="3022834" y="838604"/>
            <a:ext cx="526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MULTIVARIATE LINEAR REGRESSION MODEL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DCCBE0-9DD2-597C-B5B6-F7DD7D1CD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463" y="1287709"/>
            <a:ext cx="4950449" cy="2509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74FCD0-2BE5-2881-06E4-674FB36D2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3271" y="3982123"/>
            <a:ext cx="4164832" cy="13559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10C717-9C2D-7F51-4A05-87BEFB4ACC22}"/>
              </a:ext>
            </a:extLst>
          </p:cNvPr>
          <p:cNvSpPr txBox="1"/>
          <p:nvPr/>
        </p:nvSpPr>
        <p:spPr>
          <a:xfrm>
            <a:off x="3071819" y="5176594"/>
            <a:ext cx="52059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The Linear Regression model shows poor fit with low R² and high RMSE in both test and validation data, indicating insufficient explanation of data variability.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8025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 descr="Beige oval">
            <a:extLst>
              <a:ext uri="{FF2B5EF4-FFF2-40B4-BE49-F238E27FC236}">
                <a16:creationId xmlns:a16="http://schemas.microsoft.com/office/drawing/2014/main" id="{B8809DE3-0F1D-442A-8935-B40AD580864B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2D5CA-E2DA-4224-B2BC-C872D2E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19</a:t>
            </a:fld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BD76A97C-5A67-8ECF-1A9D-32A2AE98F69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13" name="object 3" descr="Beige rectangle">
            <a:extLst>
              <a:ext uri="{FF2B5EF4-FFF2-40B4-BE49-F238E27FC236}">
                <a16:creationId xmlns:a16="http://schemas.microsoft.com/office/drawing/2014/main" id="{257D6F74-33F7-A970-31BA-ABB9D5A4691F}"/>
              </a:ext>
            </a:extLst>
          </p:cNvPr>
          <p:cNvSpPr/>
          <p:nvPr/>
        </p:nvSpPr>
        <p:spPr>
          <a:xfrm>
            <a:off x="891822" y="391499"/>
            <a:ext cx="4767574" cy="6074999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5" name="object 6" descr="Blue rectangle">
            <a:extLst>
              <a:ext uri="{FF2B5EF4-FFF2-40B4-BE49-F238E27FC236}">
                <a16:creationId xmlns:a16="http://schemas.microsoft.com/office/drawing/2014/main" id="{A3CBE33F-5DF4-4CA1-C4BA-367A3CCCDDDB}"/>
              </a:ext>
            </a:extLst>
          </p:cNvPr>
          <p:cNvSpPr/>
          <p:nvPr/>
        </p:nvSpPr>
        <p:spPr>
          <a:xfrm>
            <a:off x="490140" y="832360"/>
            <a:ext cx="5507006" cy="5707667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56678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05261-7DB1-04B5-139B-ED4879FE470A}"/>
              </a:ext>
            </a:extLst>
          </p:cNvPr>
          <p:cNvSpPr txBox="1"/>
          <p:nvPr/>
        </p:nvSpPr>
        <p:spPr>
          <a:xfrm>
            <a:off x="955589" y="391499"/>
            <a:ext cx="4703806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+mj-lt"/>
              </a:rPr>
              <a:t>COMPARISION OF MODELS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98041F-EE7A-F728-D743-664750AB8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424" y="1448493"/>
            <a:ext cx="5064135" cy="266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339980-780B-A009-2757-ECE7B53D9E5A}"/>
              </a:ext>
            </a:extLst>
          </p:cNvPr>
          <p:cNvSpPr txBox="1"/>
          <p:nvPr/>
        </p:nvSpPr>
        <p:spPr>
          <a:xfrm>
            <a:off x="1655776" y="1028763"/>
            <a:ext cx="456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VALIDATION DATA VALUES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D612D0-0B61-C8F9-0AC3-82DC1AA3A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0128" y="832360"/>
            <a:ext cx="5511262" cy="5706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250625-B8A3-1DAB-7A89-BE88C6E57AD0}"/>
              </a:ext>
            </a:extLst>
          </p:cNvPr>
          <p:cNvSpPr txBox="1"/>
          <p:nvPr/>
        </p:nvSpPr>
        <p:spPr>
          <a:xfrm>
            <a:off x="7497317" y="1028763"/>
            <a:ext cx="264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TEST DATA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DDCCC3-07B2-AA11-1EC8-5C97756A47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9588" y="1448493"/>
            <a:ext cx="5064135" cy="2662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8409E76-5C08-6032-3C0F-2F0D9E28E308}"/>
              </a:ext>
            </a:extLst>
          </p:cNvPr>
          <p:cNvSpPr txBox="1"/>
          <p:nvPr/>
        </p:nvSpPr>
        <p:spPr>
          <a:xfrm>
            <a:off x="580610" y="4184822"/>
            <a:ext cx="52589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Best Model: 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SARIMA leads with R² (0.9931) and Adjusted R² (0.9927); ARIMAX is close with R² (0.9911).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Error Metrics: 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ARIMAX has the lowest RMSE (3.4802) and MAE (2.8253). Linear Regression shows low metrics but poor fit with low R².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Robustness: 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Auto ARIMA and ARIMA perform well but not as strongly as SARIMA and ARIMAX.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9B1643-EA59-536F-D040-B7CB8D032A5E}"/>
              </a:ext>
            </a:extLst>
          </p:cNvPr>
          <p:cNvSpPr txBox="1"/>
          <p:nvPr/>
        </p:nvSpPr>
        <p:spPr>
          <a:xfrm>
            <a:off x="6199118" y="4184822"/>
            <a:ext cx="54122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Performance Drop: 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Most models show reduced performance and negative R², indicating potential overfitting.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Relative Performance: 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ARIMA and Auto ARIMA have the best RMSE (3.6846 and 3.6843); SARIMA's RMSE is higher (4.4374).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Linear Regression: 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Low RMSE (4.2124) but negative R² reflects ineffective pattern capture.</a:t>
            </a:r>
            <a:endParaRPr lang="en-IN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18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 descr="Beige oval">
            <a:extLst>
              <a:ext uri="{FF2B5EF4-FFF2-40B4-BE49-F238E27FC236}">
                <a16:creationId xmlns:a16="http://schemas.microsoft.com/office/drawing/2014/main" id="{B8809DE3-0F1D-442A-8935-B40AD580864B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2D5CA-E2DA-4224-B2BC-C872D2E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BD76A97C-5A67-8ECF-1A9D-32A2AE98F69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13" name="object 3" descr="Beige rectangle">
            <a:extLst>
              <a:ext uri="{FF2B5EF4-FFF2-40B4-BE49-F238E27FC236}">
                <a16:creationId xmlns:a16="http://schemas.microsoft.com/office/drawing/2014/main" id="{257D6F74-33F7-A970-31BA-ABB9D5A4691F}"/>
              </a:ext>
            </a:extLst>
          </p:cNvPr>
          <p:cNvSpPr/>
          <p:nvPr/>
        </p:nvSpPr>
        <p:spPr>
          <a:xfrm>
            <a:off x="891821" y="391499"/>
            <a:ext cx="3814119" cy="6074999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5" name="object 6" descr="Blue rectangle">
            <a:extLst>
              <a:ext uri="{FF2B5EF4-FFF2-40B4-BE49-F238E27FC236}">
                <a16:creationId xmlns:a16="http://schemas.microsoft.com/office/drawing/2014/main" id="{A3CBE33F-5DF4-4CA1-C4BA-367A3CCCDDDB}"/>
              </a:ext>
            </a:extLst>
          </p:cNvPr>
          <p:cNvSpPr/>
          <p:nvPr/>
        </p:nvSpPr>
        <p:spPr>
          <a:xfrm>
            <a:off x="490139" y="832360"/>
            <a:ext cx="11157263" cy="5707667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56678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374FC5C2-B970-EB70-EA9E-3CE6B0E0D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695" y="392000"/>
            <a:ext cx="2348370" cy="44036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45DC2F-3D3F-ECF4-8D8F-7231FCC53500}"/>
              </a:ext>
            </a:extLst>
          </p:cNvPr>
          <p:cNvSpPr txBox="1"/>
          <p:nvPr/>
        </p:nvSpPr>
        <p:spPr>
          <a:xfrm>
            <a:off x="942574" y="1104260"/>
            <a:ext cx="245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B031C5-2CF2-8D3D-5693-3FEEDE421E00}"/>
              </a:ext>
            </a:extLst>
          </p:cNvPr>
          <p:cNvSpPr txBox="1"/>
          <p:nvPr/>
        </p:nvSpPr>
        <p:spPr>
          <a:xfrm>
            <a:off x="942574" y="1570749"/>
            <a:ext cx="273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Data</a:t>
            </a:r>
            <a:r>
              <a:rPr lang="en-IN" dirty="0"/>
              <a:t> </a:t>
            </a:r>
            <a:r>
              <a:rPr lang="en-I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Introduction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E037A5-8390-F12F-8765-A2394CCEEB0C}"/>
              </a:ext>
            </a:extLst>
          </p:cNvPr>
          <p:cNvSpPr txBox="1"/>
          <p:nvPr/>
        </p:nvSpPr>
        <p:spPr>
          <a:xfrm>
            <a:off x="942574" y="2022736"/>
            <a:ext cx="245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Data Overview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71DA91-02A8-94BD-272D-EAF91B51852E}"/>
              </a:ext>
            </a:extLst>
          </p:cNvPr>
          <p:cNvSpPr txBox="1"/>
          <p:nvPr/>
        </p:nvSpPr>
        <p:spPr>
          <a:xfrm>
            <a:off x="942574" y="2493865"/>
            <a:ext cx="405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Feature Engineering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307ECD-0212-7A4E-2044-7A99D0DD6289}"/>
              </a:ext>
            </a:extLst>
          </p:cNvPr>
          <p:cNvSpPr txBox="1"/>
          <p:nvPr/>
        </p:nvSpPr>
        <p:spPr>
          <a:xfrm>
            <a:off x="942573" y="2960193"/>
            <a:ext cx="3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Linear Regression Impact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1DEF04-BD56-6867-657A-CB55B0F745DF}"/>
              </a:ext>
            </a:extLst>
          </p:cNvPr>
          <p:cNvSpPr txBox="1"/>
          <p:nvPr/>
        </p:nvSpPr>
        <p:spPr>
          <a:xfrm>
            <a:off x="942573" y="3447953"/>
            <a:ext cx="471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Visualisation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896EAC-FD7B-721F-D66F-FD9D20E2E0F0}"/>
              </a:ext>
            </a:extLst>
          </p:cNvPr>
          <p:cNvSpPr txBox="1"/>
          <p:nvPr/>
        </p:nvSpPr>
        <p:spPr>
          <a:xfrm>
            <a:off x="942573" y="3971111"/>
            <a:ext cx="381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Time Series Analysis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01F53C-1C20-3C5E-1186-5A03E1CBDA00}"/>
              </a:ext>
            </a:extLst>
          </p:cNvPr>
          <p:cNvSpPr txBox="1"/>
          <p:nvPr/>
        </p:nvSpPr>
        <p:spPr>
          <a:xfrm>
            <a:off x="942573" y="4494269"/>
            <a:ext cx="3537856" cy="38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Demand Forecasting Models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9CA883-7EED-2F5D-C375-42F95B9A415D}"/>
              </a:ext>
            </a:extLst>
          </p:cNvPr>
          <p:cNvSpPr txBox="1"/>
          <p:nvPr/>
        </p:nvSpPr>
        <p:spPr>
          <a:xfrm>
            <a:off x="942573" y="5008289"/>
            <a:ext cx="471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Comparison of All Forecasting Models</a:t>
            </a:r>
            <a:endParaRPr lang="en-IN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F4E30A-91EF-C98C-CADA-FD28D317FE20}"/>
              </a:ext>
            </a:extLst>
          </p:cNvPr>
          <p:cNvSpPr txBox="1"/>
          <p:nvPr/>
        </p:nvSpPr>
        <p:spPr>
          <a:xfrm>
            <a:off x="942573" y="5479471"/>
            <a:ext cx="3245708" cy="37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20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 descr="Beige oval">
            <a:extLst>
              <a:ext uri="{FF2B5EF4-FFF2-40B4-BE49-F238E27FC236}">
                <a16:creationId xmlns:a16="http://schemas.microsoft.com/office/drawing/2014/main" id="{B8809DE3-0F1D-442A-8935-B40AD580864B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2D5CA-E2DA-4224-B2BC-C872D2E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20</a:t>
            </a:fld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BD76A97C-5A67-8ECF-1A9D-32A2AE98F69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13" name="object 3" descr="Beige rectangle">
            <a:extLst>
              <a:ext uri="{FF2B5EF4-FFF2-40B4-BE49-F238E27FC236}">
                <a16:creationId xmlns:a16="http://schemas.microsoft.com/office/drawing/2014/main" id="{257D6F74-33F7-A970-31BA-ABB9D5A4691F}"/>
              </a:ext>
            </a:extLst>
          </p:cNvPr>
          <p:cNvSpPr/>
          <p:nvPr/>
        </p:nvSpPr>
        <p:spPr>
          <a:xfrm>
            <a:off x="891822" y="391499"/>
            <a:ext cx="2686871" cy="6074999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5" name="object 6" descr="Blue rectangle">
            <a:extLst>
              <a:ext uri="{FF2B5EF4-FFF2-40B4-BE49-F238E27FC236}">
                <a16:creationId xmlns:a16="http://schemas.microsoft.com/office/drawing/2014/main" id="{A3CBE33F-5DF4-4CA1-C4BA-367A3CCCDDDB}"/>
              </a:ext>
            </a:extLst>
          </p:cNvPr>
          <p:cNvSpPr/>
          <p:nvPr/>
        </p:nvSpPr>
        <p:spPr>
          <a:xfrm>
            <a:off x="490139" y="832360"/>
            <a:ext cx="11157263" cy="5707667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56678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05261-7DB1-04B5-139B-ED4879FE470A}"/>
              </a:ext>
            </a:extLst>
          </p:cNvPr>
          <p:cNvSpPr txBox="1"/>
          <p:nvPr/>
        </p:nvSpPr>
        <p:spPr>
          <a:xfrm>
            <a:off x="954253" y="391499"/>
            <a:ext cx="268687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+mj-lt"/>
              </a:rPr>
              <a:t>CONCLUSION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360BF4-7BE7-DB73-1AFC-1C27324BF46F}"/>
              </a:ext>
            </a:extLst>
          </p:cNvPr>
          <p:cNvSpPr txBox="1"/>
          <p:nvPr/>
        </p:nvSpPr>
        <p:spPr>
          <a:xfrm>
            <a:off x="490139" y="1966652"/>
            <a:ext cx="60366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The ARIMAX model is considered the best choice for forecasting due to: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  - </a:t>
            </a: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Lowest RMSE: 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3.4802</a:t>
            </a:r>
          </a:p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  - </a:t>
            </a: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Lowest MAE: 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2.8253</a:t>
            </a:r>
          </a:p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  - </a:t>
            </a: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High R²: 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0.9911, indicating effective variance  explanation.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While the SARIMA model has a higher R² (0.9931), the ARIMAX model captures the relationship with exogenous variables more effectively.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Overall, </a:t>
            </a: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ARIMAX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is preferred for its accuracy and ability to incorporate additional predictors.</a:t>
            </a:r>
            <a:endParaRPr lang="en-IN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704F56-9658-9FBC-16BC-F140B027B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378" y="1145551"/>
            <a:ext cx="5121799" cy="467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64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 descr="Beige oval">
            <a:extLst>
              <a:ext uri="{FF2B5EF4-FFF2-40B4-BE49-F238E27FC236}">
                <a16:creationId xmlns:a16="http://schemas.microsoft.com/office/drawing/2014/main" id="{B8809DE3-0F1D-442A-8935-B40AD580864B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2D5CA-E2DA-4224-B2BC-C872D2E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21</a:t>
            </a:fld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BD76A97C-5A67-8ECF-1A9D-32A2AE98F69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15" name="object 6" descr="Blue rectangle">
            <a:extLst>
              <a:ext uri="{FF2B5EF4-FFF2-40B4-BE49-F238E27FC236}">
                <a16:creationId xmlns:a16="http://schemas.microsoft.com/office/drawing/2014/main" id="{A3CBE33F-5DF4-4CA1-C4BA-367A3CCCDDDB}"/>
              </a:ext>
            </a:extLst>
          </p:cNvPr>
          <p:cNvSpPr/>
          <p:nvPr/>
        </p:nvSpPr>
        <p:spPr>
          <a:xfrm>
            <a:off x="517368" y="832360"/>
            <a:ext cx="11157263" cy="5707667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56678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04875-30AF-CC46-BF3C-9FD9742F44CE}"/>
              </a:ext>
            </a:extLst>
          </p:cNvPr>
          <p:cNvSpPr txBox="1"/>
          <p:nvPr/>
        </p:nvSpPr>
        <p:spPr>
          <a:xfrm>
            <a:off x="2860304" y="2644169"/>
            <a:ext cx="8608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83B9CF-2C54-FF64-8D65-0DB5EA6EC1D7}"/>
              </a:ext>
            </a:extLst>
          </p:cNvPr>
          <p:cNvSpPr txBox="1"/>
          <p:nvPr/>
        </p:nvSpPr>
        <p:spPr>
          <a:xfrm>
            <a:off x="6095999" y="5046189"/>
            <a:ext cx="52215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For any queries</a:t>
            </a:r>
            <a:br>
              <a:rPr lang="en-IN" sz="2800" b="1" dirty="0">
                <a:solidFill>
                  <a:schemeClr val="bg1"/>
                </a:solidFill>
              </a:rPr>
            </a:br>
            <a:r>
              <a:rPr lang="en-IN" sz="2800" b="1" dirty="0">
                <a:solidFill>
                  <a:schemeClr val="bg1"/>
                </a:solidFill>
              </a:rPr>
              <a:t>sudharshan3512@gmail.com</a:t>
            </a:r>
          </a:p>
        </p:txBody>
      </p:sp>
    </p:spTree>
    <p:extLst>
      <p:ext uri="{BB962C8B-B14F-4D97-AF65-F5344CB8AC3E}">
        <p14:creationId xmlns:p14="http://schemas.microsoft.com/office/powerpoint/2010/main" val="2608419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 descr="Beige oval">
            <a:extLst>
              <a:ext uri="{FF2B5EF4-FFF2-40B4-BE49-F238E27FC236}">
                <a16:creationId xmlns:a16="http://schemas.microsoft.com/office/drawing/2014/main" id="{B8809DE3-0F1D-442A-8935-B40AD580864B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2D5CA-E2DA-4224-B2BC-C872D2E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22</a:t>
            </a:fld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BD76A97C-5A67-8ECF-1A9D-32A2AE98F69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13" name="object 3" descr="Beige rectangle">
            <a:extLst>
              <a:ext uri="{FF2B5EF4-FFF2-40B4-BE49-F238E27FC236}">
                <a16:creationId xmlns:a16="http://schemas.microsoft.com/office/drawing/2014/main" id="{257D6F74-33F7-A970-31BA-ABB9D5A4691F}"/>
              </a:ext>
            </a:extLst>
          </p:cNvPr>
          <p:cNvSpPr/>
          <p:nvPr/>
        </p:nvSpPr>
        <p:spPr>
          <a:xfrm>
            <a:off x="876950" y="282465"/>
            <a:ext cx="2047482" cy="6074999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5" name="object 6" descr="Blue rectangle">
            <a:extLst>
              <a:ext uri="{FF2B5EF4-FFF2-40B4-BE49-F238E27FC236}">
                <a16:creationId xmlns:a16="http://schemas.microsoft.com/office/drawing/2014/main" id="{A3CBE33F-5DF4-4CA1-C4BA-367A3CCCDDDB}"/>
              </a:ext>
            </a:extLst>
          </p:cNvPr>
          <p:cNvSpPr/>
          <p:nvPr/>
        </p:nvSpPr>
        <p:spPr>
          <a:xfrm>
            <a:off x="403635" y="632137"/>
            <a:ext cx="11294095" cy="6074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56678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05261-7DB1-04B5-139B-ED4879FE470A}"/>
              </a:ext>
            </a:extLst>
          </p:cNvPr>
          <p:cNvSpPr txBox="1"/>
          <p:nvPr/>
        </p:nvSpPr>
        <p:spPr>
          <a:xfrm>
            <a:off x="1158770" y="240289"/>
            <a:ext cx="1238442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+mj-lt"/>
              </a:rPr>
              <a:t>ELIXR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AFAB0B-465C-472E-8E2E-1797DD2C9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47" y="1065900"/>
            <a:ext cx="5157648" cy="26608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61017C-D3E5-3024-C40E-9659752F6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196" y="1070919"/>
            <a:ext cx="5157648" cy="26608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10C764-0CF6-3CFA-8786-B47BF9522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552" y="3979107"/>
            <a:ext cx="5176838" cy="2660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90CC7F-19CD-D4DE-1B01-50A3BADCDA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1196" y="3979107"/>
            <a:ext cx="5154971" cy="26608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5966F4-8ADD-BA78-B71F-CB14EAE10584}"/>
              </a:ext>
            </a:extLst>
          </p:cNvPr>
          <p:cNvSpPr txBox="1"/>
          <p:nvPr/>
        </p:nvSpPr>
        <p:spPr>
          <a:xfrm>
            <a:off x="4921748" y="672897"/>
            <a:ext cx="226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DAY WISE SALES</a:t>
            </a:r>
          </a:p>
        </p:txBody>
      </p:sp>
    </p:spTree>
    <p:extLst>
      <p:ext uri="{BB962C8B-B14F-4D97-AF65-F5344CB8AC3E}">
        <p14:creationId xmlns:p14="http://schemas.microsoft.com/office/powerpoint/2010/main" val="1625070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 descr="Beige oval">
            <a:extLst>
              <a:ext uri="{FF2B5EF4-FFF2-40B4-BE49-F238E27FC236}">
                <a16:creationId xmlns:a16="http://schemas.microsoft.com/office/drawing/2014/main" id="{B8809DE3-0F1D-442A-8935-B40AD580864B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2D5CA-E2DA-4224-B2BC-C872D2E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23</a:t>
            </a:fld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BD76A97C-5A67-8ECF-1A9D-32A2AE98F69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15" name="object 6" descr="Blue rectangle">
            <a:extLst>
              <a:ext uri="{FF2B5EF4-FFF2-40B4-BE49-F238E27FC236}">
                <a16:creationId xmlns:a16="http://schemas.microsoft.com/office/drawing/2014/main" id="{A3CBE33F-5DF4-4CA1-C4BA-367A3CCCDDDB}"/>
              </a:ext>
            </a:extLst>
          </p:cNvPr>
          <p:cNvSpPr/>
          <p:nvPr/>
        </p:nvSpPr>
        <p:spPr>
          <a:xfrm>
            <a:off x="490139" y="125562"/>
            <a:ext cx="11157263" cy="6606874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56678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A3E942-04D3-D521-83B0-87F0FA537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54" y="377975"/>
            <a:ext cx="5157663" cy="26580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FA4B7B-B857-F7A1-CDAA-E777ECC60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185" y="377975"/>
            <a:ext cx="5131734" cy="26580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5C9368-5786-4007-D669-D58CE0EF55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0649" y="3161622"/>
            <a:ext cx="5157663" cy="2658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F47333-B140-3C50-F152-EE6181F38D2B}"/>
              </a:ext>
            </a:extLst>
          </p:cNvPr>
          <p:cNvSpPr txBox="1"/>
          <p:nvPr/>
        </p:nvSpPr>
        <p:spPr>
          <a:xfrm>
            <a:off x="544598" y="5882489"/>
            <a:ext cx="10921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Sales on January 30, February 24, March 22, April 1, May 1, June 15, 21, and 30 did not exceed 10.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Sales recorded on December 5, 8, 10; January 2, 3, 24; February 13, 17, 18, 21; March 5, 12, 24; and April 17, 18, 21, 22 exceeded 25.</a:t>
            </a:r>
            <a:endParaRPr lang="en-IN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63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 descr="Beige oval">
            <a:extLst>
              <a:ext uri="{FF2B5EF4-FFF2-40B4-BE49-F238E27FC236}">
                <a16:creationId xmlns:a16="http://schemas.microsoft.com/office/drawing/2014/main" id="{B8809DE3-0F1D-442A-8935-B40AD580864B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2D5CA-E2DA-4224-B2BC-C872D2E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BD76A97C-5A67-8ECF-1A9D-32A2AE98F69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13" name="object 3" descr="Beige rectangle">
            <a:extLst>
              <a:ext uri="{FF2B5EF4-FFF2-40B4-BE49-F238E27FC236}">
                <a16:creationId xmlns:a16="http://schemas.microsoft.com/office/drawing/2014/main" id="{257D6F74-33F7-A970-31BA-ABB9D5A4691F}"/>
              </a:ext>
            </a:extLst>
          </p:cNvPr>
          <p:cNvSpPr/>
          <p:nvPr/>
        </p:nvSpPr>
        <p:spPr>
          <a:xfrm>
            <a:off x="891821" y="391499"/>
            <a:ext cx="3814119" cy="6074999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5" name="object 6" descr="Blue rectangle">
            <a:extLst>
              <a:ext uri="{FF2B5EF4-FFF2-40B4-BE49-F238E27FC236}">
                <a16:creationId xmlns:a16="http://schemas.microsoft.com/office/drawing/2014/main" id="{A3CBE33F-5DF4-4CA1-C4BA-367A3CCCDDDB}"/>
              </a:ext>
            </a:extLst>
          </p:cNvPr>
          <p:cNvSpPr/>
          <p:nvPr/>
        </p:nvSpPr>
        <p:spPr>
          <a:xfrm>
            <a:off x="490139" y="832360"/>
            <a:ext cx="11157263" cy="5707667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56678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47E3F8-E419-E21E-6075-86E0AD358060}"/>
              </a:ext>
            </a:extLst>
          </p:cNvPr>
          <p:cNvSpPr txBox="1"/>
          <p:nvPr/>
        </p:nvSpPr>
        <p:spPr>
          <a:xfrm>
            <a:off x="891821" y="406971"/>
            <a:ext cx="401066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+mj-lt"/>
              </a:rPr>
              <a:t>PROBLEM STATEMENT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C929B0-A5E1-2545-CADC-76124155FE7C}"/>
              </a:ext>
            </a:extLst>
          </p:cNvPr>
          <p:cNvSpPr txBox="1"/>
          <p:nvPr/>
        </p:nvSpPr>
        <p:spPr>
          <a:xfrm>
            <a:off x="768089" y="1631269"/>
            <a:ext cx="10995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In the competitive e-commerce landscape, accurate demand forecasting is crucial. This project aims to develop a sophisticated model using historical sales data and Google Analytics KPIs, like Google clicks and Facebook impressions, to predict future product demand and understand customer behavior.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6C1878-A756-ABCE-B6EF-778782593A47}"/>
              </a:ext>
            </a:extLst>
          </p:cNvPr>
          <p:cNvSpPr txBox="1"/>
          <p:nvPr/>
        </p:nvSpPr>
        <p:spPr>
          <a:xfrm>
            <a:off x="754075" y="2831598"/>
            <a:ext cx="5687914" cy="1806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Develop Demand Forecasting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Identify Trends and Seasonal Patterns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Build Predictive Models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 </a:t>
            </a:r>
            <a:endParaRPr lang="en-IN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86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 descr="Beige oval">
            <a:extLst>
              <a:ext uri="{FF2B5EF4-FFF2-40B4-BE49-F238E27FC236}">
                <a16:creationId xmlns:a16="http://schemas.microsoft.com/office/drawing/2014/main" id="{B8809DE3-0F1D-442A-8935-B40AD580864B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2D5CA-E2DA-4224-B2BC-C872D2E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BD76A97C-5A67-8ECF-1A9D-32A2AE98F69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13" name="object 3" descr="Beige rectangle">
            <a:extLst>
              <a:ext uri="{FF2B5EF4-FFF2-40B4-BE49-F238E27FC236}">
                <a16:creationId xmlns:a16="http://schemas.microsoft.com/office/drawing/2014/main" id="{257D6F74-33F7-A970-31BA-ABB9D5A4691F}"/>
              </a:ext>
            </a:extLst>
          </p:cNvPr>
          <p:cNvSpPr/>
          <p:nvPr/>
        </p:nvSpPr>
        <p:spPr>
          <a:xfrm>
            <a:off x="891821" y="391499"/>
            <a:ext cx="3814119" cy="6074999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5" name="object 6" descr="Blue rectangle">
            <a:extLst>
              <a:ext uri="{FF2B5EF4-FFF2-40B4-BE49-F238E27FC236}">
                <a16:creationId xmlns:a16="http://schemas.microsoft.com/office/drawing/2014/main" id="{A3CBE33F-5DF4-4CA1-C4BA-367A3CCCDDDB}"/>
              </a:ext>
            </a:extLst>
          </p:cNvPr>
          <p:cNvSpPr/>
          <p:nvPr/>
        </p:nvSpPr>
        <p:spPr>
          <a:xfrm>
            <a:off x="490139" y="832360"/>
            <a:ext cx="11157263" cy="5707667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56678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05261-7DB1-04B5-139B-ED4879FE470A}"/>
              </a:ext>
            </a:extLst>
          </p:cNvPr>
          <p:cNvSpPr txBox="1"/>
          <p:nvPr/>
        </p:nvSpPr>
        <p:spPr>
          <a:xfrm>
            <a:off x="851786" y="391499"/>
            <a:ext cx="389418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+mj-lt"/>
              </a:rPr>
              <a:t>DATA INTRODUCTION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06900-2BBE-BD4F-1C01-3D0563C92411}"/>
              </a:ext>
            </a:extLst>
          </p:cNvPr>
          <p:cNvSpPr txBox="1"/>
          <p:nvPr/>
        </p:nvSpPr>
        <p:spPr>
          <a:xfrm>
            <a:off x="1186473" y="1452312"/>
            <a:ext cx="102109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>
                    <a:lumMod val="10000"/>
                    <a:lumOff val="90000"/>
                  </a:schemeClr>
                </a:solidFill>
              </a:rPr>
              <a:t>We have three datasets:</a:t>
            </a:r>
          </a:p>
          <a:p>
            <a:endParaRPr lang="en-IN" dirty="0">
              <a:solidFill>
                <a:schemeClr val="tx2">
                  <a:lumMod val="10000"/>
                  <a:lumOff val="90000"/>
                </a:schemeClr>
              </a:solidFill>
            </a:endParaRPr>
          </a:p>
          <a:p>
            <a:r>
              <a:rPr lang="en-IN" dirty="0">
                <a:solidFill>
                  <a:schemeClr val="tx2">
                    <a:lumMod val="10000"/>
                    <a:lumOff val="90000"/>
                  </a:schemeClr>
                </a:solidFill>
              </a:rPr>
              <a:t>1. </a:t>
            </a:r>
            <a:r>
              <a:rPr lang="en-IN" b="1" dirty="0">
                <a:solidFill>
                  <a:schemeClr val="tx2">
                    <a:lumMod val="10000"/>
                    <a:lumOff val="90000"/>
                  </a:schemeClr>
                </a:solidFill>
              </a:rPr>
              <a:t>ProductA_google_clicks.xlsx</a:t>
            </a:r>
            <a:r>
              <a:rPr lang="en-IN" dirty="0">
                <a:solidFill>
                  <a:schemeClr val="tx2">
                    <a:lumMod val="10000"/>
                    <a:lumOff val="90000"/>
                  </a:schemeClr>
                </a:solidFill>
              </a:rPr>
              <a:t>: Day Index, Google Clicks</a:t>
            </a:r>
          </a:p>
          <a:p>
            <a:r>
              <a:rPr lang="en-IN" dirty="0">
                <a:solidFill>
                  <a:schemeClr val="tx2">
                    <a:lumMod val="10000"/>
                    <a:lumOff val="90000"/>
                  </a:schemeClr>
                </a:solidFill>
              </a:rPr>
              <a:t>2. </a:t>
            </a:r>
            <a:r>
              <a:rPr lang="en-IN" b="1" dirty="0">
                <a:solidFill>
                  <a:schemeClr val="tx2">
                    <a:lumMod val="10000"/>
                    <a:lumOff val="90000"/>
                  </a:schemeClr>
                </a:solidFill>
              </a:rPr>
              <a:t>ProductA_fb_impressions.xlsx</a:t>
            </a:r>
            <a:r>
              <a:rPr lang="en-IN" dirty="0">
                <a:solidFill>
                  <a:schemeClr val="tx2">
                    <a:lumMod val="10000"/>
                    <a:lumOff val="90000"/>
                  </a:schemeClr>
                </a:solidFill>
              </a:rPr>
              <a:t>: Day Index, Facebook Impressions</a:t>
            </a:r>
          </a:p>
          <a:p>
            <a:r>
              <a:rPr lang="en-IN" dirty="0">
                <a:solidFill>
                  <a:schemeClr val="tx2">
                    <a:lumMod val="10000"/>
                    <a:lumOff val="90000"/>
                  </a:schemeClr>
                </a:solidFill>
              </a:rPr>
              <a:t>3. </a:t>
            </a:r>
            <a:r>
              <a:rPr lang="en-IN" b="1" dirty="0">
                <a:solidFill>
                  <a:schemeClr val="tx2">
                    <a:lumMod val="10000"/>
                    <a:lumOff val="90000"/>
                  </a:schemeClr>
                </a:solidFill>
              </a:rPr>
              <a:t>ProductA.xlsx</a:t>
            </a:r>
            <a:r>
              <a:rPr lang="en-IN" dirty="0">
                <a:solidFill>
                  <a:schemeClr val="tx2">
                    <a:lumMod val="10000"/>
                    <a:lumOff val="90000"/>
                  </a:schemeClr>
                </a:solidFill>
              </a:rPr>
              <a:t>: Day Index, Quantity Sales</a:t>
            </a:r>
          </a:p>
          <a:p>
            <a:endParaRPr lang="en-IN" dirty="0">
              <a:solidFill>
                <a:schemeClr val="tx2">
                  <a:lumMod val="10000"/>
                  <a:lumOff val="90000"/>
                </a:schemeClr>
              </a:solidFill>
            </a:endParaRPr>
          </a:p>
          <a:p>
            <a:r>
              <a:rPr lang="en-IN" dirty="0">
                <a:solidFill>
                  <a:schemeClr val="tx2">
                    <a:lumMod val="10000"/>
                    <a:lumOff val="90000"/>
                  </a:schemeClr>
                </a:solidFill>
              </a:rPr>
              <a:t>These were merged using a left join to create </a:t>
            </a:r>
            <a:r>
              <a:rPr lang="en-IN" b="1" dirty="0">
                <a:solidFill>
                  <a:schemeClr val="tx2">
                    <a:lumMod val="10000"/>
                    <a:lumOff val="90000"/>
                  </a:schemeClr>
                </a:solidFill>
              </a:rPr>
              <a:t>merged_df.xlsx</a:t>
            </a:r>
            <a:r>
              <a:rPr lang="en-IN" dirty="0">
                <a:solidFill>
                  <a:schemeClr val="tx2">
                    <a:lumMod val="10000"/>
                    <a:lumOff val="90000"/>
                  </a:schemeClr>
                </a:solidFill>
              </a:rPr>
              <a:t> with 212 rows and 4 columns: Day Index, Quantity, Clicks, and Impressions.</a:t>
            </a:r>
          </a:p>
          <a:p>
            <a:endParaRPr lang="en-IN" dirty="0">
              <a:solidFill>
                <a:schemeClr val="tx2">
                  <a:lumMod val="10000"/>
                  <a:lumOff val="90000"/>
                </a:schemeClr>
              </a:solidFill>
            </a:endParaRPr>
          </a:p>
          <a:p>
            <a:r>
              <a:rPr lang="en-IN" dirty="0">
                <a:solidFill>
                  <a:schemeClr val="tx2">
                    <a:lumMod val="10000"/>
                    <a:lumOff val="90000"/>
                  </a:schemeClr>
                </a:solidFill>
              </a:rPr>
              <a:t>- </a:t>
            </a:r>
            <a:r>
              <a:rPr lang="en-IN" b="1" dirty="0">
                <a:solidFill>
                  <a:schemeClr val="tx2">
                    <a:lumMod val="10000"/>
                    <a:lumOff val="90000"/>
                  </a:schemeClr>
                </a:solidFill>
              </a:rPr>
              <a:t>Target Variable: </a:t>
            </a:r>
            <a:r>
              <a:rPr lang="en-IN" dirty="0">
                <a:solidFill>
                  <a:schemeClr val="tx2">
                    <a:lumMod val="10000"/>
                    <a:lumOff val="90000"/>
                  </a:schemeClr>
                </a:solidFill>
              </a:rPr>
              <a:t>Quantity (dependent)</a:t>
            </a:r>
          </a:p>
          <a:p>
            <a:r>
              <a:rPr lang="en-IN" dirty="0">
                <a:solidFill>
                  <a:schemeClr val="tx2">
                    <a:lumMod val="10000"/>
                    <a:lumOff val="90000"/>
                  </a:schemeClr>
                </a:solidFill>
              </a:rPr>
              <a:t>- </a:t>
            </a:r>
            <a:r>
              <a:rPr lang="en-IN" b="1" dirty="0">
                <a:solidFill>
                  <a:schemeClr val="tx2">
                    <a:lumMod val="10000"/>
                    <a:lumOff val="90000"/>
                  </a:schemeClr>
                </a:solidFill>
              </a:rPr>
              <a:t>Independent Variables</a:t>
            </a:r>
            <a:r>
              <a:rPr lang="en-IN" dirty="0">
                <a:solidFill>
                  <a:schemeClr val="tx2">
                    <a:lumMod val="10000"/>
                    <a:lumOff val="90000"/>
                  </a:schemeClr>
                </a:solidFill>
              </a:rPr>
              <a:t>: Clicks, Impressions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68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 descr="Beige oval">
            <a:extLst>
              <a:ext uri="{FF2B5EF4-FFF2-40B4-BE49-F238E27FC236}">
                <a16:creationId xmlns:a16="http://schemas.microsoft.com/office/drawing/2014/main" id="{B8809DE3-0F1D-442A-8935-B40AD580864B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2D5CA-E2DA-4224-B2BC-C872D2E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BD76A97C-5A67-8ECF-1A9D-32A2AE98F69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13" name="object 3" descr="Beige rectangle">
            <a:extLst>
              <a:ext uri="{FF2B5EF4-FFF2-40B4-BE49-F238E27FC236}">
                <a16:creationId xmlns:a16="http://schemas.microsoft.com/office/drawing/2014/main" id="{257D6F74-33F7-A970-31BA-ABB9D5A4691F}"/>
              </a:ext>
            </a:extLst>
          </p:cNvPr>
          <p:cNvSpPr/>
          <p:nvPr/>
        </p:nvSpPr>
        <p:spPr>
          <a:xfrm>
            <a:off x="891821" y="391499"/>
            <a:ext cx="3814119" cy="6074999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5" name="object 6" descr="Blue rectangle">
            <a:extLst>
              <a:ext uri="{FF2B5EF4-FFF2-40B4-BE49-F238E27FC236}">
                <a16:creationId xmlns:a16="http://schemas.microsoft.com/office/drawing/2014/main" id="{A3CBE33F-5DF4-4CA1-C4BA-367A3CCCDDDB}"/>
              </a:ext>
            </a:extLst>
          </p:cNvPr>
          <p:cNvSpPr/>
          <p:nvPr/>
        </p:nvSpPr>
        <p:spPr>
          <a:xfrm>
            <a:off x="490139" y="832360"/>
            <a:ext cx="11157263" cy="5707667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56678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05261-7DB1-04B5-139B-ED4879FE470A}"/>
              </a:ext>
            </a:extLst>
          </p:cNvPr>
          <p:cNvSpPr txBox="1"/>
          <p:nvPr/>
        </p:nvSpPr>
        <p:spPr>
          <a:xfrm>
            <a:off x="1316226" y="399103"/>
            <a:ext cx="3549472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+mj-lt"/>
              </a:rPr>
              <a:t>DATA OVERVIEW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5937EF-4F23-9F65-B6F3-822A0AE02CF4}"/>
              </a:ext>
            </a:extLst>
          </p:cNvPr>
          <p:cNvSpPr txBox="1"/>
          <p:nvPr/>
        </p:nvSpPr>
        <p:spPr>
          <a:xfrm>
            <a:off x="640694" y="940082"/>
            <a:ext cx="7137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Checking Missing Values and Dropping Duplicates:</a:t>
            </a:r>
            <a:endParaRPr lang="en-IN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D028F-CD45-F49A-8D95-00D9AE523478}"/>
              </a:ext>
            </a:extLst>
          </p:cNvPr>
          <p:cNvSpPr txBox="1"/>
          <p:nvPr/>
        </p:nvSpPr>
        <p:spPr>
          <a:xfrm>
            <a:off x="640694" y="1263247"/>
            <a:ext cx="1073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No missing values in 'Quantity', 'Clicks', and 'Impressions'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No duplicates found; no rows were dropped.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78FFDC-E309-CF9F-86DF-9148585095CC}"/>
              </a:ext>
            </a:extLst>
          </p:cNvPr>
          <p:cNvSpPr txBox="1"/>
          <p:nvPr/>
        </p:nvSpPr>
        <p:spPr>
          <a:xfrm>
            <a:off x="640694" y="1906589"/>
            <a:ext cx="550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Analysis of Outliers and Replacement: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CAE057-8AB3-5521-977A-F9D963848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852" y="2301077"/>
            <a:ext cx="9315064" cy="32299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6579A6-BC3F-D373-A776-BDCFC87B1EAB}"/>
              </a:ext>
            </a:extLst>
          </p:cNvPr>
          <p:cNvSpPr txBox="1"/>
          <p:nvPr/>
        </p:nvSpPr>
        <p:spPr>
          <a:xfrm>
            <a:off x="640694" y="5556187"/>
            <a:ext cx="1040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Outliers in 'Quantity' were replaced with the 95th percentile value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.</a:t>
            </a:r>
            <a:endParaRPr lang="en-IN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768CAE-B5DC-C788-E5F0-A9B0A9BA5999}"/>
              </a:ext>
            </a:extLst>
          </p:cNvPr>
          <p:cNvSpPr txBox="1"/>
          <p:nvPr/>
        </p:nvSpPr>
        <p:spPr>
          <a:xfrm>
            <a:off x="640694" y="5855118"/>
            <a:ext cx="10616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Box plots show 'Quantity' data before and after outlier removal. Median stays at 16, range narrows from 5-30 to 5-25, eliminating extreme values and improving forecast accuracy.</a:t>
            </a:r>
            <a:endParaRPr lang="en-IN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977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 descr="Beige oval">
            <a:extLst>
              <a:ext uri="{FF2B5EF4-FFF2-40B4-BE49-F238E27FC236}">
                <a16:creationId xmlns:a16="http://schemas.microsoft.com/office/drawing/2014/main" id="{B8809DE3-0F1D-442A-8935-B40AD580864B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2D5CA-E2DA-4224-B2BC-C872D2E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6</a:t>
            </a:fld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BD76A97C-5A67-8ECF-1A9D-32A2AE98F69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13" name="object 3" descr="Beige rectangle">
            <a:extLst>
              <a:ext uri="{FF2B5EF4-FFF2-40B4-BE49-F238E27FC236}">
                <a16:creationId xmlns:a16="http://schemas.microsoft.com/office/drawing/2014/main" id="{257D6F74-33F7-A970-31BA-ABB9D5A4691F}"/>
              </a:ext>
            </a:extLst>
          </p:cNvPr>
          <p:cNvSpPr/>
          <p:nvPr/>
        </p:nvSpPr>
        <p:spPr>
          <a:xfrm>
            <a:off x="891821" y="384165"/>
            <a:ext cx="4156834" cy="608233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5" name="object 6" descr="Blue rectangle">
            <a:extLst>
              <a:ext uri="{FF2B5EF4-FFF2-40B4-BE49-F238E27FC236}">
                <a16:creationId xmlns:a16="http://schemas.microsoft.com/office/drawing/2014/main" id="{A3CBE33F-5DF4-4CA1-C4BA-367A3CCCDDDB}"/>
              </a:ext>
            </a:extLst>
          </p:cNvPr>
          <p:cNvSpPr/>
          <p:nvPr/>
        </p:nvSpPr>
        <p:spPr>
          <a:xfrm>
            <a:off x="490139" y="786165"/>
            <a:ext cx="5317537" cy="5820581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56678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05261-7DB1-04B5-139B-ED4879FE470A}"/>
              </a:ext>
            </a:extLst>
          </p:cNvPr>
          <p:cNvSpPr txBox="1"/>
          <p:nvPr/>
        </p:nvSpPr>
        <p:spPr>
          <a:xfrm>
            <a:off x="891821" y="384165"/>
            <a:ext cx="424550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+mj-lt"/>
              </a:rPr>
              <a:t>FEATURE ENGINEERING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F763B3-6AAB-B122-4A37-B83B24BA1FA7}"/>
              </a:ext>
            </a:extLst>
          </p:cNvPr>
          <p:cNvSpPr txBox="1"/>
          <p:nvPr/>
        </p:nvSpPr>
        <p:spPr>
          <a:xfrm>
            <a:off x="637622" y="1442858"/>
            <a:ext cx="502257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After feature engineering, the variables are:</a:t>
            </a:r>
          </a:p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1.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2. Quantity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3. Clicks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4. Impressions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5.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6. Month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7.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8. Day of Week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9. Day of Year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10. Week of Year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11. Month_12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12. Month_1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13. Month_2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14. Month_3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15. Month_4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16. Month_5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17. Month_6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18. Day of Week Sin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DC72758-24D4-0F2D-D85F-2FBDE2A815EF}"/>
              </a:ext>
            </a:extLst>
          </p:cNvPr>
          <p:cNvSpPr/>
          <p:nvPr/>
        </p:nvSpPr>
        <p:spPr>
          <a:xfrm>
            <a:off x="6036110" y="2103120"/>
            <a:ext cx="5317537" cy="4503625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56678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FE117D-AA44-E75F-51B9-7E4B842D1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814" y="2359152"/>
            <a:ext cx="4083537" cy="30525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0EC6E6-8C31-A65C-BEAE-CEBE335EEEC5}"/>
              </a:ext>
            </a:extLst>
          </p:cNvPr>
          <p:cNvSpPr txBox="1"/>
          <p:nvPr/>
        </p:nvSpPr>
        <p:spPr>
          <a:xfrm>
            <a:off x="6209358" y="5416614"/>
            <a:ext cx="42786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Quantity and clicks have a moderate positive correlation (0.398).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Impressions show weak correlation with both quantity and clicks.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5166ED-36EC-63B0-C6FE-9352C478A0DF}"/>
              </a:ext>
            </a:extLst>
          </p:cNvPr>
          <p:cNvSpPr txBox="1"/>
          <p:nvPr/>
        </p:nvSpPr>
        <p:spPr>
          <a:xfrm>
            <a:off x="2911766" y="1963346"/>
            <a:ext cx="26103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19. Day of Week Cos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20. Is Holiday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21. Is Month Start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22. Is Month End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23. Is Quarter Start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24. Is Quarter End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25. Is Year Start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26. Is Year End</a:t>
            </a:r>
            <a:endParaRPr lang="en-IN" sz="16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709BDF7-4FD0-E654-7040-8544E74D9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7676" y="786165"/>
            <a:ext cx="5536623" cy="1077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DD257A-BACD-1C80-8DAF-A0575AA1409C}"/>
              </a:ext>
            </a:extLst>
          </p:cNvPr>
          <p:cNvSpPr txBox="1"/>
          <p:nvPr/>
        </p:nvSpPr>
        <p:spPr>
          <a:xfrm>
            <a:off x="603874" y="899895"/>
            <a:ext cx="10560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Several additional features were engineered to enhance the dataset, aiming to improve predictive capabilities by incorporating contextual influences on the target variable.</a:t>
            </a:r>
            <a:endParaRPr lang="en-IN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05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 descr="Beige oval">
            <a:extLst>
              <a:ext uri="{FF2B5EF4-FFF2-40B4-BE49-F238E27FC236}">
                <a16:creationId xmlns:a16="http://schemas.microsoft.com/office/drawing/2014/main" id="{B8809DE3-0F1D-442A-8935-B40AD580864B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2D5CA-E2DA-4224-B2BC-C872D2E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7</a:t>
            </a:fld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BD76A97C-5A67-8ECF-1A9D-32A2AE98F69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13" name="object 3" descr="Beige rectangle">
            <a:extLst>
              <a:ext uri="{FF2B5EF4-FFF2-40B4-BE49-F238E27FC236}">
                <a16:creationId xmlns:a16="http://schemas.microsoft.com/office/drawing/2014/main" id="{257D6F74-33F7-A970-31BA-ABB9D5A4691F}"/>
              </a:ext>
            </a:extLst>
          </p:cNvPr>
          <p:cNvSpPr/>
          <p:nvPr/>
        </p:nvSpPr>
        <p:spPr>
          <a:xfrm>
            <a:off x="540237" y="197539"/>
            <a:ext cx="5015527" cy="6029893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05261-7DB1-04B5-139B-ED4879FE470A}"/>
              </a:ext>
            </a:extLst>
          </p:cNvPr>
          <p:cNvSpPr txBox="1"/>
          <p:nvPr/>
        </p:nvSpPr>
        <p:spPr>
          <a:xfrm>
            <a:off x="540234" y="154772"/>
            <a:ext cx="501552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+mj-lt"/>
              </a:rPr>
              <a:t>LINEAR REGRESSION IMPACT</a:t>
            </a:r>
          </a:p>
          <a:p>
            <a:endParaRPr lang="en-IN" dirty="0"/>
          </a:p>
        </p:txBody>
      </p:sp>
      <p:sp>
        <p:nvSpPr>
          <p:cNvPr id="3" name="object 6" descr="Blue rectangle">
            <a:extLst>
              <a:ext uri="{FF2B5EF4-FFF2-40B4-BE49-F238E27FC236}">
                <a16:creationId xmlns:a16="http://schemas.microsoft.com/office/drawing/2014/main" id="{5001262B-3410-1B7C-8EE8-142840ACCCB5}"/>
              </a:ext>
            </a:extLst>
          </p:cNvPr>
          <p:cNvSpPr/>
          <p:nvPr/>
        </p:nvSpPr>
        <p:spPr>
          <a:xfrm>
            <a:off x="6238991" y="574565"/>
            <a:ext cx="5807675" cy="5965462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56678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object 6" descr="Blue rectangle">
            <a:extLst>
              <a:ext uri="{FF2B5EF4-FFF2-40B4-BE49-F238E27FC236}">
                <a16:creationId xmlns:a16="http://schemas.microsoft.com/office/drawing/2014/main" id="{61D0999A-AD14-C5DA-5827-666C2424C417}"/>
              </a:ext>
            </a:extLst>
          </p:cNvPr>
          <p:cNvSpPr/>
          <p:nvPr/>
        </p:nvSpPr>
        <p:spPr>
          <a:xfrm>
            <a:off x="144162" y="574565"/>
            <a:ext cx="5807675" cy="5965462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56678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77FF7B-2016-34D7-2F6F-9ABDAB31A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17" y="708454"/>
            <a:ext cx="5377763" cy="3656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B9EE6C-A63D-05F3-EA76-FC1F7C5FCD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5534" y="708454"/>
            <a:ext cx="5417349" cy="36505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23A993-20B3-844D-091A-DD12221911BC}"/>
              </a:ext>
            </a:extLst>
          </p:cNvPr>
          <p:cNvSpPr txBox="1"/>
          <p:nvPr/>
        </p:nvSpPr>
        <p:spPr>
          <a:xfrm>
            <a:off x="220002" y="4683076"/>
            <a:ext cx="5804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Weak model fit indicates a positive correlation between Quantity and Impressions.</a:t>
            </a:r>
            <a:endParaRPr lang="en-IN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D63D8-59B2-611C-9F3F-4D5AC829BA93}"/>
              </a:ext>
            </a:extLst>
          </p:cNvPr>
          <p:cNvSpPr txBox="1"/>
          <p:nvPr/>
        </p:nvSpPr>
        <p:spPr>
          <a:xfrm>
            <a:off x="6368451" y="4677021"/>
            <a:ext cx="5678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Moderate fit shows Clicks positively correlate with </a:t>
            </a:r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Quantity_new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.</a:t>
            </a:r>
            <a:endParaRPr lang="en-IN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29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 descr="Beige oval">
            <a:extLst>
              <a:ext uri="{FF2B5EF4-FFF2-40B4-BE49-F238E27FC236}">
                <a16:creationId xmlns:a16="http://schemas.microsoft.com/office/drawing/2014/main" id="{B8809DE3-0F1D-442A-8935-B40AD580864B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2D5CA-E2DA-4224-B2BC-C872D2E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8</a:t>
            </a:fld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BD76A97C-5A67-8ECF-1A9D-32A2AE98F69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15" name="object 6" descr="Blue rectangle">
            <a:extLst>
              <a:ext uri="{FF2B5EF4-FFF2-40B4-BE49-F238E27FC236}">
                <a16:creationId xmlns:a16="http://schemas.microsoft.com/office/drawing/2014/main" id="{A3CBE33F-5DF4-4CA1-C4BA-367A3CCCDDDB}"/>
              </a:ext>
            </a:extLst>
          </p:cNvPr>
          <p:cNvSpPr/>
          <p:nvPr/>
        </p:nvSpPr>
        <p:spPr>
          <a:xfrm>
            <a:off x="159477" y="317972"/>
            <a:ext cx="5807675" cy="6297012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56678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A6D69C-1B9A-DAD3-EAF1-78A062D50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70" y="680816"/>
            <a:ext cx="5194287" cy="3849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04047A-5BF4-4B55-8B16-25270FAD99CF}"/>
              </a:ext>
            </a:extLst>
          </p:cNvPr>
          <p:cNvSpPr txBox="1"/>
          <p:nvPr/>
        </p:nvSpPr>
        <p:spPr>
          <a:xfrm>
            <a:off x="213208" y="4976855"/>
            <a:ext cx="5813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Weak fit, insignificant predictor, minor declining trend in Quantity.</a:t>
            </a:r>
            <a:endParaRPr lang="en-IN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object 6" descr="Blue rectangle">
            <a:extLst>
              <a:ext uri="{FF2B5EF4-FFF2-40B4-BE49-F238E27FC236}">
                <a16:creationId xmlns:a16="http://schemas.microsoft.com/office/drawing/2014/main" id="{EE0A8BAF-17DC-A9B1-8EE7-FDE536724A3A}"/>
              </a:ext>
            </a:extLst>
          </p:cNvPr>
          <p:cNvSpPr/>
          <p:nvPr/>
        </p:nvSpPr>
        <p:spPr>
          <a:xfrm>
            <a:off x="6240162" y="317973"/>
            <a:ext cx="5807675" cy="6297012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56678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589F51-6159-5D95-AD19-06F2E4E2D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1195" y="680815"/>
            <a:ext cx="5194242" cy="38499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E8967B-2A1B-1653-0A8C-7BD101F93ECE}"/>
              </a:ext>
            </a:extLst>
          </p:cNvPr>
          <p:cNvSpPr txBox="1"/>
          <p:nvPr/>
        </p:nvSpPr>
        <p:spPr>
          <a:xfrm>
            <a:off x="6299965" y="4976855"/>
            <a:ext cx="5690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Weak fit with a significant predictor, indicating an upward trend in Impressions.</a:t>
            </a:r>
            <a:endParaRPr lang="en-IN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374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 descr="Beige oval">
            <a:extLst>
              <a:ext uri="{FF2B5EF4-FFF2-40B4-BE49-F238E27FC236}">
                <a16:creationId xmlns:a16="http://schemas.microsoft.com/office/drawing/2014/main" id="{B8809DE3-0F1D-442A-8935-B40AD580864B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2D5CA-E2DA-4224-B2BC-C872D2E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9</a:t>
            </a:fld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BD76A97C-5A67-8ECF-1A9D-32A2AE98F69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15" name="object 6" descr="Blue rectangle">
            <a:extLst>
              <a:ext uri="{FF2B5EF4-FFF2-40B4-BE49-F238E27FC236}">
                <a16:creationId xmlns:a16="http://schemas.microsoft.com/office/drawing/2014/main" id="{A3CBE33F-5DF4-4CA1-C4BA-367A3CCCDDDB}"/>
              </a:ext>
            </a:extLst>
          </p:cNvPr>
          <p:cNvSpPr/>
          <p:nvPr/>
        </p:nvSpPr>
        <p:spPr>
          <a:xfrm>
            <a:off x="2100649" y="477796"/>
            <a:ext cx="7644713" cy="6062232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56678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8D2CC4-C188-420E-BF29-5094BEA2A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1525" y="735998"/>
            <a:ext cx="5750010" cy="36742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0E7A36-11EE-C8D4-AC45-49CDD073AB25}"/>
              </a:ext>
            </a:extLst>
          </p:cNvPr>
          <p:cNvSpPr txBox="1"/>
          <p:nvPr/>
        </p:nvSpPr>
        <p:spPr>
          <a:xfrm>
            <a:off x="2784388" y="4728222"/>
            <a:ext cx="6474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Moderate fit with significant predictors, indicating a downward trend in Clicks.</a:t>
            </a:r>
            <a:endParaRPr lang="en-IN" sz="1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07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45022061_Professional services marketing plan_SL_V1" id="{B214D568-CC3C-4109-877A-D7A12976D35F}" vid="{D425069E-A49A-4A86-9A62-1864F0635A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118CE8-9293-4220-BA3B-5D353B13ABC9}">
  <ds:schemaRefs>
    <ds:schemaRef ds:uri="http://purl.org/dc/elements/1.1/"/>
    <ds:schemaRef ds:uri="16c05727-aa75-4e4a-9b5f-8a80a1165891"/>
    <ds:schemaRef ds:uri="71af3243-3dd4-4a8d-8c0d-dd76da1f02a5"/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marketing plan</Template>
  <TotalTime>2552</TotalTime>
  <Words>1499</Words>
  <Application>Microsoft Office PowerPoint</Application>
  <PresentationFormat>Widescreen</PresentationFormat>
  <Paragraphs>219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</vt:lpstr>
      <vt:lpstr>Calibri</vt:lpstr>
      <vt:lpstr>Gill Sans MT</vt:lpstr>
      <vt:lpstr>Wingdings</vt:lpstr>
      <vt:lpstr>Office Theme</vt:lpstr>
      <vt:lpstr>PowerPoint Presentation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Medapati Sudharsan Reddy</dc:creator>
  <cp:lastModifiedBy>Medapati Sudharsan Reddy</cp:lastModifiedBy>
  <cp:revision>18</cp:revision>
  <dcterms:created xsi:type="dcterms:W3CDTF">2024-07-16T01:18:19Z</dcterms:created>
  <dcterms:modified xsi:type="dcterms:W3CDTF">2024-07-19T12:52:55Z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