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1" r:id="rId4"/>
    <p:sldId id="262" r:id="rId5"/>
    <p:sldId id="278" r:id="rId6"/>
    <p:sldId id="279" r:id="rId7"/>
    <p:sldId id="263" r:id="rId8"/>
    <p:sldId id="265" r:id="rId9"/>
    <p:sldId id="280" r:id="rId10"/>
    <p:sldId id="266" r:id="rId11"/>
    <p:sldId id="268" r:id="rId12"/>
    <p:sldId id="269" r:id="rId13"/>
    <p:sldId id="270" r:id="rId14"/>
    <p:sldId id="271" r:id="rId15"/>
    <p:sldId id="27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CCF82-D29E-4D71-840B-D5E850246009}" v="59" dt="2024-07-18T12:26:34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C00C9-AAF5-4174-B3C2-2F137FFCE3A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101F-9F92-4798-ABD0-5EED2C950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5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3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4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8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8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08C8-1DF4-3C71-D9BF-8D95A0D1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04102"/>
            <a:ext cx="11029615" cy="106188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DEMAND FORECASTING ON E-COMMERCE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BF44-5330-E781-C90B-C5A93132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897" y="3429000"/>
            <a:ext cx="9559980" cy="1664110"/>
          </a:xfrm>
        </p:spPr>
        <p:txBody>
          <a:bodyPr>
            <a:normAutofit/>
          </a:bodyPr>
          <a:lstStyle/>
          <a:p>
            <a:r>
              <a:rPr lang="en-IN" sz="2000" dirty="0"/>
              <a:t>         LINGANABOINA PRANAY</a:t>
            </a:r>
          </a:p>
          <a:p>
            <a:endParaRPr lang="en-IN" sz="2000" dirty="0"/>
          </a:p>
          <a:p>
            <a:r>
              <a:rPr lang="en-IN" sz="2000" dirty="0"/>
              <a:t>                                                                                                                             19-JULY-2024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5A5B4-327D-7B3D-5FF5-DA995EAF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77" y="660398"/>
            <a:ext cx="3174730" cy="16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3A5DAA-4997-5A69-C5F5-42150DA2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33619"/>
            <a:ext cx="8788400" cy="5490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ED657-DE69-0D07-71AF-A48A7CFE1DCF}"/>
              </a:ext>
            </a:extLst>
          </p:cNvPr>
          <p:cNvSpPr txBox="1"/>
          <p:nvPr/>
        </p:nvSpPr>
        <p:spPr>
          <a:xfrm>
            <a:off x="4800600" y="4356100"/>
            <a:ext cx="6769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Quantity</a:t>
            </a:r>
            <a:r>
              <a:rPr lang="en-US" sz="1400" dirty="0"/>
              <a:t>: There are a few values above 30, which appear to be outliers compared to the bulk of the data centered around 10-20.</a:t>
            </a:r>
          </a:p>
          <a:p>
            <a:pPr algn="just"/>
            <a:r>
              <a:rPr lang="en-US" sz="1400" b="1" dirty="0"/>
              <a:t> Impressions</a:t>
            </a:r>
            <a:r>
              <a:rPr lang="en-US" sz="1400" dirty="0"/>
              <a:t>: There are a few data points above 2500, indicating possible outliers.</a:t>
            </a:r>
          </a:p>
          <a:p>
            <a:pPr algn="just"/>
            <a:r>
              <a:rPr lang="en-US" sz="1400" b="1" dirty="0"/>
              <a:t>Clicks</a:t>
            </a:r>
            <a:r>
              <a:rPr lang="en-US" sz="1400" dirty="0"/>
              <a:t>: Values above 600 appear as outliers, as most of the data is centered around 200-500.</a:t>
            </a:r>
          </a:p>
          <a:p>
            <a:pPr algn="just"/>
            <a:r>
              <a:rPr lang="en-US" sz="1400" b="1" dirty="0"/>
              <a:t> Quantity Squared</a:t>
            </a:r>
            <a:r>
              <a:rPr lang="en-US" sz="1400" dirty="0"/>
              <a:t>: Values above 1200 seem to be outliers, with the majority of the data clustering below this range.</a:t>
            </a:r>
          </a:p>
          <a:p>
            <a:pPr algn="just"/>
            <a:r>
              <a:rPr lang="en-US" sz="1400" b="1" dirty="0"/>
              <a:t>Clicks per Impression</a:t>
            </a:r>
            <a:r>
              <a:rPr lang="en-US" sz="1400" dirty="0"/>
              <a:t>: Values above 0.6 could be considered outliers since the majority of data points are below this value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3161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87C-7D20-D389-310C-2F68E668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50" y="285946"/>
            <a:ext cx="9601196" cy="1303867"/>
          </a:xfrm>
        </p:spPr>
        <p:txBody>
          <a:bodyPr/>
          <a:lstStyle/>
          <a:p>
            <a:r>
              <a:rPr lang="en-IN" dirty="0"/>
              <a:t>6. 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D5C0-70C6-FC73-A9B1-C129682A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16" y="5430503"/>
            <a:ext cx="5424684" cy="573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 the given ACF plot, significant spikes are observed at 1,2 and 3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Followed by a rapid decline . This suggests a q value around 1 or 2.</a:t>
            </a:r>
            <a:endParaRPr lang="en-US" sz="14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3A0B9-13C9-5455-5D73-4C7A031FB795}"/>
              </a:ext>
            </a:extLst>
          </p:cNvPr>
          <p:cNvSpPr txBox="1"/>
          <p:nvPr/>
        </p:nvSpPr>
        <p:spPr>
          <a:xfrm>
            <a:off x="793131" y="1537590"/>
            <a:ext cx="447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Autocorrelation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D2EE8-42B9-A318-429F-BD3E50865810}"/>
              </a:ext>
            </a:extLst>
          </p:cNvPr>
          <p:cNvSpPr txBox="1"/>
          <p:nvPr/>
        </p:nvSpPr>
        <p:spPr>
          <a:xfrm>
            <a:off x="6383592" y="1473612"/>
            <a:ext cx="465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Partial Autocorrelation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F3556-CEA4-EBAE-0F74-4D443E41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31" y="2096475"/>
            <a:ext cx="4379158" cy="31601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ADB779-5E26-CBF2-3288-12E27739D12C}"/>
              </a:ext>
            </a:extLst>
          </p:cNvPr>
          <p:cNvSpPr txBox="1">
            <a:spLocks/>
          </p:cNvSpPr>
          <p:nvPr/>
        </p:nvSpPr>
        <p:spPr>
          <a:xfrm>
            <a:off x="793131" y="5950959"/>
            <a:ext cx="6153360" cy="62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260D5-83D6-8E09-B7B2-14B132FB9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52" y="2142752"/>
            <a:ext cx="4379159" cy="31614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4FE082-6846-4712-8049-7B4AF2C997DC}"/>
              </a:ext>
            </a:extLst>
          </p:cNvPr>
          <p:cNvSpPr txBox="1">
            <a:spLocks/>
          </p:cNvSpPr>
          <p:nvPr/>
        </p:nvSpPr>
        <p:spPr>
          <a:xfrm>
            <a:off x="6096000" y="5441098"/>
            <a:ext cx="5424684" cy="57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In the given PACF plot, significant spikes are observed at 1,2 and 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Followed by a rapid decline . This suggests a q value around 1 or 2.</a:t>
            </a:r>
          </a:p>
        </p:txBody>
      </p:sp>
    </p:spTree>
    <p:extLst>
      <p:ext uri="{BB962C8B-B14F-4D97-AF65-F5344CB8AC3E}">
        <p14:creationId xmlns:p14="http://schemas.microsoft.com/office/powerpoint/2010/main" val="293590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1D17-4090-FC38-87DA-F2267AE8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99531" cy="988992"/>
          </a:xfrm>
        </p:spPr>
        <p:txBody>
          <a:bodyPr/>
          <a:lstStyle/>
          <a:p>
            <a:r>
              <a:rPr lang="en-IN" dirty="0"/>
              <a:t>7. Demand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230-F3FA-30D7-6973-2FFCC9FE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2556388"/>
            <a:ext cx="3893574" cy="17304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4.21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0.27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 R²      :  -0.61</a:t>
            </a:r>
          </a:p>
          <a:p>
            <a:pPr marL="0" indent="0"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Adjusted R²:  -0.79</a:t>
            </a:r>
            <a:endParaRPr lang="en-IN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A9738-3E6B-1F66-7F39-DC6FAA55A9E8}"/>
              </a:ext>
            </a:extLst>
          </p:cNvPr>
          <p:cNvSpPr txBox="1"/>
          <p:nvPr/>
        </p:nvSpPr>
        <p:spPr>
          <a:xfrm>
            <a:off x="581191" y="1956221"/>
            <a:ext cx="27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F159B-57D8-6108-F7B0-F0B1FDE9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2556388"/>
            <a:ext cx="6325906" cy="37013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611442-7277-4494-E050-0A6BB378B2DC}"/>
              </a:ext>
            </a:extLst>
          </p:cNvPr>
          <p:cNvSpPr txBox="1">
            <a:spLocks/>
          </p:cNvSpPr>
          <p:nvPr/>
        </p:nvSpPr>
        <p:spPr>
          <a:xfrm>
            <a:off x="688258" y="4425367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4.99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0.37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-0.69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-0.87</a:t>
            </a:r>
          </a:p>
        </p:txBody>
      </p:sp>
    </p:spTree>
    <p:extLst>
      <p:ext uri="{BB962C8B-B14F-4D97-AF65-F5344CB8AC3E}">
        <p14:creationId xmlns:p14="http://schemas.microsoft.com/office/powerpoint/2010/main" val="165533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C226B-A3E4-251D-3131-04FDBC21D8B6}"/>
              </a:ext>
            </a:extLst>
          </p:cNvPr>
          <p:cNvSpPr txBox="1"/>
          <p:nvPr/>
        </p:nvSpPr>
        <p:spPr>
          <a:xfrm>
            <a:off x="619432" y="903076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F128-3EB3-17A1-E2D8-DE418FD85A0D}"/>
              </a:ext>
            </a:extLst>
          </p:cNvPr>
          <p:cNvSpPr txBox="1">
            <a:spLocks/>
          </p:cNvSpPr>
          <p:nvPr/>
        </p:nvSpPr>
        <p:spPr>
          <a:xfrm>
            <a:off x="865968" y="1818422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4.21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-0.61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-0.90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387193-6490-9CD8-DB98-F6C3837D4C81}"/>
              </a:ext>
            </a:extLst>
          </p:cNvPr>
          <p:cNvSpPr txBox="1">
            <a:spLocks/>
          </p:cNvSpPr>
          <p:nvPr/>
        </p:nvSpPr>
        <p:spPr>
          <a:xfrm>
            <a:off x="948223" y="4001487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4.98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0.37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-0.687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-0.97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F1DCC-01C9-2153-D8DB-C76CBE5A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798306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FF929-3097-3DC5-AEE0-7D8AE885C864}"/>
              </a:ext>
            </a:extLst>
          </p:cNvPr>
          <p:cNvSpPr txBox="1"/>
          <p:nvPr/>
        </p:nvSpPr>
        <p:spPr>
          <a:xfrm>
            <a:off x="749568" y="894109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4770-3BDD-30E0-736A-597D7A0B9BBF}"/>
              </a:ext>
            </a:extLst>
          </p:cNvPr>
          <p:cNvSpPr txBox="1">
            <a:spLocks/>
          </p:cNvSpPr>
          <p:nvPr/>
        </p:nvSpPr>
        <p:spPr>
          <a:xfrm>
            <a:off x="975032" y="1698523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3.81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-0.32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-0.88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0EB94A-087A-E1CA-CE4F-52B5F1A5E374}"/>
              </a:ext>
            </a:extLst>
          </p:cNvPr>
          <p:cNvSpPr txBox="1">
            <a:spLocks/>
          </p:cNvSpPr>
          <p:nvPr/>
        </p:nvSpPr>
        <p:spPr>
          <a:xfrm>
            <a:off x="885021" y="3804790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4.81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0.35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-0.57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-1.20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52F2C-4D17-AF05-B447-127AE8F1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796401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3C1F7-56EE-E1B2-7F54-918E1C70DA96}"/>
              </a:ext>
            </a:extLst>
          </p:cNvPr>
          <p:cNvSpPr txBox="1"/>
          <p:nvPr/>
        </p:nvSpPr>
        <p:spPr>
          <a:xfrm>
            <a:off x="710351" y="929569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9297-F4BE-6F15-159B-626C120AE0EA}"/>
              </a:ext>
            </a:extLst>
          </p:cNvPr>
          <p:cNvSpPr txBox="1">
            <a:spLocks/>
          </p:cNvSpPr>
          <p:nvPr/>
        </p:nvSpPr>
        <p:spPr>
          <a:xfrm>
            <a:off x="846915" y="1844369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3.96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0.19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-1.20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91822-E469-9C5D-2726-357BB62BD6B6}"/>
              </a:ext>
            </a:extLst>
          </p:cNvPr>
          <p:cNvSpPr txBox="1">
            <a:spLocks/>
          </p:cNvSpPr>
          <p:nvPr/>
        </p:nvSpPr>
        <p:spPr>
          <a:xfrm>
            <a:off x="846915" y="4027981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3.83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-0.001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499C1-86E1-31A6-80D6-1E75A688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800211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32CD-7102-6143-E847-F23F0DFF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789" y="646919"/>
            <a:ext cx="9601196" cy="1303867"/>
          </a:xfrm>
        </p:spPr>
        <p:txBody>
          <a:bodyPr/>
          <a:lstStyle/>
          <a:p>
            <a:r>
              <a:rPr lang="en-IN" dirty="0"/>
              <a:t>8</a:t>
            </a:r>
            <a:r>
              <a:rPr lang="en-IN" sz="2800" dirty="0"/>
              <a:t>. Comparison Of All Forecasting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C8A3-0084-37B1-0A5F-D1406C211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412" y="1773936"/>
            <a:ext cx="6542233" cy="87547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For Validation Dataset and test dataset: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9C5B9-418F-C200-1ED7-F8F083EF6A17}"/>
              </a:ext>
            </a:extLst>
          </p:cNvPr>
          <p:cNvSpPr txBox="1"/>
          <p:nvPr/>
        </p:nvSpPr>
        <p:spPr>
          <a:xfrm>
            <a:off x="796413" y="5592234"/>
            <a:ext cx="101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ARIMA model shows the best performance on the validation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data,with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lowest RMSE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74885-0493-7068-A116-08455AE8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88" y="2285038"/>
            <a:ext cx="822122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5885-552D-8EE8-200F-F5EC3639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5574"/>
            <a:ext cx="11029616" cy="870382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CFBE-DD41-5F94-82D8-AE41B777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19" y="1558413"/>
            <a:ext cx="10436562" cy="445401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Problem Statement</a:t>
            </a:r>
          </a:p>
          <a:p>
            <a:pPr marL="342900" indent="-342900">
              <a:buAutoNum type="arabicPeriod"/>
            </a:pPr>
            <a:r>
              <a:rPr lang="en-IN" sz="2000" dirty="0"/>
              <a:t>Dataset Overview</a:t>
            </a:r>
          </a:p>
          <a:p>
            <a:pPr marL="342900" indent="-342900">
              <a:buAutoNum type="arabicPeriod"/>
            </a:pPr>
            <a:r>
              <a:rPr lang="en-IN" sz="2000" dirty="0"/>
              <a:t>Exploratory Data Analysis</a:t>
            </a:r>
          </a:p>
          <a:p>
            <a:pPr marL="342900" indent="-342900">
              <a:buAutoNum type="arabicPeriod"/>
            </a:pPr>
            <a:r>
              <a:rPr lang="en-IN" sz="2000" dirty="0"/>
              <a:t>Feature Engineering</a:t>
            </a:r>
          </a:p>
          <a:p>
            <a:pPr marL="342900" indent="-342900">
              <a:buAutoNum type="arabicPeriod"/>
            </a:pPr>
            <a:r>
              <a:rPr lang="en-IN" sz="2000" dirty="0"/>
              <a:t>Visualisation</a:t>
            </a:r>
          </a:p>
          <a:p>
            <a:pPr marL="342900" indent="-342900">
              <a:buAutoNum type="arabicPeriod"/>
            </a:pPr>
            <a:r>
              <a:rPr lang="en-IN" sz="2000" dirty="0"/>
              <a:t>Time Series Analysis</a:t>
            </a:r>
          </a:p>
          <a:p>
            <a:pPr marL="342900" indent="-342900">
              <a:buAutoNum type="arabicPeriod"/>
            </a:pPr>
            <a:r>
              <a:rPr lang="en-IN" sz="2000" dirty="0"/>
              <a:t>Demand Forecasting Models</a:t>
            </a:r>
          </a:p>
          <a:p>
            <a:pPr marL="342900" indent="-342900">
              <a:buAutoNum type="arabicPeriod"/>
            </a:pPr>
            <a:r>
              <a:rPr lang="en-IN" sz="2000" dirty="0"/>
              <a:t>Comparison Of All Forecasting Models</a:t>
            </a:r>
          </a:p>
          <a:p>
            <a:pPr marL="342900" indent="-342900">
              <a:buAutoNum type="arabicPeriod"/>
            </a:pP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6790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A3AF-9A81-7BC7-51C6-251CC780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D7D7-E26F-669C-D696-7BD00D62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77" y="2448236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project aims to develop a sophisticated model using historical sales data and Google Analytics KPIs, like Google clicks and Facebook impressions.</a:t>
            </a:r>
          </a:p>
          <a:p>
            <a:r>
              <a:rPr lang="en-US" dirty="0"/>
              <a:t>To predict future product demand and understand customer behavior.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OUTCOMES</a:t>
            </a:r>
          </a:p>
          <a:p>
            <a:r>
              <a:rPr lang="en-US" dirty="0"/>
              <a:t>Develop Demand Forecasting Model</a:t>
            </a:r>
          </a:p>
          <a:p>
            <a:r>
              <a:rPr lang="en-US" dirty="0"/>
              <a:t>Identify Trends and Seasonal Patterns</a:t>
            </a:r>
          </a:p>
          <a:p>
            <a:r>
              <a:rPr lang="en-US" dirty="0"/>
              <a:t>Build Predictive 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2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E11-9469-A3E7-0DB7-02C4090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3959-B772-6397-7D3F-DF2F5DD2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93" y="1783142"/>
            <a:ext cx="11029615" cy="4455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ProductA.csv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data related to product demand, including day index and quantity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analyzing trends and forecasting demand.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ProductA_google_clicks.csv</a:t>
            </a:r>
            <a:r>
              <a:rPr lang="en-IN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daily data on Google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understanding the correlation between Online advertising and product demand.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ProductA_fb_impressions.csv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Captures daily Facebook impressions.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Useful for examining the impact of social media advertising on product demand.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7EB9-F52D-4BC3-F9EC-86C5DBC7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IN" sz="2800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297-C44B-8707-65E5-CFC00A77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69" y="1887419"/>
            <a:ext cx="11029615" cy="45152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+mj-lt"/>
              </a:rPr>
              <a:t>Merging the data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Initially the data contains ,</a:t>
            </a:r>
            <a:br>
              <a:rPr lang="en-US" dirty="0"/>
            </a:br>
            <a:r>
              <a:rPr lang="en-US" dirty="0"/>
              <a:t>Product A : (</a:t>
            </a:r>
            <a:r>
              <a:rPr lang="en-US" dirty="0">
                <a:solidFill>
                  <a:srgbClr val="000000"/>
                </a:solidFill>
                <a:latin typeface="Arial Unicode MS"/>
              </a:rPr>
              <a:t>212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4)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</a:t>
            </a:r>
            <a:r>
              <a:rPr lang="en-US" altLang="en-US" dirty="0">
                <a:solidFill>
                  <a:schemeClr val="tx1"/>
                </a:solidFill>
              </a:rPr>
              <a:t>A Google Clicks :  (212, 4)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A Facebook Impressions : (212, 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Merged the three datasets with Day Index column .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Merged data : (212, 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Here for no data loss , we used left join.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874249-7FFA-F009-9D19-ACCBD61BC1EB}"/>
              </a:ext>
            </a:extLst>
          </p:cNvPr>
          <p:cNvSpPr txBox="1">
            <a:spLocks/>
          </p:cNvSpPr>
          <p:nvPr/>
        </p:nvSpPr>
        <p:spPr>
          <a:xfrm>
            <a:off x="871622" y="925178"/>
            <a:ext cx="11029615" cy="519993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Missing values imputation :</a:t>
            </a:r>
            <a:b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There 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 no missing values.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Outlier detection and replacement :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Outliers: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Calculate Q1 (25th percentile) and Q3 (75th percentile)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Compute IQR (Interquartile Range):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IQR=Q3−Q1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Define bounds: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Lower=Q1−1.5×IQR, Upper=Q3+1.5×IQR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Quantity column contains outliers.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Replaced the outliers with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</a:rPr>
              <a:t>median value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of the Quantity column</a:t>
            </a: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endParaRPr lang="en-IN" sz="14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0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CC5B-8577-CFB6-ECBF-7CBA2120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207" y="1896503"/>
            <a:ext cx="11029615" cy="389469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Date-related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Month-specific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Day-specific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Quantity,Impressions,clicks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Clicks per impressions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Quantity squared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436C-270A-DA1F-49B6-6F52C1DD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72" y="1792071"/>
            <a:ext cx="6330326" cy="4220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92BAA-F33A-F28F-79AB-D2ADD745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9292"/>
            <a:ext cx="9601196" cy="1303867"/>
          </a:xfrm>
        </p:spPr>
        <p:txBody>
          <a:bodyPr/>
          <a:lstStyle/>
          <a:p>
            <a:r>
              <a:rPr lang="en-IN" dirty="0"/>
              <a:t>4. Feature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42472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F3408B2-C4AC-F194-6DB8-D13FEAC83AB8}"/>
              </a:ext>
            </a:extLst>
          </p:cNvPr>
          <p:cNvSpPr txBox="1"/>
          <p:nvPr/>
        </p:nvSpPr>
        <p:spPr>
          <a:xfrm>
            <a:off x="1681143" y="5876456"/>
            <a:ext cx="97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 can observe that Monday has highest quantity and Tuesday has lowest quantity.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C926D-3D4E-B49E-6626-BAC016F9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181100"/>
            <a:ext cx="8829714" cy="4695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71910-8E5F-CCC4-4D5F-BB12C7C0007D}"/>
              </a:ext>
            </a:extLst>
          </p:cNvPr>
          <p:cNvSpPr txBox="1"/>
          <p:nvPr/>
        </p:nvSpPr>
        <p:spPr>
          <a:xfrm>
            <a:off x="4237057" y="612212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5. Visualisation </a:t>
            </a:r>
          </a:p>
        </p:txBody>
      </p:sp>
    </p:spTree>
    <p:extLst>
      <p:ext uri="{BB962C8B-B14F-4D97-AF65-F5344CB8AC3E}">
        <p14:creationId xmlns:p14="http://schemas.microsoft.com/office/powerpoint/2010/main" val="297274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077EB-F50D-0E2A-1375-D04950E0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683255"/>
            <a:ext cx="7251700" cy="4892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DD310-DDE7-701B-F176-29BE2D53DFD9}"/>
              </a:ext>
            </a:extLst>
          </p:cNvPr>
          <p:cNvSpPr txBox="1"/>
          <p:nvPr/>
        </p:nvSpPr>
        <p:spPr>
          <a:xfrm>
            <a:off x="1162050" y="5805413"/>
            <a:ext cx="986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From the graph we can say that March has the highest quantity and June has lowest quantity.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54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542</TotalTime>
  <Words>772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Unicode MS</vt:lpstr>
      <vt:lpstr>Calibri</vt:lpstr>
      <vt:lpstr>Garamond</vt:lpstr>
      <vt:lpstr>Gill Sans MT</vt:lpstr>
      <vt:lpstr>Roboto</vt:lpstr>
      <vt:lpstr>Times New Roman</vt:lpstr>
      <vt:lpstr>Wingdings</vt:lpstr>
      <vt:lpstr>Wingdings 2</vt:lpstr>
      <vt:lpstr>Organic</vt:lpstr>
      <vt:lpstr>DEMAND FORECASTING ON E-COMMERCE</vt:lpstr>
      <vt:lpstr>CONTENTS</vt:lpstr>
      <vt:lpstr>1. Problem statement </vt:lpstr>
      <vt:lpstr>2. Dataset overview</vt:lpstr>
      <vt:lpstr>3. Exploratory Data Analysis</vt:lpstr>
      <vt:lpstr>PowerPoint Presentation</vt:lpstr>
      <vt:lpstr>4. Feature Engineering </vt:lpstr>
      <vt:lpstr>PowerPoint Presentation</vt:lpstr>
      <vt:lpstr>PowerPoint Presentation</vt:lpstr>
      <vt:lpstr>PowerPoint Presentation</vt:lpstr>
      <vt:lpstr>6.  Time Series Analysis</vt:lpstr>
      <vt:lpstr>7. Demand forecasting models</vt:lpstr>
      <vt:lpstr>PowerPoint Presentation</vt:lpstr>
      <vt:lpstr>PowerPoint Presentation</vt:lpstr>
      <vt:lpstr>PowerPoint Presentation</vt:lpstr>
      <vt:lpstr>8. Comparison Of All Forecasting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JASWNTHSIVAJI GODASU</dc:creator>
  <cp:lastModifiedBy>Maturi Manoj</cp:lastModifiedBy>
  <cp:revision>2</cp:revision>
  <dcterms:created xsi:type="dcterms:W3CDTF">2024-07-18T04:35:07Z</dcterms:created>
  <dcterms:modified xsi:type="dcterms:W3CDTF">2024-07-20T15:55:06Z</dcterms:modified>
</cp:coreProperties>
</file>