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jpeg" Type="http://schemas.openxmlformats.org/officeDocument/2006/relationships/image"/><Relationship Id="rId3" Target="/ppt/media/image3.jpe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ppt/media/img_cc_black.png" Type="http://schemas.openxmlformats.org/officeDocument/2006/relationships/image"/><Relationship Id="rId32" Target="ppt/presentation.xml" Type="http://schemas.openxmlformats.org/officeDocument/2006/relationships/officeDocument"/><Relationship Id="rId33" Target="docProps/core.xml" Type="http://schemas.openxmlformats.org/package/2006/relationships/metadata/core-properties"/><Relationship Id="rId34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8288000" cy="10287000" type="custom"/>
  <p:notesSz cx="18288000" cy="10287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tableStyles.xml" Type="http://schemas.openxmlformats.org/officeDocument/2006/relationships/tableStyles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98BEF4B-F34A-4664-93A0-96488937FBA7}">
                <a16:creationId xmlns:a16="http://schemas.microsoft.com/office/drawing/2010/main" id="{6EBEE816-CB24-490C-8161-0234292B592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85800" y="2130425"/>
            <a:ext cx="7772400" cy="1470025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8D45E99F-14F6-4C07-8DED-219A83DAD7EC}">
                <a16:creationId xmlns:a16="http://schemas.microsoft.com/office/drawing/2010/main" id="{7393EAFB-4293-47B1-AC44-F387C9661797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71600" y="3886200"/>
            <a:ext cx="6400800" cy="1752600"/>
          </a:xfrm>
        </p:spPr>
        <p:txBody>
          <a:bodyPr rtlCol="0"/>
          <a:lstStyle>
            <a:lvl1pPr algn="ctr" indent="0" lvl="0" marL="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>
            <a:extLst>
              <a:ext uri="{656719BE-2A68-4C7F-B055-0CCFC91FEE03}">
                <a16:creationId xmlns:a16="http://schemas.microsoft.com/office/drawing/2010/main" id="{27998215-7E08-4FCF-8039-6F8B2ED356A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81C1F30-3D8D-419E-B545-D5312C115A2F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E727D369-F01F-4672-94D5-677FC6CF2A4B}">
                <a16:creationId xmlns:a16="http://schemas.microsoft.com/office/drawing/2010/main" id="{808F2200-48D7-4136-B3BE-2571CE0FBC5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BF8D164A-B15F-43F0-B22D-D09C4A6C011C}">
                <a16:creationId xmlns:a16="http://schemas.microsoft.com/office/drawing/2010/main" id="{30312A32-5AAC-44CF-8820-4606099AB1E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5BAD3466-01C2-4F2F-9EA8-DBE8F5E3F531}" type="slidenum"/>
            <a:endParaRPr dirty="0" lang="en-US"/>
          </a:p>
        </p:txBody>
      </p:sp>
    </p:spTree>
    <p:extLst>
      <p:ext uri="{0966A1B9-5B3F-4B7D-B25C-090DFBC6B388}">
        <p14:creationId xmlns:p14="http://schemas.microsoft.com/office/powerpoint/2010/main" val="17216406857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EDF2062-777B-4DFD-BE39-0E48DF568B1A}">
                <a16:creationId xmlns:a16="http://schemas.microsoft.com/office/drawing/2010/main" id="{3F065495-1835-4C92-BBBD-99A57A5C95B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F0479FC0-F5F5-4F37-B8A3-D2FC12FC506A}">
                <a16:creationId xmlns:a16="http://schemas.microsoft.com/office/drawing/2010/main" id="{E2920129-404C-43AF-8F5A-AC352E728059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A2931A66-CF18-437D-845B-1382DBC826CB}">
                <a16:creationId xmlns:a16="http://schemas.microsoft.com/office/drawing/2010/main" id="{F83EF5FE-BBFA-42D0-8EC8-20E2C364355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B0C7FACA-FC99-4206-9A26-43CAEF1C3714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C12081E3-AD76-4AB6-A405-CBFB24C46BA6}">
                <a16:creationId xmlns:a16="http://schemas.microsoft.com/office/drawing/2010/main" id="{01C0C7C1-1531-4FA7-B94D-F933A7B6F2D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33792CC7-1469-44F3-80D2-A83CB5E57EA2}">
                <a16:creationId xmlns:a16="http://schemas.microsoft.com/office/drawing/2010/main" id="{592E45E1-F155-41A8-9B02-4DB0C67CE36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7DB6A011-C441-472D-AB52-86C7DD4178E9}" type="slidenum"/>
            <a:endParaRPr dirty="0" lang="en-US"/>
          </a:p>
        </p:txBody>
      </p:sp>
    </p:spTree>
    <p:extLst>
      <p:ext uri="{375E4450-EC14-41A2-A86D-44BF8F3B5C61}">
        <p14:creationId xmlns:p14="http://schemas.microsoft.com/office/powerpoint/2010/main" val="172164068576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D84BEC96-BBC2-4680-A3C8-0DED32DCD157}">
                <a16:creationId xmlns:a16="http://schemas.microsoft.com/office/drawing/2010/main" id="{D6F60603-B25D-4438-B20E-EEB1FC1728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629400" y="274638"/>
            <a:ext cx="2057400" cy="5851524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0DBADA52-1F18-46AC-BD92-DB4451CEFB7C}">
                <a16:creationId xmlns:a16="http://schemas.microsoft.com/office/drawing/2010/main" id="{13A21548-59BF-4075-A76E-85C08C855C14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274638"/>
            <a:ext cx="6019800" cy="5851524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CFAB0003-D259-4784-AF65-0C13975C479F}">
                <a16:creationId xmlns:a16="http://schemas.microsoft.com/office/drawing/2010/main" id="{274C588E-1A80-4658-A534-6FEF2F6940E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0FFA95E-FF8D-4C37-8D27-EE67F830B238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0CC10438-969C-4934-A004-98B1C4914FBE}">
                <a16:creationId xmlns:a16="http://schemas.microsoft.com/office/drawing/2010/main" id="{DC685D8E-3946-48DB-AEBC-8516E98836A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165112B8-08E9-4583-A0F2-00D7886E0E9A}">
                <a16:creationId xmlns:a16="http://schemas.microsoft.com/office/drawing/2010/main" id="{FB9462BC-8C0B-49F4-8B33-4A77FF436D4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56A57990-C754-4660-9094-101524798032}" type="slidenum"/>
            <a:endParaRPr dirty="0" lang="en-US"/>
          </a:p>
        </p:txBody>
      </p:sp>
    </p:spTree>
    <p:extLst>
      <p:ext uri="{FD0AF847-11A6-4607-A787-8775988C0168}">
        <p14:creationId xmlns:p14="http://schemas.microsoft.com/office/powerpoint/2010/main" val="172164068576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C53E999-B225-48AF-93E9-A05575686E1F}">
                <a16:creationId xmlns:a16="http://schemas.microsoft.com/office/drawing/2010/main" id="{B003117B-ECD9-4061-B011-E85F85C69E5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4046BDA2-0237-48D3-9EE6-81F48CF654CB}">
                <a16:creationId xmlns:a16="http://schemas.microsoft.com/office/drawing/2010/main" id="{D4C5A023-C8D5-42DD-BF8B-3D063587195F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EE5BD34-BA04-4F93-B3DB-61EC8D94BA97}">
                <a16:creationId xmlns:a16="http://schemas.microsoft.com/office/drawing/2010/main" id="{CBB14C1C-FD62-42CB-80BB-F4004462075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F4D9B414-720B-4DB6-A7B6-FB09CB525980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D862D79C-86AB-4C84-9D7A-96B88D78B913}">
                <a16:creationId xmlns:a16="http://schemas.microsoft.com/office/drawing/2010/main" id="{7728A61A-CB4E-41C0-9A97-CF561ED3A16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FC7E78D5-27E6-472E-94EE-458A2770EDB6}">
                <a16:creationId xmlns:a16="http://schemas.microsoft.com/office/drawing/2010/main" id="{FEB2B365-9770-4145-8D89-8EC3268A503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BF40BD85-7AB5-4E5D-9999-6E91A4A53631}" type="slidenum"/>
            <a:endParaRPr dirty="0" lang="en-US"/>
          </a:p>
        </p:txBody>
      </p:sp>
    </p:spTree>
    <p:extLst>
      <p:ext uri="{DC8CC668-5F68-4934-9CA2-C427E246CAE7}">
        <p14:creationId xmlns:p14="http://schemas.microsoft.com/office/powerpoint/2010/main" val="172164068574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657E496-1F30-4B00-80CC-27E4DDDD4104}">
                <a16:creationId xmlns:a16="http://schemas.microsoft.com/office/drawing/2010/main" id="{11A2B9B6-CC01-4B67-9706-2741330FFEC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22313" y="4406900"/>
            <a:ext cx="7772400" cy="1362075"/>
          </a:xfrm>
        </p:spPr>
        <p:txBody>
          <a:bodyPr anchor="t" rtlCol="0"/>
          <a:lstStyle>
            <a:lvl1pPr algn="l"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4DFF60B-6FA0-40F2-935A-03F1E0856070}">
                <a16:creationId xmlns:a16="http://schemas.microsoft.com/office/drawing/2010/main" id="{6D23D35C-6B29-4FEE-B955-2D21880A539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22313" y="2906713"/>
            <a:ext cx="7772400" cy="1500187"/>
          </a:xfrm>
        </p:spPr>
        <p:txBody>
          <a:bodyPr anchor="b" rtlCol="0"/>
          <a:lstStyle>
            <a:lvl1pPr indent="0" lvl="0" marL="0">
              <a:buNone/>
              <a:defRPr dirty="0" lang="en-US" sz="2000">
                <a:solidFill>
                  <a:schemeClr val="tx1">
                    <a:tint val="7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>
            <a:extLst>
              <a:ext uri="{E34A070D-EF1D-4114-9712-15F5280DA88C}">
                <a16:creationId xmlns:a16="http://schemas.microsoft.com/office/drawing/2010/main" id="{189817BE-E158-4FD1-86F1-3E72521E3BE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4981A996-C039-466B-86BB-7E9BBE6E1BF9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CD619D97-684C-41E3-8237-E3DD8BA83D82}">
                <a16:creationId xmlns:a16="http://schemas.microsoft.com/office/drawing/2010/main" id="{AC4AA7E5-C295-40E1-8E14-F8CDEBC0111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426E162F-2622-4D36-B860-A5F2D3589077}">
                <a16:creationId xmlns:a16="http://schemas.microsoft.com/office/drawing/2010/main" id="{9AEB1E28-DE17-4FF1-BFF3-48D5CA34430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4920DEB3-E5F8-4B92-8AB6-BEBB9F0F51A8}" type="slidenum"/>
            <a:endParaRPr dirty="0" lang="en-US"/>
          </a:p>
        </p:txBody>
      </p:sp>
    </p:spTree>
    <p:extLst>
      <p:ext uri="{BB48EE11-D0B8-460E-AB02-47D9E0A315C9}">
        <p14:creationId xmlns:p14="http://schemas.microsoft.com/office/powerpoint/2010/main" val="172164068574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624344C-7854-4A19-8F3C-0D52FD5B6F01}">
                <a16:creationId xmlns:a16="http://schemas.microsoft.com/office/drawing/2010/main" id="{7462D276-B22D-4980-8ACB-5894A275B93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467DB5F0-6657-4B1A-815C-7F76D07B5E0C}">
                <a16:creationId xmlns:a16="http://schemas.microsoft.com/office/drawing/2010/main" id="{470E10EA-5BB1-4C77-8A2F-188D8046A1E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57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>
            <a:extLst>
              <a:ext uri="{F1CF2E72-1D85-468F-A30C-0C46B4C5039F}">
                <a16:creationId xmlns:a16="http://schemas.microsoft.com/office/drawing/2010/main" id="{0ED87B95-CAB0-4021-B371-EAD8A2B7997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48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>
            <a:extLst>
              <a:ext uri="{361E7EA5-3A82-47D7-B91C-5B0C45208A92}">
                <a16:creationId xmlns:a16="http://schemas.microsoft.com/office/drawing/2010/main" id="{73E571C4-44B8-4588-AE50-B92C647A709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D5354F68-63D0-4894-AFCA-57726BDB96C9}" type="datetime1">
              <a:t>7/22/2024</a:t>
            </a:fld>
            <a:endParaRPr dirty="0" lang="en-US"/>
          </a:p>
        </p:txBody>
      </p:sp>
      <p:sp>
        <p:nvSpPr>
          <p:cNvPr id="6" name="Footer Placeholder 5">
            <a:extLst>
              <a:ext uri="{B7B749A5-B257-4D12-876A-E3FE49DD2C3F}">
                <a16:creationId xmlns:a16="http://schemas.microsoft.com/office/drawing/2010/main" id="{7537FAEF-1453-4011-9053-9DE42868871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82BED0C4-5428-4C28-AE96-5848F8D78C29}">
                <a16:creationId xmlns:a16="http://schemas.microsoft.com/office/drawing/2010/main" id="{B22736C3-0C60-4C91-B965-BDCC11A460C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8E3C290C-15C4-4467-A1E6-F3B872974A5A}" type="slidenum"/>
            <a:endParaRPr dirty="0" lang="en-US"/>
          </a:p>
        </p:txBody>
      </p:sp>
    </p:spTree>
    <p:extLst>
      <p:ext uri="{87BA42B2-3BD1-47C4-AC4C-231444D9CEF2}">
        <p14:creationId xmlns:p14="http://schemas.microsoft.com/office/powerpoint/2010/main" val="172164068574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0EA7476-A18E-47E2-A1CC-87E60D2E1FAC}">
                <a16:creationId xmlns:a16="http://schemas.microsoft.com/office/drawing/2010/main" id="{AA95FC64-CA39-45DD-924B-9D05FADA25A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2770B3C3-70E9-45B1-8541-9CA6AECC6778}">
                <a16:creationId xmlns:a16="http://schemas.microsoft.com/office/drawing/2010/main" id="{4E9F1C0D-614F-4D84-B224-61C373EE485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535113"/>
            <a:ext cx="4040187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>
            <a:extLst>
              <a:ext uri="{EB500290-205B-4B1F-9929-0D1DF52E1D2B}">
                <a16:creationId xmlns:a16="http://schemas.microsoft.com/office/drawing/2010/main" id="{FB8C486B-4F24-485E-8E3D-8FCD2FF28A9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57200" y="2174875"/>
            <a:ext cx="4040187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5B7248E7-5074-4BB4-901B-1A330C032CF3}">
                <a16:creationId xmlns:a16="http://schemas.microsoft.com/office/drawing/2010/main" id="{23F9BB2B-92F9-4238-A148-B3F544B58075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45025" y="1535113"/>
            <a:ext cx="4041774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>
            <a:extLst>
              <a:ext uri="{D96407DA-C8DC-4C4A-8983-E807867FED64}">
                <a16:creationId xmlns:a16="http://schemas.microsoft.com/office/drawing/2010/main" id="{34C6F9F9-21EA-46CF-8201-F41A608BCA54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45025" y="2174875"/>
            <a:ext cx="4041774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>
            <a:extLst>
              <a:ext uri="{D505A08A-86C8-4AC2-8256-9F568B398F28}">
                <a16:creationId xmlns:a16="http://schemas.microsoft.com/office/drawing/2010/main" id="{B23133B6-B90C-46C7-9950-2DAAD8497B1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68D82FF-004A-488B-9792-14A50718B35D}" type="datetime1">
              <a:t>7/22/2024</a:t>
            </a:fld>
            <a:endParaRPr dirty="0" lang="en-US"/>
          </a:p>
        </p:txBody>
      </p:sp>
      <p:sp>
        <p:nvSpPr>
          <p:cNvPr id="8" name="Footer Placeholder 7">
            <a:extLst>
              <a:ext uri="{89A86EC8-E5F1-48C7-9E16-47950957ADAC}">
                <a16:creationId xmlns:a16="http://schemas.microsoft.com/office/drawing/2010/main" id="{3265A61E-4B61-48CE-824D-1A987208DD6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>
            <a:extLst>
              <a:ext uri="{C844ADCA-7C8D-4351-BA72-787777C8C2E4}">
                <a16:creationId xmlns:a16="http://schemas.microsoft.com/office/drawing/2010/main" id="{60B97FD8-53B9-4FB5-811A-E0F09B9339A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B86EFB5-B2B2-43D5-9781-2C8E57F12835}" type="slidenum"/>
            <a:endParaRPr dirty="0" lang="en-US"/>
          </a:p>
        </p:txBody>
      </p:sp>
    </p:spTree>
    <p:extLst>
      <p:ext uri="{6CA02835-49B6-4DAE-9F4B-6F206C046723}">
        <p14:creationId xmlns:p14="http://schemas.microsoft.com/office/powerpoint/2010/main" val="17216406857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C818C15-9923-46E1-842B-7F1A38968B8A}">
                <a16:creationId xmlns:a16="http://schemas.microsoft.com/office/drawing/2010/main" id="{CB943F54-86C7-42C7-9EAA-9D975824230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>
            <a:extLst>
              <a:ext uri="{32424C82-1D11-4696-B82E-EBC9C8519762}">
                <a16:creationId xmlns:a16="http://schemas.microsoft.com/office/drawing/2010/main" id="{1B6CCCBE-5806-41D9-B47E-9EF58792D02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E58D0FF-5AC9-4FE8-A60F-A7CDB5640F48}" type="datetime1">
              <a:t>7/22/2024</a:t>
            </a:fld>
            <a:endParaRPr dirty="0" lang="en-US"/>
          </a:p>
        </p:txBody>
      </p:sp>
      <p:sp>
        <p:nvSpPr>
          <p:cNvPr id="4" name="Footer Placeholder 3">
            <a:extLst>
              <a:ext uri="{14415707-DD28-425D-98A1-5CF26DD7EC93}">
                <a16:creationId xmlns:a16="http://schemas.microsoft.com/office/drawing/2010/main" id="{238E0145-1A90-416C-912E-32E8B672A03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>
            <a:extLst>
              <a:ext uri="{C095B74A-357B-4473-B72F-CAD1972E8472}">
                <a16:creationId xmlns:a16="http://schemas.microsoft.com/office/drawing/2010/main" id="{D47B90A0-3D9F-4601-866F-73420B7585B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566C4B8C-0B62-4C32-91B8-7CA7C17F0962}" type="slidenum"/>
            <a:endParaRPr dirty="0" lang="en-US"/>
          </a:p>
        </p:txBody>
      </p:sp>
    </p:spTree>
    <p:extLst>
      <p:ext uri="{B28FEEA5-5860-4102-8D9C-2AA62686504F}">
        <p14:creationId xmlns:p14="http://schemas.microsoft.com/office/powerpoint/2010/main" val="17216406857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571FE707-54A7-4BB3-99E7-244C3B87F02B}">
                <a16:creationId xmlns:a16="http://schemas.microsoft.com/office/drawing/2010/main" id="{FDEF8F60-8D28-4313-9423-81289C266C7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BED8CA38-1250-4F16-B224-12B19584FE78}" type="datetime1">
              <a:t>7/22/2024</a:t>
            </a:fld>
            <a:endParaRPr dirty="0" lang="en-US"/>
          </a:p>
        </p:txBody>
      </p:sp>
      <p:sp>
        <p:nvSpPr>
          <p:cNvPr id="3" name="Footer Placeholder 2">
            <a:extLst>
              <a:ext uri="{E7EABA91-EF60-4E52-81FD-D4F0C7BE6D7F}">
                <a16:creationId xmlns:a16="http://schemas.microsoft.com/office/drawing/2010/main" id="{5260FD1A-BDC8-4BF6-8F00-7F2291A3FEE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>
            <a:extLst>
              <a:ext uri="{AEB38CD5-A3E0-4BE5-9B02-7D522F9C0C70}">
                <a16:creationId xmlns:a16="http://schemas.microsoft.com/office/drawing/2010/main" id="{5AA646DF-43ED-40EB-90E7-1FCD69C084B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4F2DF650-E009-4269-B71F-DBBAE126F5B0}" type="slidenum"/>
            <a:endParaRPr dirty="0" lang="en-US"/>
          </a:p>
        </p:txBody>
      </p:sp>
    </p:spTree>
    <p:extLst>
      <p:ext uri="{E41BB82E-E1CB-4B29-B42A-74D45C826FFF}">
        <p14:creationId xmlns:p14="http://schemas.microsoft.com/office/powerpoint/2010/main" val="172164068575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CD37859-818A-4F26-9C63-AA9BA9D24897}">
                <a16:creationId xmlns:a16="http://schemas.microsoft.com/office/drawing/2010/main" id="{5DED87B3-D1AC-479C-8129-C3DA903A51B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3050"/>
            <a:ext cx="3008313" cy="1162050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2131C2FF-9BFF-4B05-9F0C-2846ED9AA66D}">
                <a16:creationId xmlns:a16="http://schemas.microsoft.com/office/drawing/2010/main" id="{2B67F114-0243-4539-8FFC-A7DB966ACC0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575050" y="273050"/>
            <a:ext cx="5111749" cy="5853112"/>
          </a:xfrm>
        </p:spPr>
        <p:txBody>
          <a:bodyPr rtlCol="0"/>
          <a:lstStyle>
            <a:lvl1pPr lvl="0">
              <a:defRPr dirty="0" lang="en-US" sz="3200"/>
            </a:lvl1pPr>
            <a:lvl2pPr lvl="1">
              <a:defRPr dirty="0" lang="en-US" sz="2800"/>
            </a:lvl2pPr>
            <a:lvl3pPr lvl="2">
              <a:defRPr dirty="0" lang="en-US" sz="2400"/>
            </a:lvl3pPr>
            <a:lvl4pPr lvl="3">
              <a:defRPr dirty="0" lang="en-US" sz="2000"/>
            </a:lvl4pPr>
            <a:lvl5pPr lvl="4">
              <a:defRPr dirty="0" lang="en-US" sz="2000"/>
            </a:lvl5pPr>
            <a:lvl6pPr lvl="5">
              <a:defRPr dirty="0" lang="en-US" sz="2000"/>
            </a:lvl6pPr>
            <a:lvl7pPr lvl="6">
              <a:defRPr dirty="0" lang="en-US" sz="2000"/>
            </a:lvl7pPr>
            <a:lvl8pPr lvl="7">
              <a:defRPr dirty="0" lang="en-US" sz="2000"/>
            </a:lvl8pPr>
            <a:lvl9pPr lvl="8">
              <a:defRPr dirty="0" lang="en-US"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0BB02498-0B4C-4FDB-B8F9-D25089AA5E94}">
                <a16:creationId xmlns:a16="http://schemas.microsoft.com/office/drawing/2010/main" id="{309FD051-3734-4D4A-942E-14648DE532FF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57200" y="1435099"/>
            <a:ext cx="3008313" cy="4691063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D6283346-26AB-4477-9B8C-A9F266F37EF5}">
                <a16:creationId xmlns:a16="http://schemas.microsoft.com/office/drawing/2010/main" id="{CB113639-A444-423E-AFAE-9B72FBC2E43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D9CE704-300C-4AB3-A823-B5383890F561}" type="datetime1">
              <a:t>7/22/2024</a:t>
            </a:fld>
            <a:endParaRPr dirty="0" lang="en-US"/>
          </a:p>
        </p:txBody>
      </p:sp>
      <p:sp>
        <p:nvSpPr>
          <p:cNvPr id="6" name="Footer Placeholder 5">
            <a:extLst>
              <a:ext uri="{3479ACFE-6F25-4A54-A81C-29BADD01563E}">
                <a16:creationId xmlns:a16="http://schemas.microsoft.com/office/drawing/2010/main" id="{7F48464F-ED88-46CE-9050-246DA253127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6089AD71-59B5-499E-9603-AEAC4663805E}">
                <a16:creationId xmlns:a16="http://schemas.microsoft.com/office/drawing/2010/main" id="{C392AB2C-3FF9-4DC4-9079-FCAB2B492F5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77DA9489-F0B7-40D1-BAB4-49D2EA9BD5D5}" type="slidenum"/>
            <a:endParaRPr dirty="0" lang="en-US"/>
          </a:p>
        </p:txBody>
      </p:sp>
    </p:spTree>
    <p:extLst>
      <p:ext uri="{B87A3290-3598-41BE-ACEC-D8D601E24631}">
        <p14:creationId xmlns:p14="http://schemas.microsoft.com/office/powerpoint/2010/main" val="172164068575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9D2487D-AFE5-4216-802A-B0B71F8974DD}">
                <a16:creationId xmlns:a16="http://schemas.microsoft.com/office/drawing/2010/main" id="{133A6E74-7B7B-4CF8-8665-AC9BC3E7318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792288" y="4800600"/>
            <a:ext cx="5486400" cy="566738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368A735A-7FB4-4727-AAD7-05194B922B83}">
                <a16:creationId xmlns:a16="http://schemas.microsoft.com/office/drawing/2010/main" id="{184A8A07-CCA8-4379-AF92-78D045A96D9A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792288" y="612775"/>
            <a:ext cx="5486400" cy="4114800"/>
          </a:xfrm>
        </p:spPr>
        <p:txBody>
          <a:bodyPr rtlCol="0"/>
          <a:lstStyle>
            <a:lvl1pPr indent="0" lvl="0" marL="0">
              <a:buNone/>
              <a:defRPr dirty="0" lang="en-US" sz="32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Text Placeholder 3">
            <a:extLst>
              <a:ext uri="{7D22C822-9572-4141-814A-3732B7BB170E}">
                <a16:creationId xmlns:a16="http://schemas.microsoft.com/office/drawing/2010/main" id="{9E2BFB08-7116-4493-8F20-B0B72A585D51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1792288" y="5367337"/>
            <a:ext cx="5486400" cy="804862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217B20DA-A701-4504-A36E-DAD60B0B01BA}">
                <a16:creationId xmlns:a16="http://schemas.microsoft.com/office/drawing/2010/main" id="{4487EB47-5002-4DDE-93EF-CAB0DA5AD50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2167BA64-FF44-43B4-8A97-40BA64FD0B9F}" type="datetime1">
              <a:t>7/22/2024</a:t>
            </a:fld>
            <a:endParaRPr dirty="0" lang="en-US"/>
          </a:p>
        </p:txBody>
      </p:sp>
      <p:sp>
        <p:nvSpPr>
          <p:cNvPr id="6" name="Footer Placeholder 5">
            <a:extLst>
              <a:ext uri="{65ED5DD1-B742-4928-8619-47379D443BDF}">
                <a16:creationId xmlns:a16="http://schemas.microsoft.com/office/drawing/2010/main" id="{617728B5-0E0E-4248-A37E-C24107E32B0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B77F23CE-09CC-4810-BCE3-2DBD6AED2E12}">
                <a16:creationId xmlns:a16="http://schemas.microsoft.com/office/drawing/2010/main" id="{8548E9FE-6FF0-4CF7-8AD9-04C8BA71289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D1B31336-91C0-4A5F-871B-0D0866535C29}" type="slidenum"/>
            <a:endParaRPr dirty="0" lang="en-US"/>
          </a:p>
        </p:txBody>
      </p:sp>
    </p:spTree>
    <p:extLst>
      <p:ext uri="{E01AD506-AAF7-4D33-8FFB-8E1837704576}">
        <p14:creationId xmlns:p14="http://schemas.microsoft.com/office/powerpoint/2010/main" val="172164068575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1C4DB25-B5F9-408D-BC8C-A3F1CFF4C4D8}">
                <a16:creationId xmlns:a16="http://schemas.microsoft.com/office/drawing/2010/main" id="{409C75E8-62D2-4595-BC28-BCD69429793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C21AD8A0-2E13-4049-B33D-FB839678E8A2}">
                <a16:creationId xmlns:a16="http://schemas.microsoft.com/office/drawing/2010/main" id="{15920225-528E-4010-8D86-4FD1D0F8DDB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7D293FDE-064F-4CE7-B9AB-78C004A111CA}">
                <a16:creationId xmlns:a16="http://schemas.microsoft.com/office/drawing/2010/main" id="{71D0D6FB-1F6A-467C-A212-6C971510EF4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C915092-386D-4B72-A017-45A46D643680}" type="datetime1">
              <a:t>7/22/2024</a:t>
            </a:fld>
            <a:endParaRPr dirty="0" lang="en-US"/>
          </a:p>
        </p:txBody>
      </p:sp>
      <p:sp>
        <p:nvSpPr>
          <p:cNvPr id="5" name="Footer Placeholder 4">
            <a:extLst>
              <a:ext uri="{B50795D4-7E75-4D1C-B551-A6F1F293FBD8}">
                <a16:creationId xmlns:a16="http://schemas.microsoft.com/office/drawing/2010/main" id="{59E5BB7F-908B-493E-9837-73C4CC2FB9B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DA1556A2-07E2-4E6F-9FBA-4AC003F1CC75}">
                <a16:creationId xmlns:a16="http://schemas.microsoft.com/office/drawing/2010/main" id="{F15B0146-D861-40B4-9A83-7DB73A935C9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E4E222F-2B08-472D-816B-2B1ECD490464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29.png" Type="http://schemas.openxmlformats.org/officeDocument/2006/relationships/image"/><Relationship Id="rId3" Target="../media/image25.png" Type="http://schemas.openxmlformats.org/officeDocument/2006/relationships/image"/><Relationship Id="rId4" Target="../media/image30.png" Type="http://schemas.openxmlformats.org/officeDocument/2006/relationships/image"/><Relationship Id="rId5" Target="../media/image26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E06245D-C0D6-4E59-BDFB-4D627B7F71E5}">
                <a16:creationId xmlns:a16="http://schemas.microsoft.com/office/drawing/2010/main" id="{6B67B3D9-BAA1-40EF-B045-B2E1C6D8E6A7}"/>
              </a:ext>
            </a:extLst>
          </p:cNvPr>
          <p:cNvGrpSpPr/>
          <p:nvPr/>
        </p:nvGrpSpPr>
        <p:grpSpPr>
          <a:xfrm rot="0">
            <a:off x="3893358" y="7217166"/>
            <a:ext cx="14016572" cy="1655641"/>
            <a:chOff x="0" y="0"/>
            <a:chExt cx="3667562" cy="457921"/>
          </a:xfrm>
        </p:grpSpPr>
        <p:sp>
          <p:nvSpPr>
            <p:cNvPr id="3" name="Freeform 3">
              <a:extLst>
                <a:ext uri="{A5DF9F1D-E38C-4191-8DA8-FC57E15FCD27}">
                  <a16:creationId xmlns:a16="http://schemas.microsoft.com/office/drawing/2010/main" id="{DD55DB08-8C28-4568-9D7E-02B1452EEDC2}"/>
                </a:ext>
              </a:extLst>
            </p:cNvPr>
            <p:cNvSpPr/>
            <p:nvPr/>
          </p:nvSpPr>
          <p:spPr>
            <a:xfrm rot="0">
              <a:off x="0" y="0"/>
              <a:ext cx="3667562" cy="457921"/>
            </a:xfrm>
            <a:custGeom>
              <a:avLst/>
              <a:gdLst/>
              <a:ahLst/>
              <a:cxnLst/>
              <a:rect b="b" l="0" r="r" t="0"/>
              <a:pathLst>
                <a:path h="457922" w="3667562">
                  <a:moveTo>
                    <a:pt x="0" y="0"/>
                  </a:moveTo>
                  <a:lnTo>
                    <a:pt x="3667562" y="0"/>
                  </a:lnTo>
                  <a:lnTo>
                    <a:pt x="3667562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</p:sp>
        <p:sp>
          <p:nvSpPr>
            <p:cNvPr id="4" name="TextBox 4">
              <a:extLst>
                <a:ext uri="{7B0B741E-6350-4D8B-A6C5-D836F3894F3F}">
                  <a16:creationId xmlns:a16="http://schemas.microsoft.com/office/drawing/2010/main" id="{CF3B5592-BCF7-494C-B530-8DE2B6B90408}"/>
                </a:ext>
              </a:extLst>
            </p:cNvPr>
            <p:cNvSpPr txBox="1"/>
            <p:nvPr/>
          </p:nvSpPr>
          <p:spPr>
            <a:xfrm rot="0">
              <a:off x="0" y="-38100"/>
              <a:ext cx="3667562" cy="49602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5">
            <a:extLst>
              <a:ext uri="{08781EE0-68C3-4086-A203-CA893AF3F3E1}">
                <a16:creationId xmlns:a16="http://schemas.microsoft.com/office/drawing/2010/main" id="{2930AD55-0798-4E02-A6DE-37AC9508E5FA}"/>
              </a:ext>
            </a:extLst>
          </p:cNvPr>
          <p:cNvSpPr/>
          <p:nvPr/>
        </p:nvSpPr>
        <p:spPr>
          <a:xfrm flipH="true" rot="0">
            <a:off x="-902504" y="-874376"/>
            <a:ext cx="8932058" cy="17164890"/>
          </a:xfrm>
          <a:custGeom>
            <a:avLst/>
            <a:gdLst/>
            <a:ahLst/>
            <a:cxnLst/>
            <a:rect b="b" l="0" r="r" t="0"/>
            <a:pathLst>
              <a:path h="17164890" w="8932059">
                <a:moveTo>
                  <a:pt x="8932058" y="0"/>
                </a:moveTo>
                <a:lnTo>
                  <a:pt x="0" y="0"/>
                </a:lnTo>
                <a:lnTo>
                  <a:pt x="0" y="17164892"/>
                </a:lnTo>
                <a:lnTo>
                  <a:pt x="8932058" y="17164892"/>
                </a:lnTo>
                <a:lnTo>
                  <a:pt x="8932058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grpSp>
        <p:nvGrpSpPr>
          <p:cNvPr id="6" name="Group 6">
            <a:extLst>
              <a:ext uri="{9CE0CD87-83C8-45C1-926E-B7E30EF8243E}">
                <a16:creationId xmlns:a16="http://schemas.microsoft.com/office/drawing/2010/main" id="{640FE36E-99FD-4A89-9F11-AD886F12EF16}"/>
              </a:ext>
            </a:extLst>
          </p:cNvPr>
          <p:cNvGrpSpPr/>
          <p:nvPr/>
        </p:nvGrpSpPr>
        <p:grpSpPr>
          <a:xfrm rot="5400000">
            <a:off x="651707" y="1112637"/>
            <a:ext cx="3086100" cy="1543050"/>
            <a:chOff x="0" y="0"/>
            <a:chExt cx="812800" cy="406400"/>
          </a:xfrm>
        </p:grpSpPr>
        <p:sp>
          <p:nvSpPr>
            <p:cNvPr id="7" name="Freeform 7">
              <a:extLst>
                <a:ext uri="{E9C0AA7E-3E0F-4132-946E-DEA84F6E9CDD}">
                  <a16:creationId xmlns:a16="http://schemas.microsoft.com/office/drawing/2010/main" id="{F0E729D5-7395-4439-98E1-8D5CE4EC70F6}"/>
                </a:ext>
              </a:extLst>
            </p:cNvPr>
            <p:cNvSpPr/>
            <p:nvPr/>
          </p:nvSpPr>
          <p:spPr>
            <a:xfrm rot="0">
              <a:off x="0" y="0"/>
              <a:ext cx="812800" cy="406400"/>
            </a:xfrm>
            <a:custGeom>
              <a:avLst/>
              <a:gdLst/>
              <a:ahLst/>
              <a:cxnLst/>
              <a:rect b="b" l="0" r="r" t="0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flat" w="9525">
              <a:solidFill>
                <a:srgbClr val="385d8a"/>
              </a:solidFill>
              <a:prstDash val="solid"/>
              <a:miter lim="800000"/>
            </a:ln>
          </p:spPr>
        </p:sp>
        <p:sp>
          <p:nvSpPr>
            <p:cNvPr id="8" name="TextBox 8">
              <a:extLst>
                <a:ext uri="{11413B74-8107-4ECF-BA04-D4AB936CFA5F}">
                  <a16:creationId xmlns:a16="http://schemas.microsoft.com/office/drawing/2010/main" id="{50716F7A-BABD-483C-9339-CF616F748CA8}"/>
                </a:ext>
              </a:extLst>
            </p:cNvPr>
            <p:cNvSpPr txBox="1"/>
            <p:nvPr/>
          </p:nvSpPr>
          <p:spPr>
            <a:xfrm rot="0"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9" name="TextBox 9">
            <a:extLst>
              <a:ext uri="{4178ED39-BD6E-48CC-A66F-753273BDA031}">
                <a16:creationId xmlns:a16="http://schemas.microsoft.com/office/drawing/2010/main" id="{FCF9FFFD-0386-4C68-B1F1-D47C6BC3E867}"/>
              </a:ext>
            </a:extLst>
          </p:cNvPr>
          <p:cNvSpPr txBox="1"/>
          <p:nvPr/>
        </p:nvSpPr>
        <p:spPr>
          <a:xfrm rot="0">
            <a:off x="7601719" y="1723017"/>
            <a:ext cx="9657581" cy="61785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r">
              <a:lnSpc>
                <a:spcPts val="4840"/>
              </a:lnSpc>
            </a:pPr>
            <a:r>
              <a:rPr dirty="0" lang="en-US" spc="330" sz="4400">
                <a:solidFill>
                  <a:srgbClr val="ffffff"/>
                </a:solidFill>
                <a:latin typeface="Clear Sans"/>
              </a:rPr>
              <a:t/>
            </a:r>
            <a:endParaRPr dirty="0" lang="en-US" spc="330" sz="4400">
              <a:solidFill>
                <a:srgbClr val="ffffff"/>
              </a:solidFill>
              <a:latin typeface="Clear Sans"/>
            </a:endParaRPr>
          </a:p>
        </p:txBody>
      </p:sp>
      <p:sp>
        <p:nvSpPr>
          <p:cNvPr id="10" name="TextBox 10">
            <a:extLst>
              <a:ext uri="{F9BE26BF-D9EF-4433-B203-08096BBC1ACA}">
                <a16:creationId xmlns:a16="http://schemas.microsoft.com/office/drawing/2010/main" id="{D16D4F28-3BCC-4E8C-9584-96C89F856EF9}"/>
              </a:ext>
            </a:extLst>
          </p:cNvPr>
          <p:cNvSpPr txBox="1"/>
          <p:nvPr/>
        </p:nvSpPr>
        <p:spPr>
          <a:xfrm rot="0">
            <a:off x="3858189" y="5137638"/>
            <a:ext cx="12201129" cy="1646929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>
              <a:lnSpc>
                <a:spcPts val="6484"/>
              </a:lnSpc>
            </a:pPr>
            <a:r>
              <a:rPr dirty="0" lang="en-US" spc="188" sz="6600">
                <a:solidFill>
                  <a:srgbClr val="ffffff"/>
                </a:solidFill>
              </a:rPr>
              <a:t>ELECTRICITY DEMAND AND PRICE FORECASTING</a:t>
            </a:r>
            <a:r>
              <a:rPr dirty="0" lang="en-US" spc="188" sz="5850">
                <a:solidFill>
                  <a:srgbClr val="ffffff"/>
                </a:solidFill>
              </a:rPr>
              <a:t> </a:t>
            </a:r>
            <a:endParaRPr dirty="0" lang="en-US" spc="188" sz="5850">
              <a:solidFill>
                <a:srgbClr val="ffffff"/>
              </a:solidFill>
            </a:endParaRPr>
          </a:p>
        </p:txBody>
      </p:sp>
      <p:sp>
        <p:nvSpPr>
          <p:cNvPr id="11" name="TextBox 11">
            <a:extLst>
              <a:ext uri="{52E6039A-D415-41BB-8817-571B9FE18121}">
                <a16:creationId xmlns:a16="http://schemas.microsoft.com/office/drawing/2010/main" id="{C75E1911-1F4E-432B-B4AE-8BFFAEB1AFE6}"/>
              </a:ext>
            </a:extLst>
          </p:cNvPr>
          <p:cNvSpPr txBox="1"/>
          <p:nvPr/>
        </p:nvSpPr>
        <p:spPr>
          <a:xfrm rot="0">
            <a:off x="10635763" y="1268847"/>
            <a:ext cx="6623538" cy="31369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r">
              <a:lnSpc>
                <a:spcPts val="2420"/>
              </a:lnSpc>
            </a:pPr>
            <a:r>
              <a:rPr dirty="0" lang="en-US" spc="187" sz="2200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187" sz="2200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12" name="TextBox 12">
            <a:extLst>
              <a:ext uri="{7900EEB6-5EBB-4B4D-8F55-1D0DC16876D0}">
                <a16:creationId xmlns:a16="http://schemas.microsoft.com/office/drawing/2010/main" id="{B71F061E-018C-45E7-AA56-652870B4C323}"/>
              </a:ext>
            </a:extLst>
          </p:cNvPr>
          <p:cNvSpPr txBox="1"/>
          <p:nvPr/>
        </p:nvSpPr>
        <p:spPr>
          <a:xfrm rot="0">
            <a:off x="1423233" y="8528685"/>
            <a:ext cx="3474779" cy="30777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2419"/>
              </a:lnSpc>
            </a:pPr>
            <a:r>
              <a:rPr dirty="0" lang="en-US" spc="312" sz="2150">
                <a:solidFill>
                  <a:srgbClr val="000000"/>
                </a:solidFill>
                <a:latin typeface="Clear Sans Medium"/>
              </a:rPr>
              <a:t/>
            </a:r>
            <a:endParaRPr dirty="0" lang="en-US" spc="312" sz="2150">
              <a:solidFill>
                <a:srgbClr val="000000"/>
              </a:solidFill>
              <a:latin typeface="Clear Sans Medium"/>
            </a:endParaRPr>
          </a:p>
        </p:txBody>
      </p:sp>
      <p:sp>
        <p:nvSpPr>
          <p:cNvPr id="13" name="TextBox 13">
            <a:extLst>
              <a:ext uri="{06C961F6-26A1-42DC-A741-9CCB5068A350}">
                <a16:creationId xmlns:a16="http://schemas.microsoft.com/office/drawing/2010/main" id="{CEB69F2D-6F62-471B-9706-A24B49CC920C}"/>
              </a:ext>
            </a:extLst>
          </p:cNvPr>
          <p:cNvSpPr txBox="1"/>
          <p:nvPr/>
        </p:nvSpPr>
        <p:spPr>
          <a:xfrm rot="0">
            <a:off x="3901925" y="7481838"/>
            <a:ext cx="14351131" cy="1359345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5280"/>
              </a:lnSpc>
            </a:pPr>
            <a:r>
              <a:rPr b="1" dirty="0" lang="en-US" spc="153" sz="4800">
                <a:solidFill>
                  <a:srgbClr val="ffffff"/>
                </a:solidFill>
                <a:latin typeface="Public Sans"/>
              </a:rPr>
              <a:t>Submitted BY</a:t>
            </a:r>
            <a:r>
              <a:rPr dirty="0" lang="en-US" spc="153" sz="4800">
                <a:solidFill>
                  <a:srgbClr val="ffffff"/>
                </a:solidFill>
                <a:latin typeface="Public Sans"/>
              </a:rPr>
              <a:t>:-  KARI. </a:t>
            </a:r>
            <a:r>
              <a:rPr dirty="0" err="1" lang="en-US" spc="153" sz="4800">
                <a:solidFill>
                  <a:srgbClr val="ffffff"/>
                </a:solidFill>
                <a:latin typeface="Public Sans"/>
              </a:rPr>
              <a:t>SAI</a:t>
            </a:r>
            <a:r>
              <a:rPr dirty="0" lang="en-US" spc="153" sz="4800">
                <a:solidFill>
                  <a:srgbClr val="ffffff"/>
                </a:solidFill>
                <a:latin typeface="Public Sans"/>
              </a:rPr>
              <a:t> </a:t>
            </a:r>
            <a:r>
              <a:rPr dirty="0" err="1" lang="en-US" spc="153" sz="4800">
                <a:solidFill>
                  <a:srgbClr val="ffffff"/>
                </a:solidFill>
                <a:latin typeface="Public Sans"/>
              </a:rPr>
              <a:t>VARDHAN</a:t>
            </a:r>
          </a:p>
          <a:p>
            <a:pPr>
              <a:lnSpc>
                <a:spcPts val="5280"/>
              </a:lnSpc>
            </a:pPr>
            <a:r>
              <a:rPr dirty="0" lang="en-US" spc="153" sz="4800">
                <a:solidFill>
                  <a:srgbClr val="ffffff"/>
                </a:solidFill>
                <a:latin typeface="Calibri"/>
              </a:rPr>
              <a:t>                 Email:-  </a:t>
            </a:r>
            <a:r>
              <a:rPr dirty="0" err="1" lang="en-US" spc="153" sz="4800">
                <a:solidFill>
                  <a:srgbClr val="ffffff"/>
                </a:solidFill>
                <a:latin typeface="Calibri"/>
              </a:rPr>
              <a:t>saivardhan</a:t>
            </a:r>
            <a:r>
              <a:rPr dirty="0" lang="en-US" spc="153" sz="4800">
                <a:solidFill>
                  <a:srgbClr val="ffffff"/>
                </a:solidFill>
                <a:latin typeface="Calibri"/>
              </a:rPr>
              <a:t>@gmail.com</a:t>
            </a:r>
            <a:endParaRPr dirty="0" lang="en-US" spc="153" sz="48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4" name="Group 14">
            <a:extLst>
              <a:ext uri="{E6B0C6E9-078C-4B60-81C5-3127DB817B83}">
                <a16:creationId xmlns:a16="http://schemas.microsoft.com/office/drawing/2010/main" id="{861C8EAF-B51A-4E41-80A9-686D679D4BDD}"/>
              </a:ext>
            </a:extLst>
          </p:cNvPr>
          <p:cNvGrpSpPr/>
          <p:nvPr/>
        </p:nvGrpSpPr>
        <p:grpSpPr>
          <a:xfrm rot="5400000">
            <a:off x="-2975620" y="3524816"/>
            <a:ext cx="6893838" cy="3446919"/>
            <a:chOff x="0" y="0"/>
            <a:chExt cx="812800" cy="406400"/>
          </a:xfrm>
        </p:grpSpPr>
        <p:sp>
          <p:nvSpPr>
            <p:cNvPr id="15" name="Freeform 15">
              <a:extLst>
                <a:ext uri="{DE1B8FDE-D8C8-4138-A3FB-899191A1D4BC}">
                  <a16:creationId xmlns:a16="http://schemas.microsoft.com/office/drawing/2010/main" id="{205DD29B-6B05-49F1-8F6E-E892629B6D09}"/>
                </a:ext>
              </a:extLst>
            </p:cNvPr>
            <p:cNvSpPr/>
            <p:nvPr/>
          </p:nvSpPr>
          <p:spPr>
            <a:xfrm rot="0">
              <a:off x="0" y="0"/>
              <a:ext cx="812800" cy="406400"/>
            </a:xfrm>
            <a:custGeom>
              <a:avLst/>
              <a:gdLst/>
              <a:ahLst/>
              <a:cxnLst/>
              <a:rect b="b" l="0" r="r" t="0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cap="flat" w="9525">
              <a:solidFill>
                <a:srgbClr val="385d8a"/>
              </a:solidFill>
              <a:prstDash val="solid"/>
              <a:miter lim="800000"/>
            </a:ln>
          </p:spPr>
        </p:sp>
        <p:sp>
          <p:nvSpPr>
            <p:cNvPr id="16" name="TextBox 16">
              <a:extLst>
                <a:ext uri="{7F545F22-112C-4900-B2C2-397D544EE9B0}">
                  <a16:creationId xmlns:a16="http://schemas.microsoft.com/office/drawing/2010/main" id="{A98125F8-E0E8-4608-B8F5-75AF595F2BD9}"/>
                </a:ext>
              </a:extLst>
            </p:cNvPr>
            <p:cNvSpPr txBox="1"/>
            <p:nvPr/>
          </p:nvSpPr>
          <p:spPr>
            <a:xfrm rot="0"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</p:spTree>
    <p:extLst>
      <p:ext uri="{D06804D9-8E0F-420D-949C-BE167ACF0485}">
        <p14:creationId xmlns:p14="http://schemas.microsoft.com/office/powerpoint/2010/main" val="17216406857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1C8BD75D-C4E6-45CC-A9FB-80E46F4119BD}">
                <a16:creationId xmlns:a16="http://schemas.microsoft.com/office/drawing/2010/main" id="{7FE8FF69-715E-47E8-BECE-7ABB7DD15DFD}"/>
              </a:ext>
            </a:extLst>
          </p:cNvPr>
          <p:cNvGrpSpPr/>
          <p:nvPr/>
        </p:nvGrpSpPr>
        <p:grpSpPr>
          <a:xfrm rot="0">
            <a:off x="795467" y="1083563"/>
            <a:ext cx="16898642" cy="8741391"/>
            <a:chOff x="0" y="0"/>
            <a:chExt cx="1722814" cy="986959"/>
          </a:xfrm>
        </p:grpSpPr>
        <p:sp>
          <p:nvSpPr>
            <p:cNvPr id="3" name="Freeform 3">
              <a:extLst>
                <a:ext uri="{661044F1-BFFD-477D-838E-777998DAF8BE}">
                  <a16:creationId xmlns:a16="http://schemas.microsoft.com/office/drawing/2010/main" id="{957F6398-31E8-45C7-A288-736FBA5CA037}"/>
                </a:ext>
              </a:extLst>
            </p:cNvPr>
            <p:cNvSpPr/>
            <p:nvPr/>
          </p:nvSpPr>
          <p:spPr>
            <a:xfrm rot="0">
              <a:off x="0" y="0"/>
              <a:ext cx="1722814" cy="986959"/>
            </a:xfrm>
            <a:custGeom>
              <a:avLst/>
              <a:gdLst/>
              <a:ahLst/>
              <a:cxnLst/>
              <a:rect b="b" l="0" r="r" t="0"/>
              <a:pathLst>
                <a:path h="986959" w="1722814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4" name="TextBox 4">
              <a:extLst>
                <a:ext uri="{E846E032-913F-406E-9DB8-3502E086B1E7}">
                  <a16:creationId xmlns:a16="http://schemas.microsoft.com/office/drawing/2010/main" id="{2B7244E7-6C15-4E4C-8615-6996C30089EF}"/>
                </a:ext>
              </a:extLst>
            </p:cNvPr>
            <p:cNvSpPr txBox="1"/>
            <p:nvPr/>
          </p:nvSpPr>
          <p:spPr>
            <a:xfrm rot="0">
              <a:off x="0" y="19050"/>
              <a:ext cx="1722814" cy="967909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8">
            <a:extLst>
              <a:ext uri="{8F50F842-696E-46A8-9BB7-32AB148559E1}">
                <a16:creationId xmlns:a16="http://schemas.microsoft.com/office/drawing/2010/main" id="{523AE4FE-5B8E-4D36-A51E-868FFD85BCA3}"/>
              </a:ext>
            </a:extLst>
          </p:cNvPr>
          <p:cNvSpPr/>
          <p:nvPr/>
        </p:nvSpPr>
        <p:spPr>
          <a:xfrm flipV="true" rot="10800000">
            <a:off x="15355172" y="3796038"/>
            <a:ext cx="3150917" cy="6483508"/>
          </a:xfrm>
          <a:custGeom>
            <a:avLst/>
            <a:gdLst/>
            <a:ahLst/>
            <a:cxnLst/>
            <a:rect b="b" l="0" r="r" t="0"/>
            <a:pathLst>
              <a:path h="6008725" w="3150917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 dpi="0" rotWithShape="1">
            <a:blip r:embed="rId2"/>
            <a:stretch>
              <a:fillRect b="-72239" l="-764376" r="-242807" t="-10648"/>
            </a:stretch>
          </a:blipFill>
        </p:spPr>
      </p:sp>
      <p:sp>
        <p:nvSpPr>
          <p:cNvPr id="6" name="TextBox 13">
            <a:extLst>
              <a:ext uri="{3BE6DB2B-4415-42EC-9330-B15E130DAFFC}">
                <a16:creationId xmlns:a16="http://schemas.microsoft.com/office/drawing/2010/main" id="{CD6008C5-0F0D-404A-9EDC-CCF75F8D2EEA}"/>
              </a:ext>
            </a:extLst>
          </p:cNvPr>
          <p:cNvSpPr txBox="1"/>
          <p:nvPr/>
        </p:nvSpPr>
        <p:spPr>
          <a:xfrm rot="0">
            <a:off x="14917659" y="411471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7" name="TextBox 11">
            <a:extLst>
              <a:ext uri="{8F487D64-E7CA-4818-B480-072EF6FD7C70}">
                <a16:creationId xmlns:a16="http://schemas.microsoft.com/office/drawing/2010/main" id="{06C6578B-DD0D-4B8C-B936-F25A9B4B8B39}"/>
              </a:ext>
            </a:extLst>
          </p:cNvPr>
          <p:cNvSpPr txBox="1"/>
          <p:nvPr/>
        </p:nvSpPr>
        <p:spPr>
          <a:xfrm rot="0">
            <a:off x="997796" y="1074975"/>
            <a:ext cx="8123736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>
                <a:solidFill>
                  <a:srgbClr val="000000"/>
                </a:solidFill>
              </a:rPr>
              <a:t>Long short-term memory </a:t>
            </a:r>
            <a:endParaRPr dirty="0" lang="en-US" sz="5600">
              <a:solidFill>
                <a:srgbClr val="000000"/>
              </a:solidFill>
            </a:endParaRPr>
          </a:p>
        </p:txBody>
      </p:sp>
      <p:sp>
        <p:nvSpPr>
          <p:cNvPr id="8" name="TextBox 11">
            <a:extLst>
              <a:ext uri="{140AC48C-797E-41FD-91EF-067896AC9854}">
                <a16:creationId xmlns:a16="http://schemas.microsoft.com/office/drawing/2010/main" id="{0FAC60A1-EEA0-4FBC-A1DA-618A5E833F7E}"/>
              </a:ext>
            </a:extLst>
          </p:cNvPr>
          <p:cNvSpPr txBox="1"/>
          <p:nvPr/>
        </p:nvSpPr>
        <p:spPr>
          <a:xfrm rot="0">
            <a:off x="997796" y="5277698"/>
            <a:ext cx="9776689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342900" marL="342900">
              <a:buFont typeface="Arial"/>
              <a:buChar char="•"/>
            </a:pPr>
            <a:r>
              <a:rPr dirty="0" lang="en-US" sz="2200"/>
              <a:t>The above graphs of actual vs forecast are only for test data.</a:t>
            </a:r>
            <a:endParaRPr dirty="0" lang="en-US" sz="2200"/>
          </a:p>
        </p:txBody>
      </p:sp>
      <p:sp>
        <p:nvSpPr>
          <p:cNvPr id="9" name="TextBox 13">
            <a:extLst>
              <a:ext uri="{6E8DA124-4B3A-4994-8606-B47B1171A2AD}">
                <a16:creationId xmlns:a16="http://schemas.microsoft.com/office/drawing/2010/main" id="{D93F341A-D081-47F9-9896-0F65C67C75E5}"/>
              </a:ext>
            </a:extLst>
          </p:cNvPr>
          <p:cNvSpPr txBox="1"/>
          <p:nvPr/>
        </p:nvSpPr>
        <p:spPr>
          <a:xfrm rot="0">
            <a:off x="3383445" y="5002104"/>
            <a:ext cx="125182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Load Actual</a:t>
            </a:r>
            <a:endParaRPr b="1" dirty="0" lang="en-US" sz="2000">
              <a:latin typeface="+mj-lt"/>
            </a:endParaRPr>
          </a:p>
        </p:txBody>
      </p:sp>
      <p:sp>
        <p:nvSpPr>
          <p:cNvPr id="10" name="TextBox 13">
            <a:extLst>
              <a:ext uri="{21480FEF-49A5-4419-A330-FBBB55CB95D3}">
                <a16:creationId xmlns:a16="http://schemas.microsoft.com/office/drawing/2010/main" id="{C550E09D-2479-4DA8-92B7-0AFC09C1F8E3}"/>
              </a:ext>
            </a:extLst>
          </p:cNvPr>
          <p:cNvSpPr txBox="1"/>
          <p:nvPr/>
        </p:nvSpPr>
        <p:spPr>
          <a:xfrm rot="0">
            <a:off x="6654182" y="2540256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Load Prediction - Test Set</a:t>
            </a:r>
          </a:p>
          <a:p>
            <a:pPr/>
            <a:r>
              <a:rPr b="1" dirty="0" err="1" lang="en-US" sz="2000">
                <a:latin typeface="Consolas"/>
              </a:rPr>
              <a:t>MAPE</a:t>
            </a:r>
            <a:r>
              <a:rPr b="1" dirty="0" lang="en-US" sz="2000">
                <a:latin typeface="Consolas"/>
              </a:rPr>
              <a:t>: </a:t>
            </a:r>
            <a:r>
              <a:rPr dirty="0" lang="en-US" sz="2000">
                <a:latin typeface="Consolas"/>
              </a:rPr>
              <a:t>2.76</a:t>
            </a:r>
            <a:br>
              <a:rPr b="1"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MAE: </a:t>
            </a:r>
            <a:r>
              <a:rPr dirty="0" lang="en-US" sz="2000">
                <a:latin typeface="Consolas"/>
              </a:rPr>
              <a:t>1.92</a:t>
            </a:r>
            <a:br>
              <a:rPr b="1"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RMSE</a:t>
            </a:r>
            <a:r>
              <a:rPr b="1" dirty="0" lang="en-US" sz="2000">
                <a:latin typeface="Consolas"/>
              </a:rPr>
              <a:t>: </a:t>
            </a:r>
            <a:r>
              <a:rPr dirty="0" lang="en-US" sz="2000">
                <a:latin typeface="Consolas"/>
              </a:rPr>
              <a:t>2.47</a:t>
            </a:r>
          </a:p>
          <a:p>
            <a:pPr/>
            <a:r>
              <a:rPr b="1" dirty="0" lang="en-US" sz="2000">
                <a:latin typeface="Consolas"/>
              </a:rPr>
              <a:t>R²: </a:t>
            </a:r>
            <a:r>
              <a:rPr dirty="0" lang="en-US" sz="2000">
                <a:latin typeface="Consolas"/>
              </a:rPr>
              <a:t>0.90</a:t>
            </a:r>
            <a:r>
              <a:rPr b="1" dirty="0" lang="en-US" sz="2000">
                <a:latin typeface="Consolas"/>
              </a:rPr>
              <a:t>Adjusted R²: </a:t>
            </a:r>
            <a:r>
              <a:rPr dirty="0" lang="en-US" sz="2000">
                <a:latin typeface="Consolas"/>
              </a:rPr>
              <a:t>0.90</a:t>
            </a:r>
            <a:r>
              <a:rPr b="1" dirty="0" lang="en-US" sz="2000">
                <a:latin typeface="Consolas"/>
              </a:rPr>
              <a:t/>
            </a:r>
            <a:endParaRPr b="1" dirty="0" lang="en-US" sz="2000">
              <a:latin typeface="Consolas"/>
            </a:endParaRPr>
          </a:p>
        </p:txBody>
      </p:sp>
      <p:sp>
        <p:nvSpPr>
          <p:cNvPr id="11" name="TextBox 13">
            <a:extLst>
              <a:ext uri="{688B9B70-50D7-4811-86C9-3B0F084F101C}">
                <a16:creationId xmlns:a16="http://schemas.microsoft.com/office/drawing/2010/main" id="{790E9356-3A95-4EAF-9B59-7020DD7C42DF}"/>
              </a:ext>
            </a:extLst>
          </p:cNvPr>
          <p:cNvSpPr txBox="1"/>
          <p:nvPr/>
        </p:nvSpPr>
        <p:spPr>
          <a:xfrm rot="0">
            <a:off x="14918951" y="2540254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Price Prediction - Test Set</a:t>
            </a:r>
          </a:p>
          <a:p>
            <a:pPr/>
            <a:r>
              <a:rPr b="1" dirty="0" err="1" lang="en-US" sz="2000">
                <a:latin typeface="Consolas"/>
              </a:rPr>
              <a:t>MAPE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2.1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633.48</a:t>
            </a:r>
            <a:br>
              <a:rPr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RMSE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811.84</a:t>
            </a:r>
          </a:p>
          <a:p>
            <a:pPr/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0.968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0.968</a:t>
            </a:r>
            <a:endParaRPr dirty="0" lang="en-US" sz="2000">
              <a:latin typeface="Consolas"/>
            </a:endParaRPr>
          </a:p>
        </p:txBody>
      </p:sp>
      <p:sp>
        <p:nvSpPr>
          <p:cNvPr id="12" name="TextBox 17">
            <a:extLst>
              <a:ext uri="{C82B98C3-6BE5-49F3-9B8E-958BCD3BE4D9}">
                <a16:creationId xmlns:a16="http://schemas.microsoft.com/office/drawing/2010/main" id="{C4B77293-8907-4325-B636-1F658C33E5E7}"/>
              </a:ext>
            </a:extLst>
          </p:cNvPr>
          <p:cNvSpPr txBox="1"/>
          <p:nvPr/>
        </p:nvSpPr>
        <p:spPr>
          <a:xfrm rot="0">
            <a:off x="11741996" y="5007964"/>
            <a:ext cx="1304582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Price Actual</a:t>
            </a:r>
            <a:endParaRPr b="1" dirty="0" lang="en-US" sz="2000">
              <a:latin typeface="+mj-lt"/>
            </a:endParaRPr>
          </a:p>
        </p:txBody>
      </p:sp>
      <p:pic>
        <p:nvPicPr>
          <p:cNvPr id="13" name="Picture 8">
            <a:extLst>
              <a:ext uri="{F0E831D2-9DE9-489B-BF43-64D566161CD4}">
                <a16:creationId xmlns:a16="http://schemas.microsoft.com/office/drawing/2010/main" id="{329C6C18-BFE5-45B7-AF25-AFC55A4E877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93618" y="2073152"/>
            <a:ext cx="4947871" cy="2782034"/>
          </a:xfrm>
          <a:prstGeom prst="rect">
            <a:avLst/>
          </a:prstGeom>
          <a:noFill/>
        </p:spPr>
      </p:pic>
      <p:pic>
        <p:nvPicPr>
          <p:cNvPr descr="A graph with a line&#10;&#10;Description automatically generated" id="14" name="Picture 15">
            <a:extLst>
              <a:ext uri="{FCD64DBB-8102-4737-9267-E3F101BE8650}">
                <a16:creationId xmlns:a16="http://schemas.microsoft.com/office/drawing/2010/main" id="{515D27B0-85CF-490B-80AC-A6DF8BA4CC12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771185" y="1948961"/>
            <a:ext cx="5164016" cy="2907324"/>
          </a:xfrm>
          <a:prstGeom prst="rect">
            <a:avLst/>
          </a:prstGeom>
          <a:noFill/>
        </p:spPr>
      </p:pic>
      <p:sp>
        <p:nvSpPr>
          <p:cNvPr id="15" name="">
            <a:extLst>
              <a:ext uri="{27C9AFDF-6450-439C-8FDD-26D4787F39C8}">
                <a16:creationId xmlns:a16="http://schemas.microsoft.com/office/drawing/2010/main" id="{739F7F7B-3BFF-4270-9EE4-260CD696DF2D}"/>
              </a:ext>
            </a:extLst>
          </p:cNvPr>
          <p:cNvSpPr/>
          <p:nvPr/>
        </p:nvSpPr>
        <p:spPr>
          <a:xfrm flipH="true" rot="16200000">
            <a:off x="1235049" y="-1668941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  <p:sp>
        <p:nvSpPr>
          <p:cNvPr id="16" name="">
            <a:extLst>
              <a:ext uri="{07DE14ED-909A-42BF-B6FD-01717DE39E4B}">
                <a16:creationId xmlns:a16="http://schemas.microsoft.com/office/drawing/2010/main" id="{1C6FC699-B433-4C4D-8F6E-3EF5715E125B}"/>
              </a:ext>
            </a:extLst>
          </p:cNvPr>
          <p:cNvSpPr/>
          <p:nvPr/>
        </p:nvSpPr>
        <p:spPr>
          <a:xfrm flipH="true" rot="16200000">
            <a:off x="1235049" y="5949429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</p:spTree>
    <p:extLst>
      <p:ext uri="{1968655F-4890-4766-8D32-722247C9321C}">
        <p14:creationId xmlns:p14="http://schemas.microsoft.com/office/powerpoint/2010/main" val="17216406857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08F5C2E0-C36E-4DDF-8125-7C2F9AA40B43}">
                <a16:creationId xmlns:a16="http://schemas.microsoft.com/office/drawing/2010/main" id="{AB1FE104-B880-4DF4-BA83-C994EB140AC1}"/>
              </a:ext>
            </a:extLst>
          </p:cNvPr>
          <p:cNvSpPr/>
          <p:nvPr/>
        </p:nvSpPr>
        <p:spPr>
          <a:xfrm flipV="true" rot="10800000">
            <a:off x="15935464" y="-54995"/>
            <a:ext cx="2535456" cy="7292402"/>
          </a:xfrm>
          <a:custGeom>
            <a:avLst/>
            <a:gdLst/>
            <a:ahLst/>
            <a:cxnLst/>
            <a:rect b="b" l="0" r="r" t="0"/>
            <a:pathLst>
              <a:path h="6008725" w="3150917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 dpi="0" rotWithShape="1">
            <a:blip r:embed="rId2"/>
            <a:stretch>
              <a:fillRect b="-72239" l="-764376" r="-242807" t="-10648"/>
            </a:stretch>
          </a:blipFill>
        </p:spPr>
      </p:sp>
      <p:grpSp>
        <p:nvGrpSpPr>
          <p:cNvPr id="3" name="Group 7">
            <a:extLst>
              <a:ext uri="{123C2EB2-B7DA-48F5-812B-71B2786075DE}">
                <a16:creationId xmlns:a16="http://schemas.microsoft.com/office/drawing/2010/main" id="{FBA85D21-891D-4C2D-A602-B4961E1A1F4C}"/>
              </a:ext>
            </a:extLst>
          </p:cNvPr>
          <p:cNvGrpSpPr/>
          <p:nvPr/>
        </p:nvGrpSpPr>
        <p:grpSpPr>
          <a:xfrm rot="0">
            <a:off x="1167154" y="1112619"/>
            <a:ext cx="14823785" cy="8112703"/>
            <a:chOff x="0" y="0"/>
            <a:chExt cx="3294885" cy="1875739"/>
          </a:xfrm>
        </p:grpSpPr>
        <p:sp>
          <p:nvSpPr>
            <p:cNvPr id="4" name="Freeform 8">
              <a:extLst>
                <a:ext uri="{D08EB47E-409A-4FC8-804E-30200019355D}">
                  <a16:creationId xmlns:a16="http://schemas.microsoft.com/office/drawing/2010/main" id="{B5AA636D-422C-4D1D-878E-EE6171A4CC39}"/>
                </a:ext>
              </a:extLst>
            </p:cNvPr>
            <p:cNvSpPr/>
            <p:nvPr/>
          </p:nvSpPr>
          <p:spPr>
            <a:xfrm rot="0">
              <a:off x="0" y="0"/>
              <a:ext cx="3294885" cy="1875739"/>
            </a:xfrm>
            <a:custGeom>
              <a:avLst/>
              <a:gdLst/>
              <a:ahLst/>
              <a:cxnLst/>
              <a:rect b="b" l="0" r="r" t="0"/>
              <a:pathLst>
                <a:path h="1875740" w="3294885">
                  <a:moveTo>
                    <a:pt x="0" y="0"/>
                  </a:moveTo>
                  <a:lnTo>
                    <a:pt x="3294885" y="0"/>
                  </a:lnTo>
                  <a:lnTo>
                    <a:pt x="3294885" y="1875740"/>
                  </a:lnTo>
                  <a:lnTo>
                    <a:pt x="0" y="18757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5" name="TextBox 9">
              <a:extLst>
                <a:ext uri="{51C9579D-14B7-4C61-8255-74FE2ABA904A}">
                  <a16:creationId xmlns:a16="http://schemas.microsoft.com/office/drawing/2010/main" id="{5DE16729-D389-41B1-BCFC-F735C47B82D7}"/>
                </a:ext>
              </a:extLst>
            </p:cNvPr>
            <p:cNvSpPr txBox="1"/>
            <p:nvPr/>
          </p:nvSpPr>
          <p:spPr>
            <a:xfrm rot="0">
              <a:off x="0" y="28575"/>
              <a:ext cx="3294885" cy="1847164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3739"/>
                </a:lnSpc>
              </a:pPr>
              <a:r>
                <a:rPr dirty="0" lang="en-US" spc="135" sz="3399">
                  <a:solidFill>
                    <a:srgbClr val="000000"/>
                  </a:solidFill>
                  <a:latin typeface="Clear Sans Medium"/>
                </a:rPr>
                <a:t/>
              </a:r>
              <a:endParaRPr dirty="0" lang="en-US" spc="135" sz="3399">
                <a:solidFill>
                  <a:srgbClr val="000000"/>
                </a:solidFill>
                <a:latin typeface="Clear Sans Medium"/>
              </a:endParaRPr>
            </a:p>
          </p:txBody>
        </p:sp>
      </p:grpSp>
      <p:sp>
        <p:nvSpPr>
          <p:cNvPr id="6" name="TextBox 14">
            <a:extLst>
              <a:ext uri="{6FCAA85F-DA8E-489B-B455-FE2D5016EC4B}">
                <a16:creationId xmlns:a16="http://schemas.microsoft.com/office/drawing/2010/main" id="{D3EA27D3-F30F-4A2F-8905-43DC22C60846}"/>
              </a:ext>
            </a:extLst>
          </p:cNvPr>
          <p:cNvSpPr txBox="1"/>
          <p:nvPr/>
        </p:nvSpPr>
        <p:spPr>
          <a:xfrm rot="0">
            <a:off x="14407704" y="387080"/>
            <a:ext cx="3032398" cy="279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7" name="TextBox 16">
            <a:extLst>
              <a:ext uri="{671E068B-D608-4FA2-92E9-30BC1128A384}">
                <a16:creationId xmlns:a16="http://schemas.microsoft.com/office/drawing/2010/main" id="{1C4490E6-7C03-4BFA-A478-813FCAEA91E9}"/>
              </a:ext>
            </a:extLst>
          </p:cNvPr>
          <p:cNvSpPr txBox="1"/>
          <p:nvPr/>
        </p:nvSpPr>
        <p:spPr>
          <a:xfrm rot="0">
            <a:off x="1534465" y="1416930"/>
            <a:ext cx="6781798" cy="1754325"/>
          </a:xfrm>
          <a:prstGeom prst="rect">
            <a:avLst/>
          </a:prstGeom>
          <a:noFill/>
        </p:spPr>
        <p:txBody>
          <a:bodyPr anchor="t" bIns="45720" lIns="91440" rIns="91440" rtlCol="0" tIns="45720" wrap="square">
            <a:spAutoFit/>
          </a:bodyPr>
          <a:lstStyle/>
          <a:p>
            <a:pPr/>
            <a:r>
              <a:rPr dirty="0" lang="en-IN" sz="5400">
                <a:latin typeface="Mardoto Heavy"/>
              </a:rPr>
              <a:t>Model Selection:</a:t>
            </a:r>
          </a:p>
          <a:p>
            <a:pPr/>
            <a:r>
              <a:rPr b="1" dirty="0" i="1" lang="en-IN" sz="5400">
                <a:latin typeface="Calibri"/>
              </a:rPr>
              <a:t/>
            </a:r>
            <a:endParaRPr b="1" dirty="0" i="1" lang="en-IN" sz="5400">
              <a:latin typeface="Calibri"/>
            </a:endParaRPr>
          </a:p>
        </p:txBody>
      </p:sp>
      <p:sp>
        <p:nvSpPr>
          <p:cNvPr id="8" name="TextBox 17">
            <a:extLst>
              <a:ext uri="{E1F603B6-DABA-49CA-A246-FDF750F67675}">
                <a16:creationId xmlns:a16="http://schemas.microsoft.com/office/drawing/2010/main" id="{F3B71239-23DF-4783-B876-C0DE8E3E1D44}"/>
              </a:ext>
            </a:extLst>
          </p:cNvPr>
          <p:cNvSpPr txBox="1"/>
          <p:nvPr/>
        </p:nvSpPr>
        <p:spPr>
          <a:xfrm rot="0">
            <a:off x="1535461" y="2297626"/>
            <a:ext cx="10363200" cy="1938992"/>
          </a:xfrm>
          <a:prstGeom prst="rect">
            <a:avLst/>
          </a:prstGeom>
          <a:noFill/>
        </p:spPr>
        <p:txBody>
          <a:bodyPr anchor="t" bIns="45720" lIns="91440" rIns="91440" rtlCol="0" tIns="45720" wrap="square">
            <a:spAutoFit/>
          </a:bodyPr>
          <a:lstStyle/>
          <a:p>
            <a:pPr/>
            <a:r>
              <a:rPr b="1" dirty="0" lang="en-IN" sz="2400">
                <a:latin typeface="+mj-lt"/>
              </a:rPr>
              <a:t>Criteria:</a:t>
            </a:r>
          </a:p>
          <a:p>
            <a:pPr indent="-342900" marL="342900">
              <a:buFont typeface="Arial"/>
              <a:buChar char="•"/>
            </a:pPr>
            <a:r>
              <a:rPr dirty="0" lang="en-IN" sz="2400"/>
              <a:t>Performance metrics (e.g., RMSE, MAE, R^2, Adjusted R^2).</a:t>
            </a:r>
          </a:p>
          <a:p>
            <a:pPr indent="-342900" marL="342900">
              <a:buFont typeface="Arial"/>
              <a:buChar char="•"/>
            </a:pPr>
            <a:r>
              <a:rPr dirty="0" lang="en-IN" sz="2400"/>
              <a:t>Comparison of different models on training and validation sets.</a:t>
            </a:r>
          </a:p>
          <a:p>
            <a:pPr/>
            <a:r>
              <a:rPr b="1" dirty="0" lang="en-IN" sz="2400">
                <a:latin typeface="+mj-lt"/>
              </a:rPr>
              <a:t>Outcome:</a:t>
            </a:r>
            <a:r>
              <a:rPr dirty="0" lang="en-IN" sz="2400"/>
              <a:t> Selection of LSTM as the best-performing model based on evaluation metrics.</a:t>
            </a:r>
            <a:endParaRPr dirty="0" lang="en-IN" sz="2400"/>
          </a:p>
        </p:txBody>
      </p:sp>
      <p:pic>
        <p:nvPicPr>
          <p:cNvPr descr="A screenshot of a graph&#10;&#10;Description automatically generated" id="9" name="Picture 2">
            <a:extLst>
              <a:ext uri="{78A5E9F7-4102-4003-825B-E501B0C63EF1}">
                <a16:creationId xmlns:a16="http://schemas.microsoft.com/office/drawing/2010/main" id="{44ADD9A6-8BB7-46DD-9197-77FAA4FDD3F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39824" y="4226489"/>
            <a:ext cx="8829675" cy="2276475"/>
          </a:xfrm>
          <a:prstGeom prst="rect">
            <a:avLst/>
          </a:prstGeom>
          <a:noFill/>
        </p:spPr>
      </p:pic>
      <p:pic>
        <p:nvPicPr>
          <p:cNvPr descr="A table with numbers and text&#10;&#10;Description automatically generated" id="10" name="Picture 9">
            <a:extLst>
              <a:ext uri="{37E0D0FA-5BB6-4A46-BED9-5FD1B0196025}">
                <a16:creationId xmlns:a16="http://schemas.microsoft.com/office/drawing/2010/main" id="{F03BC668-AE49-4BA1-8176-50573487D3F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3982" y="6701000"/>
            <a:ext cx="8827825" cy="2187047"/>
          </a:xfrm>
          <a:prstGeom prst="rect">
            <a:avLst/>
          </a:prstGeom>
          <a:noFill/>
        </p:spPr>
      </p:pic>
      <p:sp>
        <p:nvSpPr>
          <p:cNvPr id="11" name="Oval 24">
            <a:extLst>
              <a:ext uri="{6892806F-A006-4297-8BF4-A762E13A8970}">
                <a16:creationId xmlns:a16="http://schemas.microsoft.com/office/drawing/2010/main" id="{C24FBE3B-A1EB-484E-80AB-61EABBA4F2C1}"/>
              </a:ext>
            </a:extLst>
          </p:cNvPr>
          <p:cNvSpPr/>
          <p:nvPr/>
        </p:nvSpPr>
        <p:spPr>
          <a:xfrm rot="0">
            <a:off x="2480982" y="6071345"/>
            <a:ext cx="8065692" cy="412862"/>
          </a:xfrm>
          <a:prstGeom prst="ellipse">
            <a:avLst/>
          </a:prstGeom>
          <a:noFill/>
          <a:ln>
            <a:solidFill>
              <a:srgbClr val="e3171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+mn-lt"/>
              </a:rPr>
              <a:t/>
            </a:r>
            <a:endParaRPr b="1" dirty="0" lang="en-US">
              <a:latin typeface="+mn-lt"/>
            </a:endParaRPr>
          </a:p>
        </p:txBody>
      </p:sp>
      <p:sp>
        <p:nvSpPr>
          <p:cNvPr id="12" name="Oval 14">
            <a:extLst>
              <a:ext uri="{AD037F4F-29B0-49BF-9EAF-809FD7A6D1C3}">
                <a16:creationId xmlns:a16="http://schemas.microsoft.com/office/drawing/2010/main" id="{AE6C1F2F-3D85-4731-BC33-F3E647003998}"/>
              </a:ext>
            </a:extLst>
          </p:cNvPr>
          <p:cNvSpPr/>
          <p:nvPr/>
        </p:nvSpPr>
        <p:spPr>
          <a:xfrm rot="0">
            <a:off x="2295631" y="8604478"/>
            <a:ext cx="8621745" cy="273849"/>
          </a:xfrm>
          <a:prstGeom prst="ellipse">
            <a:avLst/>
          </a:prstGeom>
          <a:noFill/>
          <a:ln>
            <a:solidFill>
              <a:srgbClr val="e3171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>
                <a:latin typeface="+mn-lt"/>
              </a:rPr>
              <a:t/>
            </a:r>
            <a:endParaRPr b="1" dirty="0" lang="en-US">
              <a:latin typeface="+mn-lt"/>
            </a:endParaRPr>
          </a:p>
        </p:txBody>
      </p:sp>
      <p:sp>
        <p:nvSpPr>
          <p:cNvPr id="13" name="">
            <a:extLst>
              <a:ext uri="{A16B8FF7-80EA-4427-AE79-D3A4374669B6}">
                <a16:creationId xmlns:a16="http://schemas.microsoft.com/office/drawing/2010/main" id="{864889C4-8854-46E8-AE7A-0168807F8B73}"/>
              </a:ext>
            </a:extLst>
          </p:cNvPr>
          <p:cNvSpPr/>
          <p:nvPr/>
        </p:nvSpPr>
        <p:spPr>
          <a:xfrm flipH="true" rot="16200000">
            <a:off x="1166783" y="577049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  <p:sp>
        <p:nvSpPr>
          <p:cNvPr id="14" name="">
            <a:extLst>
              <a:ext uri="{B30F21AF-0793-4AD3-94ED-E14BED8638DA}">
                <a16:creationId xmlns:a16="http://schemas.microsoft.com/office/drawing/2010/main" id="{C9009C33-A1FF-4905-8C77-F76497E5FD3C}"/>
              </a:ext>
            </a:extLst>
          </p:cNvPr>
          <p:cNvSpPr/>
          <p:nvPr/>
        </p:nvSpPr>
        <p:spPr>
          <a:xfrm flipH="true" rot="16200000">
            <a:off x="13067139" y="5449595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</p:spTree>
    <p:extLst>
      <p:ext uri="{AC67626C-7273-4626-8F43-421B07131566}">
        <p14:creationId xmlns:p14="http://schemas.microsoft.com/office/powerpoint/2010/main" val="172164068579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4">
            <a:extLst>
              <a:ext uri="{73038D9D-AD2F-427A-9688-6FA2AB13178D}">
                <a16:creationId xmlns:a16="http://schemas.microsoft.com/office/drawing/2010/main" id="{5CF8D90C-2F07-47FE-9764-84BCD931D8F7}"/>
              </a:ext>
            </a:extLst>
          </p:cNvPr>
          <p:cNvCxnSpPr/>
          <p:nvPr/>
        </p:nvCxnSpPr>
        <p:spPr>
          <a:xfrm rot="21598040">
            <a:off x="1474606" y="1518968"/>
            <a:ext cx="14770543" cy="0"/>
          </a:xfrm>
          <a:prstGeom prst="line">
            <a:avLst/>
          </a:prstGeom>
          <a:ln cap="flat" w="238125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3" name="TextBox 8">
            <a:extLst>
              <a:ext uri="{44EC0642-F04C-4BA3-8378-00F482490A54}">
                <a16:creationId xmlns:a16="http://schemas.microsoft.com/office/drawing/2010/main" id="{757FEA7A-E552-4F6C-B093-2194B4BCFE26}"/>
              </a:ext>
            </a:extLst>
          </p:cNvPr>
          <p:cNvSpPr txBox="1"/>
          <p:nvPr/>
        </p:nvSpPr>
        <p:spPr>
          <a:xfrm rot="0">
            <a:off x="1874071" y="292636"/>
            <a:ext cx="12740685" cy="11734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9240"/>
              </a:lnSpc>
            </a:pPr>
            <a:r>
              <a:rPr dirty="0" lang="en-US" sz="6600">
                <a:solidFill>
                  <a:schemeClr val="bg1"/>
                </a:solidFill>
                <a:latin typeface="Mardoto Heavy"/>
              </a:rPr>
              <a:t>Final output of LSTM</a:t>
            </a:r>
            <a:r>
              <a:rPr dirty="0" lang="en-US" sz="6600">
                <a:solidFill>
                  <a:schemeClr val="bg1"/>
                </a:solidFill>
                <a:latin typeface="Mardoto Heavy"/>
              </a:rPr>
              <a:t> model</a:t>
            </a:r>
            <a:endParaRPr dirty="0" lang="en-US" sz="6600">
              <a:solidFill>
                <a:schemeClr val="bg1"/>
              </a:solidFill>
              <a:latin typeface="Mardoto Heavy"/>
            </a:endParaRPr>
          </a:p>
        </p:txBody>
      </p:sp>
      <p:sp>
        <p:nvSpPr>
          <p:cNvPr id="4" name="TextBox 9">
            <a:extLst>
              <a:ext uri="{DBAFE194-07CC-423A-AD9A-26C12A319B9E}">
                <a16:creationId xmlns:a16="http://schemas.microsoft.com/office/drawing/2010/main" id="{8C7825A2-4B87-491C-AEA7-88B7A73FF4AE}"/>
              </a:ext>
            </a:extLst>
          </p:cNvPr>
          <p:cNvSpPr txBox="1"/>
          <p:nvPr/>
        </p:nvSpPr>
        <p:spPr>
          <a:xfrm rot="0">
            <a:off x="14724227" y="366850"/>
            <a:ext cx="3032398" cy="237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1869"/>
              </a:lnSpc>
            </a:pPr>
            <a:r>
              <a:rPr dirty="0" err="1" lang="en-US" spc="79" sz="1800">
                <a:solidFill>
                  <a:srgbClr val="000000"/>
                </a:solidFill>
                <a:latin typeface="Clear Sans Medium"/>
              </a:rPr>
              <a:t/>
            </a:r>
            <a:endParaRPr dirty="0" err="1" lang="en-US" spc="79" sz="1800">
              <a:solidFill>
                <a:srgbClr val="000000"/>
              </a:solidFill>
              <a:latin typeface="Clear Sans Medium"/>
            </a:endParaRPr>
          </a:p>
        </p:txBody>
      </p:sp>
      <p:pic>
        <p:nvPicPr>
          <p:cNvPr id="5" name="Picture 12">
            <a:extLst>
              <a:ext uri="{5252557A-8C7B-47DC-863A-D43E222C54C0}">
                <a16:creationId xmlns:a16="http://schemas.microsoft.com/office/drawing/2010/main" id="{2953159E-998C-4CF6-B043-13819BD4FAC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21639" y="1803889"/>
            <a:ext cx="9234123" cy="3730868"/>
          </a:xfrm>
          <a:prstGeom prst="rect">
            <a:avLst/>
          </a:prstGeom>
          <a:noFill/>
        </p:spPr>
      </p:pic>
      <p:sp>
        <p:nvSpPr>
          <p:cNvPr id="6" name="Rectangle 13">
            <a:extLst>
              <a:ext uri="{832972A4-697F-49E4-84A0-D9DD2D65621F}">
                <a16:creationId xmlns:a16="http://schemas.microsoft.com/office/drawing/2010/main" id="{18A2921E-0C53-430E-BE05-E5931F18B3DF}"/>
              </a:ext>
            </a:extLst>
          </p:cNvPr>
          <p:cNvSpPr/>
          <p:nvPr/>
        </p:nvSpPr>
        <p:spPr>
          <a:xfrm rot="0">
            <a:off x="7929808" y="2568461"/>
            <a:ext cx="1213338" cy="1125416"/>
          </a:xfrm>
          <a:prstGeom prst="rect">
            <a:avLst/>
          </a:prstGeom>
          <a:noFill/>
          <a:ln>
            <a:solidFill>
              <a:srgbClr val="e3171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Arrow: Right 15">
            <a:extLst>
              <a:ext uri="{F00F5595-7326-475B-8F6C-AD7ED6C16C94}">
                <a16:creationId xmlns:a16="http://schemas.microsoft.com/office/drawing/2010/main" id="{B01D4977-16E4-4290-A14B-4C4AFD276457}"/>
              </a:ext>
            </a:extLst>
          </p:cNvPr>
          <p:cNvSpPr/>
          <p:nvPr/>
        </p:nvSpPr>
        <p:spPr>
          <a:xfrm rot="0">
            <a:off x="9506542" y="2900924"/>
            <a:ext cx="914399" cy="773722"/>
          </a:xfrm>
          <a:prstGeom prst="rightArrow">
            <a:avLst/>
          </a:pr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8" name="Picture 17">
            <a:extLst>
              <a:ext uri="{F8417520-DEE4-4BC6-909C-0F73A4B33150}">
                <a16:creationId xmlns:a16="http://schemas.microsoft.com/office/drawing/2010/main" id="{298185DF-5F75-40C2-9330-ED2531EFDB4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50756" y="1826966"/>
            <a:ext cx="7585562" cy="3731603"/>
          </a:xfrm>
          <a:prstGeom prst="rect">
            <a:avLst/>
          </a:prstGeom>
          <a:noFill/>
        </p:spPr>
      </p:pic>
      <p:pic>
        <p:nvPicPr>
          <p:cNvPr descr="A graph showing a line&#10;&#10;Description automatically generated" id="9" name="Picture 19">
            <a:extLst>
              <a:ext uri="{FD062231-9249-4918-BB73-C8F178EF3D73}">
                <a16:creationId xmlns:a16="http://schemas.microsoft.com/office/drawing/2010/main" id="{B9FD292B-17CE-4061-8E80-740F38C8326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5897" y="5964846"/>
            <a:ext cx="9270756" cy="3439259"/>
          </a:xfrm>
          <a:prstGeom prst="rect">
            <a:avLst/>
          </a:prstGeom>
          <a:noFill/>
        </p:spPr>
      </p:pic>
      <p:sp>
        <p:nvSpPr>
          <p:cNvPr id="10" name="Rectangle 20">
            <a:extLst>
              <a:ext uri="{9A9C1C15-72A9-474B-8ED2-6CCC241E3FD1}">
                <a16:creationId xmlns:a16="http://schemas.microsoft.com/office/drawing/2010/main" id="{CD98FA42-B783-48BC-8562-CBA61D110B96}"/>
              </a:ext>
            </a:extLst>
          </p:cNvPr>
          <p:cNvSpPr/>
          <p:nvPr/>
        </p:nvSpPr>
        <p:spPr>
          <a:xfrm rot="0">
            <a:off x="7929808" y="6173306"/>
            <a:ext cx="1213338" cy="984740"/>
          </a:xfrm>
          <a:prstGeom prst="rect">
            <a:avLst/>
          </a:prstGeom>
          <a:noFill/>
          <a:ln>
            <a:solidFill>
              <a:srgbClr val="e3171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Arrow: Right 21">
            <a:extLst>
              <a:ext uri="{C0DCD8AF-6A84-438B-A83D-523D2E72B072}">
                <a16:creationId xmlns:a16="http://schemas.microsoft.com/office/drawing/2010/main" id="{817287AB-8A72-48EC-9171-1E2C25AADE24}"/>
              </a:ext>
            </a:extLst>
          </p:cNvPr>
          <p:cNvSpPr/>
          <p:nvPr/>
        </p:nvSpPr>
        <p:spPr>
          <a:xfrm rot="0">
            <a:off x="9453786" y="6312340"/>
            <a:ext cx="826476" cy="844060"/>
          </a:xfrm>
          <a:prstGeom prst="rightArrow">
            <a:avLst/>
          </a:pr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graph with a line&#10;&#10;Description automatically generated" id="12" name="Picture 23">
            <a:extLst>
              <a:ext uri="{D473B38F-B5E7-408B-BD39-DF52C46B8443}">
                <a16:creationId xmlns:a16="http://schemas.microsoft.com/office/drawing/2010/main" id="{A7D47275-C945-4FB2-A12E-99F580691610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56985" y="5975838"/>
            <a:ext cx="7467600" cy="3434861"/>
          </a:xfrm>
          <a:prstGeom prst="rect">
            <a:avLst/>
          </a:prstGeom>
          <a:noFill/>
        </p:spPr>
      </p:pic>
      <p:sp>
        <p:nvSpPr>
          <p:cNvPr id="13" name="TextBox 13">
            <a:extLst>
              <a:ext uri="{76474B25-5C58-4FB5-86C1-7A10CCDF7552}">
                <a16:creationId xmlns:a16="http://schemas.microsoft.com/office/drawing/2010/main" id="{755DA6C3-7E62-40A2-9F42-EB5C581D542F}"/>
              </a:ext>
            </a:extLst>
          </p:cNvPr>
          <p:cNvSpPr txBox="1"/>
          <p:nvPr/>
        </p:nvSpPr>
        <p:spPr>
          <a:xfrm rot="0">
            <a:off x="4215782" y="5553087"/>
            <a:ext cx="1251829" cy="276999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>
                <a:latin typeface="+mj-lt"/>
              </a:rPr>
              <a:t>Load Actual</a:t>
            </a:r>
            <a:endParaRPr b="1" dirty="0" lang="en-US">
              <a:latin typeface="+mj-lt"/>
            </a:endParaRPr>
          </a:p>
        </p:txBody>
      </p:sp>
      <p:sp>
        <p:nvSpPr>
          <p:cNvPr id="14" name="TextBox 13">
            <a:extLst>
              <a:ext uri="{0FC98512-5B00-4F70-B33C-775B393E3B7B}">
                <a16:creationId xmlns:a16="http://schemas.microsoft.com/office/drawing/2010/main" id="{EDB74874-4B44-4F3E-9B8E-6FA5D9EDCB5A}"/>
              </a:ext>
            </a:extLst>
          </p:cNvPr>
          <p:cNvSpPr txBox="1"/>
          <p:nvPr/>
        </p:nvSpPr>
        <p:spPr>
          <a:xfrm rot="0">
            <a:off x="13625749" y="5537702"/>
            <a:ext cx="1251829" cy="276999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>
                <a:latin typeface="+mj-lt"/>
              </a:rPr>
              <a:t>Load Actual</a:t>
            </a:r>
            <a:endParaRPr b="1" dirty="0" lang="en-US">
              <a:latin typeface="+mj-lt"/>
            </a:endParaRPr>
          </a:p>
        </p:txBody>
      </p:sp>
      <p:sp>
        <p:nvSpPr>
          <p:cNvPr id="15" name="TextBox 25">
            <a:extLst>
              <a:ext uri="{00369D5A-C1C6-482A-922D-D99AB274A0CF}">
                <a16:creationId xmlns:a16="http://schemas.microsoft.com/office/drawing/2010/main" id="{C6C7A66B-2FF3-4529-A191-08A0EDD3A5C0}"/>
              </a:ext>
            </a:extLst>
          </p:cNvPr>
          <p:cNvSpPr txBox="1"/>
          <p:nvPr/>
        </p:nvSpPr>
        <p:spPr>
          <a:xfrm rot="0">
            <a:off x="13623549" y="9456872"/>
            <a:ext cx="1304582" cy="30472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Price 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25">
            <a:extLst>
              <a:ext uri="{F1605C74-CF1B-4D2D-9F96-C9FA89AF2F2B}">
                <a16:creationId xmlns:a16="http://schemas.microsoft.com/office/drawing/2010/main" id="{21CC147B-E315-4799-906D-57A7D17A0310}"/>
              </a:ext>
            </a:extLst>
          </p:cNvPr>
          <p:cNvSpPr txBox="1"/>
          <p:nvPr/>
        </p:nvSpPr>
        <p:spPr>
          <a:xfrm rot="0">
            <a:off x="4217979" y="9459070"/>
            <a:ext cx="1304582" cy="30472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Price</a:t>
            </a:r>
            <a:r>
              <a:rPr b="1" dirty="0" lang="en-US">
                <a:solidFill>
                  <a:schemeClr val="bg1"/>
                </a:solidFill>
                <a:latin typeface="+mj-lt"/>
              </a:rPr>
              <a:t> </a:t>
            </a:r>
            <a:r>
              <a:rPr b="1" dirty="0" lang="en-US" sz="2000">
                <a:solidFill>
                  <a:schemeClr val="bg1"/>
                </a:solidFill>
                <a:latin typeface="+mj-lt"/>
              </a:rPr>
              <a:t>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1">
            <a:extLst>
              <a:ext uri="{B1DCD8F3-3380-4F89-ADA4-63C5ED2BCE38}">
                <a16:creationId xmlns:a16="http://schemas.microsoft.com/office/drawing/2010/main" id="{E16E0D1C-2015-471D-BA26-206E2A150A29}"/>
              </a:ext>
            </a:extLst>
          </p:cNvPr>
          <p:cNvSpPr txBox="1"/>
          <p:nvPr/>
        </p:nvSpPr>
        <p:spPr>
          <a:xfrm rot="0">
            <a:off x="681270" y="9744189"/>
            <a:ext cx="12941920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342900" marL="342900">
              <a:buFont typeface="Arial"/>
              <a:buChar char="•"/>
            </a:pPr>
            <a:r>
              <a:rPr dirty="0" lang="en-US" sz="2200">
                <a:solidFill>
                  <a:schemeClr val="bg1"/>
                </a:solidFill>
              </a:rPr>
              <a:t>The above actual vs forecast graphs contain actual line for complete data but forecast line is only for test data.</a:t>
            </a:r>
            <a:endParaRPr dirty="0" lang="en-US" sz="2200">
              <a:solidFill>
                <a:schemeClr val="bg1"/>
              </a:solidFill>
            </a:endParaRPr>
          </a:p>
        </p:txBody>
      </p:sp>
    </p:spTree>
    <p:extLst>
      <p:ext uri="{6C027663-3C59-4FDC-8E38-20D2D9E334F4}">
        <p14:creationId xmlns:p14="http://schemas.microsoft.com/office/powerpoint/2010/main" val="172164068580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82BE8FE2-E37C-4363-A12E-ED3939CCA1E5}">
                <a16:creationId xmlns:a16="http://schemas.microsoft.com/office/drawing/2010/main" id="{BC7DED76-0DC3-494D-A0A1-90078697DFD1}"/>
              </a:ext>
            </a:extLst>
          </p:cNvPr>
          <p:cNvSpPr/>
          <p:nvPr/>
        </p:nvSpPr>
        <p:spPr>
          <a:xfrm flipH="true" rot="0">
            <a:off x="-284266" y="5477712"/>
            <a:ext cx="2171137" cy="6571588"/>
          </a:xfrm>
          <a:custGeom>
            <a:avLst/>
            <a:gdLst/>
            <a:ahLst/>
            <a:cxnLst/>
            <a:rect b="b" l="0" r="r" t="0"/>
            <a:pathLst>
              <a:path h="6571589" w="3419644">
                <a:moveTo>
                  <a:pt x="3419643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3" y="6571589"/>
                </a:lnTo>
                <a:lnTo>
                  <a:pt x="3419643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cxnSp>
        <p:nvCxnSpPr>
          <p:cNvPr id="3" name="AutoShape 4">
            <a:extLst>
              <a:ext uri="{B0ADE10D-6025-45B8-B84C-2C8BDE0DF02F}">
                <a16:creationId xmlns:a16="http://schemas.microsoft.com/office/drawing/2010/main" id="{50816081-8DCD-432A-9774-2252229CC047}"/>
              </a:ext>
            </a:extLst>
          </p:cNvPr>
          <p:cNvCxnSpPr/>
          <p:nvPr/>
        </p:nvCxnSpPr>
        <p:spPr>
          <a:xfrm flipV="true" rot="0">
            <a:off x="1386913" y="1765278"/>
            <a:ext cx="6571588" cy="20492"/>
          </a:xfrm>
          <a:prstGeom prst="line">
            <a:avLst/>
          </a:prstGeom>
          <a:ln cap="flat" w="123825">
            <a:solidFill>
              <a:schemeClr val="bg1">
                <a:lumMod val="75000"/>
              </a:schemeClr>
            </a:solidFill>
            <a:prstDash val="solid"/>
          </a:ln>
        </p:spPr>
      </p:cxnSp>
      <p:sp>
        <p:nvSpPr>
          <p:cNvPr id="4" name="Freeform 5">
            <a:extLst>
              <a:ext uri="{551C3F05-1402-4BC6-9780-B429B47EEBCD}">
                <a16:creationId xmlns:a16="http://schemas.microsoft.com/office/drawing/2010/main" id="{1183D0D6-2295-4419-9F30-7875BB7D6CA9}"/>
              </a:ext>
            </a:extLst>
          </p:cNvPr>
          <p:cNvSpPr/>
          <p:nvPr/>
        </p:nvSpPr>
        <p:spPr>
          <a:xfrm flipH="true" rot="5400000">
            <a:off x="13819923" y="-2087338"/>
            <a:ext cx="2417320" cy="6729848"/>
          </a:xfrm>
          <a:custGeom>
            <a:avLst/>
            <a:gdLst/>
            <a:ahLst/>
            <a:cxnLst/>
            <a:rect b="b" l="0" r="r" t="0"/>
            <a:pathLst>
              <a:path h="6571589" w="3419644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5" name="TextBox 9">
            <a:extLst>
              <a:ext uri="{59CCD80A-DEE6-4A54-8768-C6DEB738E1CC}">
                <a16:creationId xmlns:a16="http://schemas.microsoft.com/office/drawing/2010/main" id="{28E982AE-3183-4470-8FD5-07FB2BC30728}"/>
              </a:ext>
            </a:extLst>
          </p:cNvPr>
          <p:cNvSpPr txBox="1"/>
          <p:nvPr/>
        </p:nvSpPr>
        <p:spPr>
          <a:xfrm rot="0">
            <a:off x="15005581" y="665789"/>
            <a:ext cx="3032398" cy="237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1869"/>
              </a:lnSpc>
            </a:pPr>
            <a:r>
              <a:rPr dirty="0" err="1" lang="en-US" spc="79" sz="1800">
                <a:solidFill>
                  <a:srgbClr val="000000"/>
                </a:solidFill>
                <a:latin typeface="Clear Sans Medium"/>
              </a:rPr>
              <a:t/>
            </a:r>
            <a:endParaRPr dirty="0" err="1" lang="en-US" spc="79" sz="1800">
              <a:solidFill>
                <a:srgbClr val="000000"/>
              </a:solidFill>
              <a:latin typeface="Clear Sans Medium"/>
            </a:endParaRPr>
          </a:p>
        </p:txBody>
      </p:sp>
      <p:sp>
        <p:nvSpPr>
          <p:cNvPr id="6" name="TextBox 10">
            <a:extLst>
              <a:ext uri="{D9C4B73D-0037-4F8A-B108-9724C4B04B7D}">
                <a16:creationId xmlns:a16="http://schemas.microsoft.com/office/drawing/2010/main" id="{A7D78EF3-5D15-40C0-945A-91C979401FF1}"/>
              </a:ext>
            </a:extLst>
          </p:cNvPr>
          <p:cNvSpPr txBox="1"/>
          <p:nvPr/>
        </p:nvSpPr>
        <p:spPr>
          <a:xfrm rot="0">
            <a:off x="1394500" y="668802"/>
            <a:ext cx="10533730" cy="100784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l" indent="0" lvl="0" marL="0">
              <a:lnSpc>
                <a:spcPts val="8580"/>
              </a:lnSpc>
              <a:spcBef>
                <a:spcPct val="0"/>
              </a:spcBef>
            </a:pPr>
            <a:r>
              <a:rPr dirty="0" lang="en-US" sz="5400">
                <a:solidFill>
                  <a:srgbClr val="ffffff"/>
                </a:solidFill>
                <a:latin typeface="Mardoto Heavy"/>
              </a:rPr>
              <a:t>Conclusion:</a:t>
            </a:r>
            <a:endParaRPr dirty="0" lang="en-US" sz="5400">
              <a:solidFill>
                <a:srgbClr val="ffffff"/>
              </a:solidFill>
              <a:latin typeface="Mardoto Heavy"/>
            </a:endParaRPr>
          </a:p>
        </p:txBody>
      </p:sp>
      <p:sp>
        <p:nvSpPr>
          <p:cNvPr id="7" name="TextBox 6">
            <a:extLst>
              <a:ext uri="{00448E34-E39B-40C4-87CB-C7F568701F61}">
                <a16:creationId xmlns:a16="http://schemas.microsoft.com/office/drawing/2010/main" id="{F5FB2F90-8E35-47C3-A2B6-F88793052BD5}"/>
              </a:ext>
            </a:extLst>
          </p:cNvPr>
          <p:cNvSpPr txBox="1"/>
          <p:nvPr/>
        </p:nvSpPr>
        <p:spPr>
          <a:xfrm rot="0">
            <a:off x="1670539" y="4246685"/>
            <a:ext cx="6963508" cy="3416320"/>
          </a:xfrm>
          <a:prstGeom prst="rect">
            <a:avLst/>
          </a:prstGeom>
          <a:noFill/>
        </p:spPr>
        <p:txBody>
          <a:bodyPr anchor="t" bIns="45720" lIns="91440" numCol="1" rIns="91440" rtlCol="0" spcCol="0" tIns="45720" vert="horz" wrap="square">
            <a:spAutoFit/>
          </a:bodyPr>
          <a:lstStyle/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>LSTM Model Output for Total Load Actual:</a:t>
            </a:r>
          </a:p>
          <a:p>
            <a:pPr indent="-285750" marL="285750">
              <a:buFont typeface="Wingdings"/>
              <a:buChar char=""/>
            </a:pPr>
            <a:r>
              <a:rPr dirty="0" lang="en-US"/>
              <a:t/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R²:</a:t>
            </a:r>
            <a:r>
              <a:rPr dirty="0" lang="en-US" sz="2200">
                <a:solidFill>
                  <a:schemeClr val="bg1"/>
                </a:solidFill>
              </a:rPr>
              <a:t> 0.9687: Explains 96.87% of the variance in total load.</a:t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Adjusted R²:</a:t>
            </a:r>
            <a:r>
              <a:rPr dirty="0" lang="en-US" sz="2200">
                <a:solidFill>
                  <a:schemeClr val="bg1"/>
                </a:solidFill>
              </a:rPr>
              <a:t> 0.9685: Slightly adjusted for the number of predictors, still very high.</a:t>
            </a:r>
          </a:p>
          <a:p>
            <a:pPr indent="-342900" marL="342900">
              <a:buFont typeface="Wingdings"/>
              <a:buChar char=""/>
            </a:pPr>
            <a:r>
              <a:rPr b="1" dirty="0" err="1" lang="en-US" sz="2200">
                <a:solidFill>
                  <a:schemeClr val="bg1"/>
                </a:solidFill>
                <a:latin typeface="+mj-lt"/>
              </a:rPr>
              <a:t>MAPE</a:t>
            </a:r>
            <a:r>
              <a:rPr b="1" dirty="0" lang="en-US" sz="2200">
                <a:solidFill>
                  <a:schemeClr val="bg1"/>
                </a:solidFill>
                <a:latin typeface="+mj-lt"/>
              </a:rPr>
              <a:t>:</a:t>
            </a:r>
            <a:r>
              <a:rPr dirty="0" lang="en-US" sz="2200">
                <a:solidFill>
                  <a:schemeClr val="bg1"/>
                </a:solidFill>
              </a:rPr>
              <a:t> 2.16: Very low percentage error, indicating high accuracy.</a:t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MAE: </a:t>
            </a:r>
            <a:r>
              <a:rPr dirty="0" lang="en-US" sz="2200">
                <a:solidFill>
                  <a:schemeClr val="bg1"/>
                </a:solidFill>
              </a:rPr>
              <a:t>633.48: Average absolute error in load predictions.</a:t>
            </a:r>
          </a:p>
          <a:p>
            <a:pPr indent="-342900" marL="342900">
              <a:buFont typeface="Wingdings"/>
              <a:buChar char=""/>
            </a:pPr>
            <a:r>
              <a:rPr b="1" dirty="0" err="1" lang="en-US" sz="2200">
                <a:solidFill>
                  <a:schemeClr val="bg1"/>
                </a:solidFill>
                <a:latin typeface="+mj-lt"/>
              </a:rPr>
              <a:t>RMSE</a:t>
            </a:r>
            <a:r>
              <a:rPr b="1" dirty="0" lang="en-US" sz="2200">
                <a:solidFill>
                  <a:schemeClr val="bg1"/>
                </a:solidFill>
                <a:latin typeface="+mj-lt"/>
              </a:rPr>
              <a:t>:</a:t>
            </a:r>
            <a:r>
              <a:rPr dirty="0" lang="en-US" sz="2200">
                <a:solidFill>
                  <a:schemeClr val="bg1"/>
                </a:solidFill>
              </a:rPr>
              <a:t> 811.85: Indicates the magnitude of prediction errors.</a:t>
            </a:r>
            <a:endParaRPr dirty="0" lang="en-US" sz="2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AEADC860-51E8-4FBE-9252-4F1B976AB948}">
                <a16:creationId xmlns:a16="http://schemas.microsoft.com/office/drawing/2010/main" id="{F541F0EB-A171-4C0F-9B9D-88CC5E07DDE1}"/>
              </a:ext>
            </a:extLst>
          </p:cNvPr>
          <p:cNvSpPr txBox="1"/>
          <p:nvPr/>
        </p:nvSpPr>
        <p:spPr>
          <a:xfrm rot="0">
            <a:off x="1459521" y="2013438"/>
            <a:ext cx="15368952" cy="2462213"/>
          </a:xfrm>
          <a:prstGeom prst="rect">
            <a:avLst/>
          </a:prstGeom>
          <a:noFill/>
        </p:spPr>
        <p:txBody>
          <a:bodyPr anchor="t" bIns="45720" lIns="91440" numCol="1" rIns="91440" rtlCol="0" spcCol="0" tIns="45720" vert="horz" wrap="square">
            <a:spAutoFit/>
          </a:bodyPr>
          <a:lstStyle/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>Model Performance:</a:t>
            </a:r>
          </a:p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/>
            </a:r>
          </a:p>
          <a:p>
            <a:pPr indent="-342900" marL="342900">
              <a:buFont typeface="Wingdings"/>
              <a:buChar char=""/>
            </a:pPr>
            <a:r>
              <a:rPr dirty="0" lang="en-US" sz="2200">
                <a:solidFill>
                  <a:schemeClr val="bg1"/>
                </a:solidFill>
              </a:rPr>
              <a:t>Among the various models tested, the LSTM model outperformed others in accurately forecasting both electricity demand and prices.</a:t>
            </a:r>
          </a:p>
          <a:p>
            <a:pPr indent="-342900" marL="342900">
              <a:buFont typeface="Wingdings"/>
              <a:buChar char=""/>
            </a:pPr>
            <a:r>
              <a:rPr dirty="0" lang="en-US" sz="2200">
                <a:solidFill>
                  <a:schemeClr val="bg1"/>
                </a:solidFill>
              </a:rPr>
              <a:t>The use of advanced feature selection techniques, such as correlation analysis and feature importance from models, ensured the selection of relevant predictors, improving model accuracy.</a:t>
            </a:r>
          </a:p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/>
            </a:r>
            <a:endParaRPr b="1" dirty="0" lang="en-US" sz="2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11">
            <a:extLst>
              <a:ext uri="{D166AF30-FF1C-4A61-9462-F4FB1BD55457}">
                <a16:creationId xmlns:a16="http://schemas.microsoft.com/office/drawing/2010/main" id="{F34331EC-E91B-48CB-A557-7002F6A05B36}"/>
              </a:ext>
            </a:extLst>
          </p:cNvPr>
          <p:cNvSpPr txBox="1"/>
          <p:nvPr/>
        </p:nvSpPr>
        <p:spPr>
          <a:xfrm rot="0">
            <a:off x="1670537" y="7693269"/>
            <a:ext cx="15368952" cy="2123658"/>
          </a:xfrm>
          <a:prstGeom prst="rect">
            <a:avLst/>
          </a:prstGeom>
          <a:noFill/>
        </p:spPr>
        <p:txBody>
          <a:bodyPr anchor="t" bIns="45720" lIns="91440" numCol="1" rIns="91440" rtlCol="0" spcCol="0" tIns="45720" vert="horz" wrap="square">
            <a:spAutoFit/>
          </a:bodyPr>
          <a:lstStyle/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>Implications:</a:t>
            </a:r>
          </a:p>
          <a:p>
            <a:pPr indent="-342900" marL="342900">
              <a:buFont typeface="Wingdings"/>
              <a:buChar char=""/>
            </a:pPr>
            <a:r>
              <a:rPr dirty="0" lang="en-US" sz="2200">
                <a:solidFill>
                  <a:schemeClr val="bg1"/>
                </a:solidFill>
              </a:rPr>
              <a:t/>
            </a:r>
          </a:p>
          <a:p>
            <a:pPr indent="-342900" marL="342900">
              <a:buFont typeface="Wingdings"/>
              <a:buChar char=""/>
            </a:pPr>
            <a:r>
              <a:rPr dirty="0" lang="en-US" sz="2200">
                <a:solidFill>
                  <a:schemeClr val="bg1"/>
                </a:solidFill>
              </a:rPr>
              <a:t>Accurate forecasting models can significantly enhance energy management and planning, leading to cost savings and more efficient resource allocation.</a:t>
            </a:r>
          </a:p>
          <a:p>
            <a:pPr indent="-342900" marL="342900">
              <a:buFont typeface="Wingdings"/>
              <a:buChar char=""/>
            </a:pPr>
            <a:r>
              <a:rPr dirty="0" lang="en-US" sz="2200">
                <a:solidFill>
                  <a:schemeClr val="bg1"/>
                </a:solidFill>
              </a:rPr>
              <a:t>The approach demonstrated can be adapted and extended to other time series forecasting problems, showcasing the versatility of machine learning models in predictive analytics.</a:t>
            </a:r>
            <a:endParaRPr dirty="0" lang="en-US" sz="2200">
              <a:solidFill>
                <a:schemeClr val="bg1"/>
              </a:solidFill>
            </a:endParaRPr>
          </a:p>
        </p:txBody>
      </p:sp>
      <p:sp>
        <p:nvSpPr>
          <p:cNvPr id="10" name="TextBox 14">
            <a:extLst>
              <a:ext uri="{B53718B8-3849-43A7-8B0A-C8C6BD1300F8}">
                <a16:creationId xmlns:a16="http://schemas.microsoft.com/office/drawing/2010/main" id="{747FCF49-F0F3-467B-9115-274B1234E615}"/>
              </a:ext>
            </a:extLst>
          </p:cNvPr>
          <p:cNvSpPr txBox="1"/>
          <p:nvPr/>
        </p:nvSpPr>
        <p:spPr>
          <a:xfrm rot="0">
            <a:off x="9566030" y="4246683"/>
            <a:ext cx="6963508" cy="3754873"/>
          </a:xfrm>
          <a:prstGeom prst="rect">
            <a:avLst/>
          </a:prstGeom>
          <a:noFill/>
        </p:spPr>
        <p:txBody>
          <a:bodyPr anchor="t" bIns="45720" lIns="91440" numCol="1" rIns="91440" rtlCol="0" spcCol="0" tIns="45720" vert="horz" wrap="square">
            <a:spAutoFit/>
          </a:bodyPr>
          <a:lstStyle/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>LSTM Model Output for Actual Price:</a:t>
            </a:r>
          </a:p>
          <a:p>
            <a:pPr/>
            <a:r>
              <a:rPr dirty="0" lang="en-US"/>
              <a:t/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R²:</a:t>
            </a:r>
            <a:r>
              <a:rPr dirty="0" lang="en-US" sz="2200">
                <a:solidFill>
                  <a:schemeClr val="bg1"/>
                </a:solidFill>
              </a:rPr>
              <a:t> 0.9018: Explains 90.18% of the variance in actual prices.</a:t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Adjusted R²:</a:t>
            </a:r>
            <a:r>
              <a:rPr dirty="0" lang="en-US" sz="2200">
                <a:solidFill>
                  <a:schemeClr val="bg1"/>
                </a:solidFill>
              </a:rPr>
              <a:t> 0.9014: Slightly adjusted for the number of predictors, still very high.</a:t>
            </a:r>
          </a:p>
          <a:p>
            <a:pPr indent="-342900" marL="342900">
              <a:buFont typeface="Wingdings"/>
              <a:buChar char=""/>
            </a:pPr>
            <a:r>
              <a:rPr b="1" dirty="0" err="1" lang="en-US" sz="2200">
                <a:solidFill>
                  <a:schemeClr val="bg1"/>
                </a:solidFill>
                <a:latin typeface="+mj-lt"/>
              </a:rPr>
              <a:t>MAPE</a:t>
            </a:r>
            <a:r>
              <a:rPr b="1" dirty="0" lang="en-US" sz="2200">
                <a:solidFill>
                  <a:schemeClr val="bg1"/>
                </a:solidFill>
                <a:latin typeface="+mj-lt"/>
              </a:rPr>
              <a:t>: </a:t>
            </a:r>
            <a:r>
              <a:rPr dirty="0" lang="en-US" sz="2200">
                <a:solidFill>
                  <a:schemeClr val="bg1"/>
                </a:solidFill>
              </a:rPr>
              <a:t>0.0277: Very low percentage error, indicating high accuracy.</a:t>
            </a:r>
          </a:p>
          <a:p>
            <a:pPr indent="-342900" marL="342900">
              <a:buFont typeface="Wingdings"/>
              <a:buChar char=""/>
            </a:pPr>
            <a:r>
              <a:rPr b="1" dirty="0" lang="en-US" sz="2200">
                <a:solidFill>
                  <a:schemeClr val="bg1"/>
                </a:solidFill>
                <a:latin typeface="+mj-lt"/>
              </a:rPr>
              <a:t>MAE:</a:t>
            </a:r>
            <a:r>
              <a:rPr dirty="0" lang="en-US" sz="2200">
                <a:solidFill>
                  <a:schemeClr val="bg1"/>
                </a:solidFill>
              </a:rPr>
              <a:t> 1.93: Average absolute error in price predictions.</a:t>
            </a:r>
          </a:p>
          <a:p>
            <a:pPr indent="-342900" marL="342900">
              <a:buFont typeface="Wingdings"/>
              <a:buChar char=""/>
            </a:pPr>
            <a:r>
              <a:rPr b="1" dirty="0" err="1" lang="en-US" sz="2200">
                <a:solidFill>
                  <a:schemeClr val="bg1"/>
                </a:solidFill>
                <a:latin typeface="+mj-lt"/>
              </a:rPr>
              <a:t>RMSE</a:t>
            </a:r>
            <a:r>
              <a:rPr b="1" dirty="0" lang="en-US" sz="2200">
                <a:solidFill>
                  <a:schemeClr val="bg1"/>
                </a:solidFill>
                <a:latin typeface="+mj-lt"/>
              </a:rPr>
              <a:t>: </a:t>
            </a:r>
            <a:r>
              <a:rPr dirty="0" lang="en-US" sz="2200">
                <a:solidFill>
                  <a:schemeClr val="bg1"/>
                </a:solidFill>
              </a:rPr>
              <a:t>2.48: Indicates the magnitude of prediction errors.</a:t>
            </a:r>
            <a:endParaRPr dirty="0" lang="en-US" sz="2200">
              <a:solidFill>
                <a:schemeClr val="bg1"/>
              </a:solidFill>
            </a:endParaRPr>
          </a:p>
        </p:txBody>
      </p:sp>
    </p:spTree>
    <p:extLst>
      <p:ext uri="{BADF42D0-5362-4172-933F-D307A2C4A99D}">
        <p14:creationId xmlns:p14="http://schemas.microsoft.com/office/powerpoint/2010/main" val="172164068580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7656D2D9-3EB0-4696-A1DB-68B64B2B2D63}">
                <a16:creationId xmlns:a16="http://schemas.microsoft.com/office/drawing/2010/main" id="{56226E8D-BC37-4FEF-84CE-4C86F2EA4AB4}"/>
              </a:ext>
            </a:extLst>
          </p:cNvPr>
          <p:cNvSpPr/>
          <p:nvPr/>
        </p:nvSpPr>
        <p:spPr>
          <a:xfrm rot="0">
            <a:off x="0" y="0"/>
            <a:ext cx="18288000" cy="10287000"/>
          </a:xfrm>
          <a:custGeom>
            <a:avLst/>
            <a:gdLst/>
            <a:ahLst/>
            <a:cxnLst/>
            <a:rect b="b" l="0" r="r" t="0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</p:sp>
      <p:sp>
        <p:nvSpPr>
          <p:cNvPr id="3" name="TextBox 3">
            <a:extLst>
              <a:ext uri="{13D81302-9B90-4088-AE30-A513E67E8688}">
                <a16:creationId xmlns:a16="http://schemas.microsoft.com/office/drawing/2010/main" id="{311D679B-1D20-4088-B479-CFA33FD17FEA}"/>
              </a:ext>
            </a:extLst>
          </p:cNvPr>
          <p:cNvSpPr txBox="1"/>
          <p:nvPr/>
        </p:nvSpPr>
        <p:spPr>
          <a:xfrm rot="0">
            <a:off x="1727448" y="3730657"/>
            <a:ext cx="14833104" cy="375843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4797"/>
              </a:lnSpc>
            </a:pPr>
            <a:r>
              <a:rPr dirty="0" lang="en-US" spc="1585" sz="15099">
                <a:solidFill>
                  <a:schemeClr val="bg1"/>
                </a:solidFill>
                <a:latin typeface="Mardoto Heavy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dirty="0" lang="en-US" spc="1585" sz="15099">
                <a:solidFill>
                  <a:schemeClr val="bg1"/>
                </a:solidFill>
                <a:latin typeface="Mardoto Heavy"/>
              </a:rPr>
              <a:t>YOU</a:t>
            </a:r>
            <a:endParaRPr dirty="0" lang="en-US" spc="1585" sz="15099">
              <a:solidFill>
                <a:schemeClr val="bg1"/>
              </a:solidFill>
              <a:latin typeface="Mardoto Heavy"/>
            </a:endParaRPr>
          </a:p>
        </p:txBody>
      </p:sp>
      <p:grpSp>
        <p:nvGrpSpPr>
          <p:cNvPr id="4" name="Group 4">
            <a:extLst>
              <a:ext uri="{786066DA-EE33-4302-AE71-A1858FAFE32E}">
                <a16:creationId xmlns:a16="http://schemas.microsoft.com/office/drawing/2010/main" id="{129DE42D-8489-469C-A473-D9581EAABF85}"/>
              </a:ext>
            </a:extLst>
          </p:cNvPr>
          <p:cNvGrpSpPr/>
          <p:nvPr/>
        </p:nvGrpSpPr>
        <p:grpSpPr>
          <a:xfrm rot="5400000">
            <a:off x="-635933" y="1183210"/>
            <a:ext cx="3858176" cy="1929088"/>
            <a:chOff x="0" y="0"/>
            <a:chExt cx="812800" cy="406400"/>
          </a:xfrm>
        </p:grpSpPr>
        <p:sp>
          <p:nvSpPr>
            <p:cNvPr id="5" name="Freeform 5">
              <a:extLst>
                <a:ext uri="{1163DA5E-5399-4797-B22F-D227300A5641}">
                  <a16:creationId xmlns:a16="http://schemas.microsoft.com/office/drawing/2010/main" id="{08BD84D9-77E3-458D-B138-02457269A9C9}"/>
                </a:ext>
              </a:extLst>
            </p:cNvPr>
            <p:cNvSpPr/>
            <p:nvPr/>
          </p:nvSpPr>
          <p:spPr>
            <a:xfrm rot="0">
              <a:off x="0" y="0"/>
              <a:ext cx="812800" cy="406400"/>
            </a:xfrm>
            <a:custGeom>
              <a:avLst/>
              <a:gdLst/>
              <a:ahLst/>
              <a:cxnLst/>
              <a:rect b="b" l="0" r="r" t="0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</p:sp>
        <p:sp>
          <p:nvSpPr>
            <p:cNvPr id="6" name="TextBox 6">
              <a:extLst>
                <a:ext uri="{B7C22975-FC9E-4BA9-B2BD-D71C9D92A733}">
                  <a16:creationId xmlns:a16="http://schemas.microsoft.com/office/drawing/2010/main" id="{FC9A1A2E-66D9-40B8-AC2A-C067C5B502C5}"/>
                </a:ext>
              </a:extLst>
            </p:cNvPr>
            <p:cNvSpPr txBox="1"/>
            <p:nvPr/>
          </p:nvSpPr>
          <p:spPr>
            <a:xfrm rot="0"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7" name="Group 7">
            <a:extLst>
              <a:ext uri="{27DFF117-942E-4F4C-8D8C-028F4EFF5034}">
                <a16:creationId xmlns:a16="http://schemas.microsoft.com/office/drawing/2010/main" id="{CCDFA15C-98BA-4C5E-801C-38258DCD72E8}"/>
              </a:ext>
            </a:extLst>
          </p:cNvPr>
          <p:cNvGrpSpPr/>
          <p:nvPr/>
        </p:nvGrpSpPr>
        <p:grpSpPr>
          <a:xfrm rot="-5400000">
            <a:off x="14605721" y="7611342"/>
            <a:ext cx="6779666" cy="3913213"/>
            <a:chOff x="-628583" y="0"/>
            <a:chExt cx="1441380" cy="831961"/>
          </a:xfrm>
          <a:solidFill>
            <a:schemeClr val="bg1">
              <a:lumMod val="75000"/>
            </a:schemeClr>
          </a:solidFill>
        </p:grpSpPr>
        <p:sp>
          <p:nvSpPr>
            <p:cNvPr id="8" name="Freeform 8">
              <a:extLst>
                <a:ext uri="{915522A7-34A3-49EE-93EA-A6A93A3A198A}">
                  <a16:creationId xmlns:a16="http://schemas.microsoft.com/office/drawing/2010/main" id="{33BC5370-74BE-4CE0-9F35-08C152C63D92}"/>
                </a:ext>
              </a:extLst>
            </p:cNvPr>
            <p:cNvSpPr/>
            <p:nvPr/>
          </p:nvSpPr>
          <p:spPr>
            <a:xfrm rot="0">
              <a:off x="0" y="0"/>
              <a:ext cx="812800" cy="406400"/>
            </a:xfrm>
            <a:custGeom>
              <a:avLst/>
              <a:gdLst/>
              <a:ahLst/>
              <a:cxnLst/>
              <a:rect b="b" l="0" r="r" t="0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grpFill/>
          </p:spPr>
        </p:sp>
        <p:sp>
          <p:nvSpPr>
            <p:cNvPr id="9" name="TextBox 9">
              <a:extLst>
                <a:ext uri="{613D5B6F-D28D-45B9-85E8-0505515EFA1E}">
                  <a16:creationId xmlns:a16="http://schemas.microsoft.com/office/drawing/2010/main" id="{111CD2D7-88A5-4F36-92F0-009E8C83E7E2}"/>
                </a:ext>
              </a:extLst>
            </p:cNvPr>
            <p:cNvSpPr txBox="1"/>
            <p:nvPr/>
          </p:nvSpPr>
          <p:spPr>
            <a:xfrm rot="0">
              <a:off x="-628579" y="546211"/>
              <a:ext cx="406400" cy="285750"/>
            </a:xfrm>
            <a:prstGeom prst="rect">
              <a:avLst/>
            </a:prstGeom>
            <a:grpFill/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</p:spTree>
    <p:extLst>
      <p:ext uri="{173D7D5A-9323-4F00-B396-4E472B701EA5}">
        <p14:creationId xmlns:p14="http://schemas.microsoft.com/office/powerpoint/2010/main" val="17216406858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4857A36E-F3B4-4103-B559-5FCC94D5B7B7}">
                <a16:creationId xmlns:a16="http://schemas.microsoft.com/office/drawing/2010/main" id="{15789C0E-A93D-4946-AF6D-B421B98D9151}"/>
              </a:ext>
            </a:extLst>
          </p:cNvPr>
          <p:cNvSpPr/>
          <p:nvPr/>
        </p:nvSpPr>
        <p:spPr>
          <a:xfrm rot="0">
            <a:off x="0" y="0"/>
            <a:ext cx="18288000" cy="10287000"/>
          </a:xfrm>
          <a:custGeom>
            <a:avLst/>
            <a:gdLst/>
            <a:ahLst/>
            <a:cxnLst/>
            <a:rect b="b" l="0" r="r" t="0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cap="flat" w="9525">
            <a:solidFill>
              <a:srgbClr val="385d8a"/>
            </a:solidFill>
            <a:prstDash val="solid"/>
            <a:miter lim="800000"/>
          </a:ln>
        </p:spPr>
      </p:sp>
      <p:grpSp>
        <p:nvGrpSpPr>
          <p:cNvPr id="3" name="Group 3">
            <a:extLst>
              <a:ext uri="{D2DFEF81-319A-4306-9249-250B508C37C3}">
                <a16:creationId xmlns:a16="http://schemas.microsoft.com/office/drawing/2010/main" id="{FAAA5692-FA32-45A2-94A0-479258245C3D}"/>
              </a:ext>
            </a:extLst>
          </p:cNvPr>
          <p:cNvGrpSpPr/>
          <p:nvPr/>
        </p:nvGrpSpPr>
        <p:grpSpPr>
          <a:xfrm rot="0">
            <a:off x="882069" y="2528621"/>
            <a:ext cx="15655447" cy="6026692"/>
            <a:chOff x="0" y="0"/>
            <a:chExt cx="2885744" cy="1550226"/>
          </a:xfrm>
        </p:grpSpPr>
        <p:sp>
          <p:nvSpPr>
            <p:cNvPr id="4" name="Freeform 4">
              <a:extLst>
                <a:ext uri="{FB420B8B-4871-4FC0-8C43-2C1FC8719CBA}">
                  <a16:creationId xmlns:a16="http://schemas.microsoft.com/office/drawing/2010/main" id="{AE803C6B-27B3-413B-8658-02F65C1B1603}"/>
                </a:ext>
              </a:extLst>
            </p:cNvPr>
            <p:cNvSpPr/>
            <p:nvPr/>
          </p:nvSpPr>
          <p:spPr>
            <a:xfrm rot="0">
              <a:off x="45379" y="0"/>
              <a:ext cx="2840365" cy="1550226"/>
            </a:xfrm>
            <a:custGeom>
              <a:avLst/>
              <a:gdLst/>
              <a:ahLst/>
              <a:cxnLst/>
              <a:rect b="b" l="0" r="r" t="0"/>
              <a:pathLst>
                <a:path h="1550226" w="2840365">
                  <a:moveTo>
                    <a:pt x="0" y="0"/>
                  </a:moveTo>
                  <a:lnTo>
                    <a:pt x="2840365" y="0"/>
                  </a:lnTo>
                  <a:lnTo>
                    <a:pt x="2840365" y="1550226"/>
                  </a:lnTo>
                  <a:lnTo>
                    <a:pt x="0" y="1550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 w="9525">
              <a:solidFill>
                <a:srgbClr val="385d8a"/>
              </a:solidFill>
              <a:prstDash val="solid"/>
              <a:miter lim="800000"/>
            </a:ln>
          </p:spPr>
        </p:sp>
        <p:sp>
          <p:nvSpPr>
            <p:cNvPr id="5" name="TextBox 5">
              <a:extLst>
                <a:ext uri="{052DD0DE-2372-43D2-B39E-78E796C85A9C}">
                  <a16:creationId xmlns:a16="http://schemas.microsoft.com/office/drawing/2010/main" id="{C4381F10-838A-4A14-8B6E-C78E9428DBB2}"/>
                </a:ext>
              </a:extLst>
            </p:cNvPr>
            <p:cNvSpPr txBox="1"/>
            <p:nvPr/>
          </p:nvSpPr>
          <p:spPr>
            <a:xfrm rot="0">
              <a:off x="0" y="19050"/>
              <a:ext cx="2840365" cy="1531176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6" name="TextBox 10">
            <a:extLst>
              <a:ext uri="{F4DEC46E-92C0-49A9-8EC7-386C263EA3CD}">
                <a16:creationId xmlns:a16="http://schemas.microsoft.com/office/drawing/2010/main" id="{E2563FB0-97E7-441F-A776-C529166CA3CB}"/>
              </a:ext>
            </a:extLst>
          </p:cNvPr>
          <p:cNvSpPr txBox="1"/>
          <p:nvPr/>
        </p:nvSpPr>
        <p:spPr>
          <a:xfrm rot="0">
            <a:off x="1791909" y="2866608"/>
            <a:ext cx="6140253" cy="88492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7260"/>
              </a:lnSpc>
            </a:pPr>
            <a:r>
              <a:rPr dirty="0" lang="en-US" sz="5400">
                <a:latin typeface="Mardoto Heavy"/>
              </a:rPr>
              <a:t>Introduction:</a:t>
            </a:r>
            <a:endParaRPr dirty="0" lang="en-US" sz="5400">
              <a:latin typeface="Mardoto Heavy"/>
            </a:endParaRPr>
          </a:p>
        </p:txBody>
      </p:sp>
      <p:sp>
        <p:nvSpPr>
          <p:cNvPr id="7" name="TextBox 11">
            <a:extLst>
              <a:ext uri="{893D8776-2C5D-482A-8F0A-AC29819CB36A}">
                <a16:creationId xmlns:a16="http://schemas.microsoft.com/office/drawing/2010/main" id="{9487450A-CC0D-4BBC-BDB3-9CA26100EDE0}"/>
              </a:ext>
            </a:extLst>
          </p:cNvPr>
          <p:cNvSpPr txBox="1"/>
          <p:nvPr/>
        </p:nvSpPr>
        <p:spPr>
          <a:xfrm rot="0">
            <a:off x="1791909" y="4017818"/>
            <a:ext cx="11216923" cy="71122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 indent="-342900" marL="342900">
              <a:buFont typeface="Arial"/>
              <a:buChar char="•"/>
            </a:pPr>
            <a:r>
              <a:rPr b="1" dirty="0" lang="en-US" sz="2200">
                <a:latin typeface="+mj-lt"/>
              </a:rPr>
              <a:t>Objective:</a:t>
            </a:r>
            <a:r>
              <a:rPr dirty="0" lang="en-US" sz="2200"/>
              <a:t> Forecasting electricity demand and prices using machine learning models.</a:t>
            </a:r>
          </a:p>
          <a:p>
            <a:pPr algn="just" indent="-342900" marL="342900">
              <a:lnSpc>
                <a:spcPts val="3079"/>
              </a:lnSpc>
              <a:buFont typeface="Arial"/>
              <a:buChar char="•"/>
            </a:pPr>
            <a:r>
              <a:rPr b="1" dirty="0" lang="en-US" sz="2200">
                <a:latin typeface="+mj-lt"/>
              </a:rPr>
              <a:t>Importance:</a:t>
            </a:r>
            <a:r>
              <a:rPr dirty="0" lang="en-US" sz="2200"/>
              <a:t> Accurate forecasting helps in efficient energy management and cost savings.</a:t>
            </a:r>
            <a:endParaRPr dirty="0" lang="en-US" sz="2200"/>
          </a:p>
        </p:txBody>
      </p:sp>
      <p:sp>
        <p:nvSpPr>
          <p:cNvPr id="8" name="TextBox 16">
            <a:extLst>
              <a:ext uri="{F7829318-3418-4F9E-B03D-DD9EF27BDA16}">
                <a16:creationId xmlns:a16="http://schemas.microsoft.com/office/drawing/2010/main" id="{0513848B-9D0B-48B7-BE05-6CB775346511}"/>
              </a:ext>
            </a:extLst>
          </p:cNvPr>
          <p:cNvSpPr txBox="1"/>
          <p:nvPr/>
        </p:nvSpPr>
        <p:spPr>
          <a:xfrm rot="0">
            <a:off x="13932919" y="699492"/>
            <a:ext cx="3032398" cy="279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chemeClr val="bg1"/>
                </a:solidFill>
                <a:latin typeface="Clear Sans Medium"/>
              </a:rPr>
              <a:t/>
            </a:r>
            <a:endParaRPr dirty="0" lang="en-US" spc="79" sz="1999">
              <a:solidFill>
                <a:schemeClr val="bg1"/>
              </a:solidFill>
              <a:latin typeface="Clear Sans Medium"/>
            </a:endParaRPr>
          </a:p>
        </p:txBody>
      </p:sp>
      <p:sp>
        <p:nvSpPr>
          <p:cNvPr id="9" name="TextBox 10">
            <a:extLst>
              <a:ext uri="{8FD3A302-D9C1-4D02-BC90-C394BFB56E73}">
                <a16:creationId xmlns:a16="http://schemas.microsoft.com/office/drawing/2010/main" id="{C8E8950F-F95C-43C8-9DB0-1ADEFA3D96C5}"/>
              </a:ext>
            </a:extLst>
          </p:cNvPr>
          <p:cNvSpPr txBox="1"/>
          <p:nvPr/>
        </p:nvSpPr>
        <p:spPr>
          <a:xfrm rot="0">
            <a:off x="1791909" y="5099853"/>
            <a:ext cx="6140253" cy="87524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7259"/>
              </a:lnSpc>
            </a:pPr>
            <a:r>
              <a:rPr b="1" dirty="0" lang="en-US" sz="5400">
                <a:solidFill>
                  <a:srgbClr val="000000"/>
                </a:solidFill>
                <a:latin typeface="Mardoto Heavy"/>
              </a:rPr>
              <a:t>Problem:</a:t>
            </a:r>
            <a:endParaRPr b="1" dirty="0" lang="en-US" sz="540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10" name="TextBox 11">
            <a:extLst>
              <a:ext uri="{9D3AD36A-9586-4C5D-B142-813F2E8AD252}">
                <a16:creationId xmlns:a16="http://schemas.microsoft.com/office/drawing/2010/main" id="{2D233E88-6C36-4F05-A41C-3835D5982BB7}"/>
              </a:ext>
            </a:extLst>
          </p:cNvPr>
          <p:cNvSpPr txBox="1"/>
          <p:nvPr/>
        </p:nvSpPr>
        <p:spPr>
          <a:xfrm rot="0">
            <a:off x="1791909" y="6180724"/>
            <a:ext cx="11216923" cy="101566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 indent="-342900" marL="342900">
              <a:buFont typeface="Arial"/>
              <a:buChar char="•"/>
            </a:pPr>
            <a:r>
              <a:rPr b="1" dirty="0" lang="en-US" sz="2200">
                <a:latin typeface="+mj-lt"/>
              </a:rPr>
              <a:t>Challenges</a:t>
            </a:r>
            <a:r>
              <a:rPr dirty="0" lang="en-US" sz="2200"/>
              <a:t>: Variability in electricity demand and price due to multiple factors like weather, time of day, and seasonality.</a:t>
            </a:r>
          </a:p>
          <a:p>
            <a:pPr algn="just" indent="-342900" marL="342900">
              <a:buFont typeface="Arial"/>
              <a:buChar char="•"/>
            </a:pPr>
            <a:r>
              <a:rPr b="1" dirty="0" lang="en-US" sz="2200">
                <a:latin typeface="+mj-lt"/>
              </a:rPr>
              <a:t>Goal</a:t>
            </a:r>
            <a:r>
              <a:rPr dirty="0" lang="en-US" sz="2200"/>
              <a:t>: Develop a robust model to predict electricity demand and prices.</a:t>
            </a:r>
            <a:endParaRPr dirty="0" lang="en-US" sz="2200"/>
          </a:p>
        </p:txBody>
      </p:sp>
      <p:sp>
        <p:nvSpPr>
          <p:cNvPr id="11" name="">
            <a:extLst>
              <a:ext uri="{A6867C47-0BEE-4DF0-BF29-2BFFC3EF861B}">
                <a16:creationId xmlns:a16="http://schemas.microsoft.com/office/drawing/2010/main" id="{F4C6F310-04D7-4162-8487-81434BDCF73D}"/>
              </a:ext>
            </a:extLst>
          </p:cNvPr>
          <p:cNvSpPr/>
          <p:nvPr/>
        </p:nvSpPr>
        <p:spPr>
          <a:xfrm flipH="true" rot="16200000">
            <a:off x="12734296" y="4429125"/>
            <a:ext cx="3748506" cy="7961194"/>
          </a:xfrm>
          <a:custGeom>
            <a:avLst/>
            <a:gdLst/>
            <a:ahLst/>
            <a:cxnLst/>
            <a:rect b="b" l="0" r="r" t="0"/>
            <a:pathLst>
              <a:path h="6571589" w="3419644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2" name="">
            <a:extLst>
              <a:ext uri="{679D0946-678D-43AC-9AFA-B26CED9CF97A}">
                <a16:creationId xmlns:a16="http://schemas.microsoft.com/office/drawing/2010/main" id="{4C440662-D837-42B4-97A2-FEF3642031F7}"/>
              </a:ext>
            </a:extLst>
          </p:cNvPr>
          <p:cNvSpPr/>
          <p:nvPr/>
        </p:nvSpPr>
        <p:spPr>
          <a:xfrm flipH="true" rot="-10800000">
            <a:off x="15520273" y="-303372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3" name="">
            <a:extLst>
              <a:ext uri="{B1DC1F43-2DE4-42C8-964C-AD4606397B97}">
                <a16:creationId xmlns:a16="http://schemas.microsoft.com/office/drawing/2010/main" id="{0F627A47-DEB1-41E4-876D-51F014D7FBA5}"/>
              </a:ext>
            </a:extLst>
          </p:cNvPr>
          <p:cNvSpPr/>
          <p:nvPr/>
        </p:nvSpPr>
        <p:spPr>
          <a:xfrm flipH="true" rot="16200000">
            <a:off x="1627774" y="579120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4" name="">
            <a:extLst>
              <a:ext uri="{83F343CF-7211-412F-940F-A9A2EF7F1B90}">
                <a16:creationId xmlns:a16="http://schemas.microsoft.com/office/drawing/2010/main" id="{CD0CE8AA-0C26-41D0-955F-4F9A8C5C9A30}"/>
              </a:ext>
            </a:extLst>
          </p:cNvPr>
          <p:cNvSpPr/>
          <p:nvPr/>
        </p:nvSpPr>
        <p:spPr>
          <a:xfrm flipH="true" rot="0">
            <a:off x="160858" y="63874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</p:spTree>
    <p:extLst>
      <p:ext uri="{08008716-C86F-4F2A-95B9-CC44724BC0A2}">
        <p14:creationId xmlns:p14="http://schemas.microsoft.com/office/powerpoint/2010/main" val="17216406857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311B4442-15AD-4485-953E-3B6DB0938C06}">
                <a16:creationId xmlns:a16="http://schemas.microsoft.com/office/drawing/2010/main" id="{DCE28144-E4AB-4FE0-B23C-A3957B1EA6FD}"/>
              </a:ext>
            </a:extLst>
          </p:cNvPr>
          <p:cNvGrpSpPr/>
          <p:nvPr/>
        </p:nvGrpSpPr>
        <p:grpSpPr>
          <a:xfrm rot="0">
            <a:off x="1792958" y="2019631"/>
            <a:ext cx="13723100" cy="7014859"/>
            <a:chOff x="0" y="0"/>
            <a:chExt cx="3040027" cy="1087995"/>
          </a:xfrm>
        </p:grpSpPr>
        <p:sp>
          <p:nvSpPr>
            <p:cNvPr id="3" name="Freeform 3">
              <a:extLst>
                <a:ext uri="{31398013-D019-42B2-9EBF-FFA34D0ECDEB}">
                  <a16:creationId xmlns:a16="http://schemas.microsoft.com/office/drawing/2010/main" id="{EBBE18B0-3CF5-4106-A5D8-7409EE4B2999}"/>
                </a:ext>
              </a:extLst>
            </p:cNvPr>
            <p:cNvSpPr/>
            <p:nvPr/>
          </p:nvSpPr>
          <p:spPr>
            <a:xfrm rot="0">
              <a:off x="0" y="0"/>
              <a:ext cx="3040027" cy="1087995"/>
            </a:xfrm>
            <a:custGeom>
              <a:avLst/>
              <a:gdLst/>
              <a:ahLst/>
              <a:cxnLst/>
              <a:rect b="b" l="0" r="r" t="0"/>
              <a:pathLst>
                <a:path h="1087995" w="3040028">
                  <a:moveTo>
                    <a:pt x="0" y="0"/>
                  </a:moveTo>
                  <a:lnTo>
                    <a:pt x="3040028" y="0"/>
                  </a:lnTo>
                  <a:lnTo>
                    <a:pt x="3040028" y="1087995"/>
                  </a:lnTo>
                  <a:lnTo>
                    <a:pt x="0" y="108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4" name="TextBox 4">
              <a:extLst>
                <a:ext uri="{9C5F06F5-2558-46C2-80EF-09F052F3D7C3}">
                  <a16:creationId xmlns:a16="http://schemas.microsoft.com/office/drawing/2010/main" id="{82DFF1B9-ECEE-4E34-BE92-52228C3947C2}"/>
                </a:ext>
              </a:extLst>
            </p:cNvPr>
            <p:cNvSpPr txBox="1"/>
            <p:nvPr/>
          </p:nvSpPr>
          <p:spPr>
            <a:xfrm rot="0">
              <a:off x="0" y="-47625"/>
              <a:ext cx="3040027" cy="113562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940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9">
            <a:extLst>
              <a:ext uri="{C61D9995-2BDD-4AEE-9E9E-580052C0AE65}">
                <a16:creationId xmlns:a16="http://schemas.microsoft.com/office/drawing/2010/main" id="{12BC6315-24AE-495E-B351-A7213620C975}"/>
              </a:ext>
            </a:extLst>
          </p:cNvPr>
          <p:cNvSpPr/>
          <p:nvPr/>
        </p:nvSpPr>
        <p:spPr>
          <a:xfrm flipH="true" rot="5400000">
            <a:off x="13470627" y="5291385"/>
            <a:ext cx="3419644" cy="6571588"/>
          </a:xfrm>
          <a:custGeom>
            <a:avLst/>
            <a:gdLst/>
            <a:ahLst/>
            <a:cxnLst/>
            <a:rect b="b" l="0" r="r" t="0"/>
            <a:pathLst>
              <a:path h="6571589" w="3419644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6" name="Freeform 10">
            <a:extLst>
              <a:ext uri="{2BA1D168-A4F8-40E1-A543-7F84B148E91C}">
                <a16:creationId xmlns:a16="http://schemas.microsoft.com/office/drawing/2010/main" id="{D2718735-79BE-4364-8F52-06E5C807DC8B}"/>
              </a:ext>
            </a:extLst>
          </p:cNvPr>
          <p:cNvSpPr/>
          <p:nvPr/>
        </p:nvSpPr>
        <p:spPr>
          <a:xfrm flipH="true" rot="-10800000">
            <a:off x="16111671" y="-382984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7" name="Freeform 12">
            <a:extLst>
              <a:ext uri="{02A75809-DE95-4634-97DA-468D13B314EF}">
                <a16:creationId xmlns:a16="http://schemas.microsoft.com/office/drawing/2010/main" id="{0C983FF5-9DA8-492D-BDC6-6F31C31FCCFB}"/>
              </a:ext>
            </a:extLst>
          </p:cNvPr>
          <p:cNvSpPr/>
          <p:nvPr/>
        </p:nvSpPr>
        <p:spPr>
          <a:xfrm rot="0">
            <a:off x="13248592" y="1327929"/>
            <a:ext cx="2854953" cy="2854953"/>
          </a:xfrm>
          <a:custGeom>
            <a:avLst/>
            <a:gdLst/>
            <a:ahLst/>
            <a:cxnLst/>
            <a:rect b="b" l="0" r="r" t="0"/>
            <a:pathLst>
              <a:path h="2854953" w="2854953">
                <a:moveTo>
                  <a:pt x="0" y="0"/>
                </a:moveTo>
                <a:lnTo>
                  <a:pt x="2854953" y="0"/>
                </a:lnTo>
                <a:lnTo>
                  <a:pt x="2854953" y="2854953"/>
                </a:lnTo>
                <a:lnTo>
                  <a:pt x="0" y="28549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tretch>
              <a:fillRect/>
            </a:stretch>
          </a:blipFill>
        </p:spPr>
      </p:sp>
      <p:sp>
        <p:nvSpPr>
          <p:cNvPr id="8" name="TextBox 13">
            <a:extLst>
              <a:ext uri="{98D88D79-AFBE-4C9D-A27E-297CB4273A81}">
                <a16:creationId xmlns:a16="http://schemas.microsoft.com/office/drawing/2010/main" id="{E49A8284-B517-4920-8172-D9D99B9DD53E}"/>
              </a:ext>
            </a:extLst>
          </p:cNvPr>
          <p:cNvSpPr txBox="1"/>
          <p:nvPr/>
        </p:nvSpPr>
        <p:spPr>
          <a:xfrm rot="0">
            <a:off x="2998164" y="2383024"/>
            <a:ext cx="6148436" cy="95250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0" lvl="0" marL="0">
              <a:lnSpc>
                <a:spcPts val="7440"/>
              </a:lnSpc>
              <a:spcBef>
                <a:spcPct val="0"/>
              </a:spcBef>
            </a:pPr>
            <a:r>
              <a:rPr dirty="0" lang="en-US" sz="5400">
                <a:solidFill>
                  <a:srgbClr val="000000"/>
                </a:solidFill>
                <a:latin typeface="Mardoto Heavy"/>
              </a:rPr>
              <a:t>INDEX</a:t>
            </a:r>
            <a:r>
              <a:rPr dirty="0" lang="en-US" sz="6200">
                <a:solidFill>
                  <a:srgbClr val="000000"/>
                </a:solidFill>
              </a:rPr>
              <a:t>:</a:t>
            </a:r>
            <a:endParaRPr dirty="0" lang="en-US" sz="6200">
              <a:solidFill>
                <a:srgbClr val="000000"/>
              </a:solidFill>
            </a:endParaRPr>
          </a:p>
        </p:txBody>
      </p:sp>
      <p:sp>
        <p:nvSpPr>
          <p:cNvPr id="9" name="TextBox 14">
            <a:extLst>
              <a:ext uri="{121C1FB7-8BEA-462C-BEB8-2853373E8CFA}">
                <a16:creationId xmlns:a16="http://schemas.microsoft.com/office/drawing/2010/main" id="{64571DA3-4A35-4E19-90CB-EC48CABB1BBB}"/>
              </a:ext>
            </a:extLst>
          </p:cNvPr>
          <p:cNvSpPr txBox="1"/>
          <p:nvPr/>
        </p:nvSpPr>
        <p:spPr>
          <a:xfrm rot="0">
            <a:off x="2998164" y="3478273"/>
            <a:ext cx="7141183" cy="34196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Introduction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Problem Statement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Granularity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Data Preprocessing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Feature Engineering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Exploratory Data Analysis (</a:t>
            </a:r>
            <a:r>
              <a:rPr dirty="0" err="1" lang="en-US" sz="2200">
                <a:solidFill>
                  <a:srgbClr val="000000"/>
                </a:solidFill>
              </a:rPr>
              <a:t>EDA</a:t>
            </a:r>
            <a:r>
              <a:rPr dirty="0" lang="en-US" sz="2200">
                <a:solidFill>
                  <a:srgbClr val="000000"/>
                </a:solidFill>
              </a:rPr>
              <a:t>)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Feature Selection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Model Building</a:t>
            </a:r>
          </a:p>
          <a:p>
            <a:pPr algn="just" indent="-457200" marL="457200"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Model Selection and Evaluation</a:t>
            </a:r>
          </a:p>
          <a:p>
            <a:pPr algn="just" indent="-457200" lvl="0" marL="457200">
              <a:lnSpc>
                <a:spcPts val="3079"/>
              </a:lnSpc>
              <a:buAutoNum type="arabicPeriod"/>
            </a:pPr>
            <a:r>
              <a:rPr dirty="0" lang="en-US" sz="2200">
                <a:solidFill>
                  <a:srgbClr val="000000"/>
                </a:solidFill>
              </a:rPr>
              <a:t>Conclusion</a:t>
            </a:r>
            <a:endParaRPr dirty="0" lang="en-US" sz="2200">
              <a:solidFill>
                <a:srgbClr val="000000"/>
              </a:solidFill>
            </a:endParaRPr>
          </a:p>
        </p:txBody>
      </p:sp>
      <p:sp>
        <p:nvSpPr>
          <p:cNvPr id="10" name="TextBox 15">
            <a:extLst>
              <a:ext uri="{FE89F94C-DACE-4257-A336-412E87858F69}">
                <a16:creationId xmlns:a16="http://schemas.microsoft.com/office/drawing/2010/main" id="{00B48547-D047-4F30-B405-61002C9FA9B7}"/>
              </a:ext>
            </a:extLst>
          </p:cNvPr>
          <p:cNvSpPr txBox="1"/>
          <p:nvPr/>
        </p:nvSpPr>
        <p:spPr>
          <a:xfrm rot="0">
            <a:off x="13757075" y="376302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11" name="">
            <a:extLst>
              <a:ext uri="{F8D694AC-7CB3-4475-AAF0-F837FA73902A}">
                <a16:creationId xmlns:a16="http://schemas.microsoft.com/office/drawing/2010/main" id="{851C4BCF-2483-4D45-9C2C-0C491756B7D3}"/>
              </a:ext>
            </a:extLst>
          </p:cNvPr>
          <p:cNvSpPr/>
          <p:nvPr/>
        </p:nvSpPr>
        <p:spPr>
          <a:xfrm flipH="true" rot="0">
            <a:off x="152323" y="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2" name="">
            <a:extLst>
              <a:ext uri="{9C4D95A7-477B-4592-998B-5758B1A25CB9}">
                <a16:creationId xmlns:a16="http://schemas.microsoft.com/office/drawing/2010/main" id="{F17A26B5-92BB-4307-9714-CE10154C8B17}"/>
              </a:ext>
            </a:extLst>
          </p:cNvPr>
          <p:cNvSpPr/>
          <p:nvPr/>
        </p:nvSpPr>
        <p:spPr>
          <a:xfrm flipH="true" rot="16200000">
            <a:off x="1466916" y="594957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</p:spTree>
    <p:extLst>
      <p:ext uri="{D4F1EB4E-ED43-4F37-A514-C012138BB0A6}">
        <p14:creationId xmlns:p14="http://schemas.microsoft.com/office/powerpoint/2010/main" val="1721640685773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10839B6F-8ED2-4E79-9AA2-2DD76859A956}">
                <a16:creationId xmlns:a16="http://schemas.microsoft.com/office/drawing/2010/main" id="{48C45F99-FEA2-4E20-8722-8C189D3E55A0}"/>
              </a:ext>
            </a:extLst>
          </p:cNvPr>
          <p:cNvGrpSpPr/>
          <p:nvPr/>
        </p:nvGrpSpPr>
        <p:grpSpPr>
          <a:xfrm rot="0">
            <a:off x="860975" y="775488"/>
            <a:ext cx="16431127" cy="9103062"/>
            <a:chOff x="0" y="-47625"/>
            <a:chExt cx="3040027" cy="1135620"/>
          </a:xfrm>
        </p:grpSpPr>
        <p:sp>
          <p:nvSpPr>
            <p:cNvPr id="3" name="Freeform 3">
              <a:extLst>
                <a:ext uri="{E74ECB11-E0DC-4092-90C7-265CAB6CD397}">
                  <a16:creationId xmlns:a16="http://schemas.microsoft.com/office/drawing/2010/main" id="{A1DF2B2F-3F5A-4643-8581-805AE47733A1}"/>
                </a:ext>
              </a:extLst>
            </p:cNvPr>
            <p:cNvSpPr/>
            <p:nvPr/>
          </p:nvSpPr>
          <p:spPr>
            <a:xfrm rot="0">
              <a:off x="0" y="0"/>
              <a:ext cx="3040027" cy="1087995"/>
            </a:xfrm>
            <a:custGeom>
              <a:avLst/>
              <a:gdLst/>
              <a:ahLst/>
              <a:cxnLst/>
              <a:rect b="b" l="0" r="r" t="0"/>
              <a:pathLst>
                <a:path h="1087995" w="3040028">
                  <a:moveTo>
                    <a:pt x="0" y="0"/>
                  </a:moveTo>
                  <a:lnTo>
                    <a:pt x="3040028" y="0"/>
                  </a:lnTo>
                  <a:lnTo>
                    <a:pt x="3040028" y="1087995"/>
                  </a:lnTo>
                  <a:lnTo>
                    <a:pt x="0" y="108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 w="9525">
              <a:solidFill>
                <a:srgbClr val="385d8a"/>
              </a:solidFill>
              <a:prstDash val="solid"/>
              <a:miter lim="800000"/>
            </a:ln>
          </p:spPr>
        </p:sp>
        <p:sp>
          <p:nvSpPr>
            <p:cNvPr id="4" name="TextBox 4">
              <a:extLst>
                <a:ext uri="{F3515874-CC35-4957-99D7-EC34851708A5}">
                  <a16:creationId xmlns:a16="http://schemas.microsoft.com/office/drawing/2010/main" id="{A302FB2D-283C-4F5C-B0E4-BE4F52598866}"/>
                </a:ext>
              </a:extLst>
            </p:cNvPr>
            <p:cNvSpPr txBox="1"/>
            <p:nvPr/>
          </p:nvSpPr>
          <p:spPr>
            <a:xfrm rot="0">
              <a:off x="0" y="-47625"/>
              <a:ext cx="3040027" cy="113562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940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10">
            <a:extLst>
              <a:ext uri="{65051F2E-75B9-426B-A734-DF095D93C390}">
                <a16:creationId xmlns:a16="http://schemas.microsoft.com/office/drawing/2010/main" id="{F3EE6F7F-2444-444B-A681-07659CA4B7F6}"/>
              </a:ext>
            </a:extLst>
          </p:cNvPr>
          <p:cNvSpPr/>
          <p:nvPr/>
        </p:nvSpPr>
        <p:spPr>
          <a:xfrm flipH="true" rot="10800000">
            <a:off x="15109349" y="-75253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6" name="TextBox 13">
            <a:extLst>
              <a:ext uri="{ABDCD303-3BBD-47B6-8A37-2ADDA0494BED}">
                <a16:creationId xmlns:a16="http://schemas.microsoft.com/office/drawing/2010/main" id="{E9F83FCE-41BF-4854-859E-3ED7512E0D91}"/>
              </a:ext>
            </a:extLst>
          </p:cNvPr>
          <p:cNvSpPr txBox="1"/>
          <p:nvPr/>
        </p:nvSpPr>
        <p:spPr>
          <a:xfrm rot="0">
            <a:off x="1538640" y="4686609"/>
            <a:ext cx="6148436" cy="83099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/>
            <a:r>
              <a:rPr dirty="0" lang="en-US" sz="5400">
                <a:solidFill>
                  <a:srgbClr val="000000"/>
                </a:solidFill>
                <a:latin typeface="Mardoto Heavy"/>
              </a:rPr>
              <a:t>Preprocessing</a:t>
            </a:r>
            <a:r>
              <a:rPr dirty="0" lang="en-US" sz="5400">
                <a:solidFill>
                  <a:srgbClr val="000000"/>
                </a:solidFill>
              </a:rPr>
              <a:t>:</a:t>
            </a:r>
            <a:endParaRPr dirty="0" lang="en-US" sz="5400">
              <a:solidFill>
                <a:srgbClr val="000000"/>
              </a:solidFill>
            </a:endParaRPr>
          </a:p>
        </p:txBody>
      </p:sp>
      <p:sp>
        <p:nvSpPr>
          <p:cNvPr id="7" name="TextBox 14">
            <a:extLst>
              <a:ext uri="{BBE81903-41B4-4344-8719-AB904DEB2E92}">
                <a16:creationId xmlns:a16="http://schemas.microsoft.com/office/drawing/2010/main" id="{650CA477-6799-4DED-979E-29243703A1DE}"/>
              </a:ext>
            </a:extLst>
          </p:cNvPr>
          <p:cNvSpPr txBox="1"/>
          <p:nvPr/>
        </p:nvSpPr>
        <p:spPr>
          <a:xfrm rot="0">
            <a:off x="1538641" y="2563874"/>
            <a:ext cx="11326320" cy="172688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 indent="-342900" marL="342900">
              <a:buFont typeface="Arial"/>
              <a:buChar char="•"/>
            </a:pPr>
            <a:r>
              <a:rPr b="1" dirty="0" lang="en-US" sz="2200">
                <a:solidFill>
                  <a:srgbClr val="000000"/>
                </a:solidFill>
                <a:latin typeface="+mj-lt"/>
              </a:rPr>
              <a:t>Data Level</a:t>
            </a:r>
            <a:r>
              <a:rPr dirty="0" lang="en-US" sz="2200">
                <a:solidFill>
                  <a:srgbClr val="000000"/>
                </a:solidFill>
              </a:rPr>
              <a:t>: The project utilizes hourly data for electricity demand and prices, ensuring fine-grained insights into short-term fluctuations.</a:t>
            </a:r>
          </a:p>
          <a:p>
            <a:pPr algn="just" indent="-342900" marL="342900">
              <a:buFont typeface="Arial"/>
              <a:buChar char="•"/>
            </a:pPr>
            <a:r>
              <a:rPr b="1" dirty="0" lang="en-US" sz="2200">
                <a:solidFill>
                  <a:srgbClr val="000000"/>
                </a:solidFill>
                <a:latin typeface="+mj-lt"/>
              </a:rPr>
              <a:t>Detail in Features</a:t>
            </a:r>
            <a:r>
              <a:rPr dirty="0" lang="en-US" sz="2200">
                <a:solidFill>
                  <a:srgbClr val="000000"/>
                </a:solidFill>
              </a:rPr>
              <a:t>: Includes weather conditions, time-based features , and seasonal indicators to capture comprehensive factors affecting demand and price.</a:t>
            </a:r>
          </a:p>
          <a:p>
            <a:pPr algn="just" indent="-342900" marL="342900">
              <a:lnSpc>
                <a:spcPts val="3079"/>
              </a:lnSpc>
              <a:buFont typeface="Arial"/>
              <a:buChar char="•"/>
            </a:pPr>
            <a:r>
              <a:rPr b="1" dirty="0" lang="en-US" sz="2200">
                <a:solidFill>
                  <a:srgbClr val="000000"/>
                </a:solidFill>
                <a:latin typeface="+mj-lt"/>
              </a:rPr>
              <a:t>Level of Detail:</a:t>
            </a:r>
            <a:r>
              <a:rPr dirty="0" lang="en-US" sz="2200">
                <a:solidFill>
                  <a:srgbClr val="000000"/>
                </a:solidFill>
              </a:rPr>
              <a:t> Hourly data for demand and prices, along with weather conditions.</a:t>
            </a:r>
            <a:endParaRPr dirty="0" lang="en-US" sz="2200">
              <a:solidFill>
                <a:srgbClr val="000000"/>
              </a:solidFill>
            </a:endParaRPr>
          </a:p>
        </p:txBody>
      </p:sp>
      <p:sp>
        <p:nvSpPr>
          <p:cNvPr id="8" name="TextBox 15">
            <a:extLst>
              <a:ext uri="{9881A97E-1558-4544-AB0A-FFCDE4276673}">
                <a16:creationId xmlns:a16="http://schemas.microsoft.com/office/drawing/2010/main" id="{70209951-73AD-4930-87A1-1FD2180DEBDA}"/>
              </a:ext>
            </a:extLst>
          </p:cNvPr>
          <p:cNvSpPr txBox="1"/>
          <p:nvPr/>
        </p:nvSpPr>
        <p:spPr>
          <a:xfrm rot="0">
            <a:off x="1535766" y="798332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9" name="TextBox 13">
            <a:extLst>
              <a:ext uri="{EB9783EB-939F-452F-9D1A-21AB694B0A44}">
                <a16:creationId xmlns:a16="http://schemas.microsoft.com/office/drawing/2010/main" id="{916A16C9-DAD7-49A3-836D-36AA564F3F8B}"/>
              </a:ext>
            </a:extLst>
          </p:cNvPr>
          <p:cNvSpPr txBox="1"/>
          <p:nvPr/>
        </p:nvSpPr>
        <p:spPr>
          <a:xfrm rot="0">
            <a:off x="1538639" y="1433454"/>
            <a:ext cx="6148436" cy="89454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0" lvl="0" marL="0">
              <a:lnSpc>
                <a:spcPts val="7440"/>
              </a:lnSpc>
              <a:spcBef>
                <a:spcPct val="0"/>
              </a:spcBef>
            </a:pPr>
            <a:r>
              <a:rPr dirty="0" lang="en-US" sz="5400">
                <a:solidFill>
                  <a:srgbClr val="000000"/>
                </a:solidFill>
                <a:latin typeface="Mardoto Heavy"/>
              </a:rPr>
              <a:t>Granularity:</a:t>
            </a:r>
            <a:endParaRPr dirty="0" lang="en-US" sz="540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10" name="TextBox 14">
            <a:extLst>
              <a:ext uri="{D22FA4FD-8BCD-4841-8512-E823474A2E18}">
                <a16:creationId xmlns:a16="http://schemas.microsoft.com/office/drawing/2010/main" id="{B1DF9B40-2BD3-41A9-9F63-62B1919FB1B7}"/>
              </a:ext>
            </a:extLst>
          </p:cNvPr>
          <p:cNvSpPr txBox="1"/>
          <p:nvPr/>
        </p:nvSpPr>
        <p:spPr>
          <a:xfrm rot="0">
            <a:off x="1538640" y="5852195"/>
            <a:ext cx="6191612" cy="3385542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just">
              <a:buFont typeface="Arial"/>
              <a:buChar char="•"/>
            </a:pPr>
            <a:r>
              <a:rPr b="1" dirty="0" lang="en-US" sz="2200">
                <a:latin typeface="+mj-lt"/>
              </a:rPr>
              <a:t>Steps:</a:t>
            </a:r>
          </a:p>
          <a:p>
            <a:pPr algn="just" indent="-342900" marL="342900">
              <a:buFont typeface="Arial"/>
              <a:buChar char="•"/>
            </a:pPr>
            <a:r>
              <a:rPr dirty="0" lang="en-US" sz="2200"/>
              <a:t>Aggregating weather data.</a:t>
            </a:r>
          </a:p>
          <a:p>
            <a:pPr algn="just" indent="-342900" marL="342900">
              <a:buFont typeface="Arial"/>
              <a:buChar char="•"/>
            </a:pPr>
            <a:r>
              <a:rPr dirty="0" lang="en-US" sz="2200"/>
              <a:t>Merging datasets.</a:t>
            </a:r>
          </a:p>
          <a:p>
            <a:pPr algn="just" indent="-342900" marL="342900">
              <a:buFont typeface="Arial"/>
              <a:buChar char="•"/>
            </a:pPr>
            <a:r>
              <a:rPr dirty="0" lang="en-US" sz="2200"/>
              <a:t>Filling empty rows with forward fill and backward fill technique</a:t>
            </a:r>
          </a:p>
          <a:p>
            <a:pPr algn="just" indent="-342900" marL="342900">
              <a:buFont typeface="Arial"/>
              <a:buChar char="•"/>
            </a:pPr>
            <a:r>
              <a:rPr dirty="0" lang="en-US" sz="2200"/>
              <a:t>Identifying and handling outliers in price data using interpolation.</a:t>
            </a:r>
          </a:p>
          <a:p>
            <a:pPr algn="just">
              <a:buFont typeface="Arial"/>
              <a:buChar char="•"/>
            </a:pPr>
            <a:r>
              <a:rPr b="1" dirty="0" lang="en-US" sz="2200">
                <a:latin typeface="+mj-lt"/>
              </a:rPr>
              <a:t>Outcome:</a:t>
            </a:r>
          </a:p>
          <a:p>
            <a:pPr algn="just">
              <a:buFont typeface="Arial"/>
              <a:buChar char="•"/>
            </a:pPr>
            <a:r>
              <a:rPr dirty="0" lang="en-US" sz="2200"/>
              <a:t>    Cleaned and merged dataset ready for analysis.</a:t>
            </a:r>
          </a:p>
          <a:p>
            <a:pPr algn="just">
              <a:buFont typeface="Arial"/>
              <a:buChar char="•"/>
            </a:pPr>
            <a:r>
              <a:rPr dirty="0" lang="en-US" sz="2200"/>
              <a:t/>
            </a:r>
            <a:endParaRPr dirty="0" lang="en-US" sz="2200"/>
          </a:p>
        </p:txBody>
      </p:sp>
      <p:pic>
        <p:nvPicPr>
          <p:cNvPr descr="A graph of a blue rectangular object&#10;&#10;Description automatically generated" id="11" name="Picture 4">
            <a:extLst>
              <a:ext uri="{CE6A8988-B960-4DEA-BD6A-263016C465DC}">
                <a16:creationId xmlns:a16="http://schemas.microsoft.com/office/drawing/2010/main" id="{A521ACF1-C4C4-473A-80FD-2F85C7E1D26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11234" y="5520837"/>
            <a:ext cx="4635009" cy="3219450"/>
          </a:xfrm>
          <a:prstGeom prst="rect">
            <a:avLst/>
          </a:prstGeom>
          <a:noFill/>
        </p:spPr>
      </p:pic>
      <p:pic>
        <p:nvPicPr>
          <p:cNvPr descr="A graph with a rectangular blue rectangle&#10;&#10;Description automatically generated" id="12" name="Picture 5">
            <a:extLst>
              <a:ext uri="{5D8A2402-6FD0-42AA-98E0-10F5C653CB42}">
                <a16:creationId xmlns:a16="http://schemas.microsoft.com/office/drawing/2010/main" id="{EEBAEC35-E3FC-421E-9231-B9B2FD5C9F6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738223" y="5520836"/>
            <a:ext cx="4276725" cy="3219450"/>
          </a:xfrm>
          <a:prstGeom prst="rect">
            <a:avLst/>
          </a:prstGeom>
          <a:noFill/>
        </p:spPr>
      </p:pic>
      <p:sp>
        <p:nvSpPr>
          <p:cNvPr id="13" name="TextBox 13">
            <a:extLst>
              <a:ext uri="{4B2AAAF5-8666-468F-A753-B197962DB621}">
                <a16:creationId xmlns:a16="http://schemas.microsoft.com/office/drawing/2010/main" id="{00702F30-9222-408B-BC85-E8496F8F5012}"/>
              </a:ext>
            </a:extLst>
          </p:cNvPr>
          <p:cNvSpPr txBox="1"/>
          <p:nvPr/>
        </p:nvSpPr>
        <p:spPr>
          <a:xfrm rot="0">
            <a:off x="12740040" y="8994841"/>
            <a:ext cx="4776836" cy="33086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150">
                <a:latin typeface="+mj-lt"/>
              </a:rPr>
              <a:t>After removing outliers in price column</a:t>
            </a:r>
            <a:endParaRPr b="1" dirty="0" lang="en-US" sz="2150">
              <a:latin typeface="+mj-lt"/>
            </a:endParaRPr>
          </a:p>
        </p:txBody>
      </p:sp>
      <p:sp>
        <p:nvSpPr>
          <p:cNvPr id="14" name="TextBox 13">
            <a:extLst>
              <a:ext uri="{05CEA36A-217D-48F9-B0EA-7571DBBBE150}">
                <a16:creationId xmlns:a16="http://schemas.microsoft.com/office/drawing/2010/main" id="{8049FDF9-FD49-4E08-99E5-74256926E207}"/>
              </a:ext>
            </a:extLst>
          </p:cNvPr>
          <p:cNvSpPr txBox="1"/>
          <p:nvPr/>
        </p:nvSpPr>
        <p:spPr>
          <a:xfrm rot="0">
            <a:off x="7816345" y="8994837"/>
            <a:ext cx="4794420" cy="33086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150">
                <a:latin typeface="+mj-lt"/>
              </a:rPr>
              <a:t>Before removing outliers in price column</a:t>
            </a:r>
            <a:endParaRPr b="1" dirty="0" lang="en-US" sz="2150">
              <a:latin typeface="+mj-lt"/>
            </a:endParaRPr>
          </a:p>
        </p:txBody>
      </p:sp>
      <p:sp>
        <p:nvSpPr>
          <p:cNvPr id="15" name="">
            <a:extLst>
              <a:ext uri="{CC290B5B-1634-43D9-AD28-75F0EDD7B6DD}">
                <a16:creationId xmlns:a16="http://schemas.microsoft.com/office/drawing/2010/main" id="{E005D9C5-2BBE-451B-901B-61F6132282C0}"/>
              </a:ext>
            </a:extLst>
          </p:cNvPr>
          <p:cNvSpPr/>
          <p:nvPr/>
        </p:nvSpPr>
        <p:spPr>
          <a:xfrm flipH="true" rot="16200000">
            <a:off x="1258347" y="6029325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6" name="">
            <a:extLst>
              <a:ext uri="{21435DA8-A071-4C67-9ECC-68D5032845D9}">
                <a16:creationId xmlns:a16="http://schemas.microsoft.com/office/drawing/2010/main" id="{9460843A-4CF3-4E2C-BBEB-BB01B4C5D652}"/>
              </a:ext>
            </a:extLst>
          </p:cNvPr>
          <p:cNvSpPr/>
          <p:nvPr/>
        </p:nvSpPr>
        <p:spPr>
          <a:xfrm flipH="true" rot="0">
            <a:off x="0" y="-98831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7" name="">
            <a:extLst>
              <a:ext uri="{069DA3B7-DB45-4A58-AFD0-6F54A4698C8B}">
                <a16:creationId xmlns:a16="http://schemas.microsoft.com/office/drawing/2010/main" id="{0A438BF8-0A50-41AA-8B24-82EBDD38DE99}"/>
              </a:ext>
            </a:extLst>
          </p:cNvPr>
          <p:cNvSpPr/>
          <p:nvPr/>
        </p:nvSpPr>
        <p:spPr>
          <a:xfrm flipH="true" rot="10800000">
            <a:off x="15856353" y="4290755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</p:spTree>
    <p:extLst>
      <p:ext uri="{FB120C86-25BD-4C47-AA7D-B61302EBE46A}">
        <p14:creationId xmlns:p14="http://schemas.microsoft.com/office/powerpoint/2010/main" val="172164068577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12E4364-564C-4E41-9EA4-2CD4E7AA360B}">
                <a16:creationId xmlns:a16="http://schemas.microsoft.com/office/drawing/2010/main" id="{78DAF1A4-D60B-4288-ACCC-B9C190CF62B2}"/>
              </a:ext>
            </a:extLst>
          </p:cNvPr>
          <p:cNvSpPr/>
          <p:nvPr/>
        </p:nvSpPr>
        <p:spPr>
          <a:xfrm rot="0">
            <a:off x="0" y="17584"/>
            <a:ext cx="18657274" cy="10972799"/>
          </a:xfrm>
          <a:custGeom>
            <a:avLst/>
            <a:gdLst/>
            <a:ahLst/>
            <a:cxnLst/>
            <a:rect b="b" l="0" r="r" t="0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3" name="Group 3">
            <a:extLst>
              <a:ext uri="{DC2EFF0A-4F80-42BE-8991-AEC6E5E3DBFE}">
                <a16:creationId xmlns:a16="http://schemas.microsoft.com/office/drawing/2010/main" id="{AFEEB9E1-4332-4C86-80F5-BB25F913FC8F}"/>
              </a:ext>
            </a:extLst>
          </p:cNvPr>
          <p:cNvGrpSpPr/>
          <p:nvPr/>
        </p:nvGrpSpPr>
        <p:grpSpPr>
          <a:xfrm rot="0">
            <a:off x="852852" y="974196"/>
            <a:ext cx="14403179" cy="9436655"/>
            <a:chOff x="0" y="-141663"/>
            <a:chExt cx="853418" cy="1281015"/>
          </a:xfrm>
        </p:grpSpPr>
        <p:sp>
          <p:nvSpPr>
            <p:cNvPr id="4" name="Freeform 4">
              <a:extLst>
                <a:ext uri="{CBCE53F5-ACFB-45A4-9FAA-EE6949E73B18}">
                  <a16:creationId xmlns:a16="http://schemas.microsoft.com/office/drawing/2010/main" id="{2A956D25-8991-4263-8689-6D893B35AACE}"/>
                </a:ext>
              </a:extLst>
            </p:cNvPr>
            <p:cNvSpPr/>
            <p:nvPr/>
          </p:nvSpPr>
          <p:spPr>
            <a:xfrm rot="0">
              <a:off x="35055" y="-141663"/>
              <a:ext cx="818363" cy="1281015"/>
            </a:xfrm>
            <a:custGeom>
              <a:avLst/>
              <a:gdLst/>
              <a:ahLst/>
              <a:cxnLst/>
              <a:rect b="b" l="0" r="r" t="0"/>
              <a:pathLst>
                <a:path h="1059259" w="792322">
                  <a:moveTo>
                    <a:pt x="0" y="0"/>
                  </a:moveTo>
                  <a:lnTo>
                    <a:pt x="792322" y="0"/>
                  </a:lnTo>
                  <a:lnTo>
                    <a:pt x="792322" y="1059259"/>
                  </a:lnTo>
                  <a:lnTo>
                    <a:pt x="0" y="10592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5" name="TextBox 5">
              <a:extLst>
                <a:ext uri="{D362030E-9710-4075-8883-18A3C6FDB249}">
                  <a16:creationId xmlns:a16="http://schemas.microsoft.com/office/drawing/2010/main" id="{7F17BA18-AD94-4065-9C83-79E944543313}"/>
                </a:ext>
              </a:extLst>
            </p:cNvPr>
            <p:cNvSpPr txBox="1"/>
            <p:nvPr/>
          </p:nvSpPr>
          <p:spPr>
            <a:xfrm rot="0">
              <a:off x="0" y="19050"/>
              <a:ext cx="792322" cy="1040209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6" name="TextBox 11">
            <a:extLst>
              <a:ext uri="{183E646E-82D9-4EF2-AAEC-496B90A16A24}">
                <a16:creationId xmlns:a16="http://schemas.microsoft.com/office/drawing/2010/main" id="{7F815F8C-FC2F-4A5E-BA07-40460A24E04A}"/>
              </a:ext>
            </a:extLst>
          </p:cNvPr>
          <p:cNvSpPr txBox="1"/>
          <p:nvPr/>
        </p:nvSpPr>
        <p:spPr>
          <a:xfrm rot="0">
            <a:off x="2035292" y="1549760"/>
            <a:ext cx="7824798" cy="84362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6776"/>
              </a:lnSpc>
            </a:pPr>
            <a:r>
              <a:rPr dirty="0" lang="en-US" sz="5600">
                <a:solidFill>
                  <a:srgbClr val="000000"/>
                </a:solidFill>
                <a:latin typeface="Mardoto Heavy"/>
              </a:rPr>
              <a:t>Feature Engineering:</a:t>
            </a:r>
            <a:endParaRPr dirty="0" lang="en-US" sz="560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7" name="TextBox 12">
            <a:extLst>
              <a:ext uri="{E97586FB-C3FC-43A9-A6EE-B5F9BFF0BC31}">
                <a16:creationId xmlns:a16="http://schemas.microsoft.com/office/drawing/2010/main" id="{14A1A06E-DFC4-4134-BC94-23CC94291F06}"/>
              </a:ext>
            </a:extLst>
          </p:cNvPr>
          <p:cNvSpPr txBox="1"/>
          <p:nvPr/>
        </p:nvSpPr>
        <p:spPr>
          <a:xfrm rot="0">
            <a:off x="14794567" y="437189"/>
            <a:ext cx="4826027" cy="23736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1869"/>
              </a:lnSpc>
            </a:pPr>
            <a:r>
              <a:rPr dirty="0" err="1" lang="en-US" spc="79" sz="1800">
                <a:latin typeface="Clear Sans Medium"/>
              </a:rPr>
              <a:t/>
            </a:r>
            <a:endParaRPr dirty="0" err="1" lang="en-US" spc="79" sz="1800">
              <a:latin typeface="Clear Sans Medium"/>
            </a:endParaRPr>
          </a:p>
        </p:txBody>
      </p:sp>
      <p:sp>
        <p:nvSpPr>
          <p:cNvPr id="8" name="TextBox 13">
            <a:extLst>
              <a:ext uri="{55B01FE8-09C3-40CB-B136-F663165BCF36}">
                <a16:creationId xmlns:a16="http://schemas.microsoft.com/office/drawing/2010/main" id="{7F151DE9-0200-49EB-865B-5085B3ED38F8}"/>
              </a:ext>
            </a:extLst>
          </p:cNvPr>
          <p:cNvSpPr txBox="1"/>
          <p:nvPr/>
        </p:nvSpPr>
        <p:spPr>
          <a:xfrm rot="0">
            <a:off x="2088047" y="2563706"/>
            <a:ext cx="10976119" cy="270843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solidFill>
                  <a:srgbClr val="000000"/>
                </a:solidFill>
                <a:latin typeface="+mj-lt"/>
              </a:rPr>
              <a:t>New Features:   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is_weekday</a:t>
            </a:r>
            <a:r>
              <a:rPr dirty="0" lang="en-US" sz="2200">
                <a:solidFill>
                  <a:srgbClr val="000000"/>
                </a:solidFill>
              </a:rPr>
              <a:t>: Identifies weekdays.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peak_off_peak</a:t>
            </a:r>
            <a:r>
              <a:rPr dirty="0" lang="en-US" sz="2200">
                <a:solidFill>
                  <a:srgbClr val="000000"/>
                </a:solidFill>
              </a:rPr>
              <a:t>: Differentiates between peak and off-peak hours for load and price.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Seasonal columns: Indicating the season of the data.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is_weekend</a:t>
            </a:r>
            <a:r>
              <a:rPr dirty="0" lang="en-US" sz="2200">
                <a:solidFill>
                  <a:srgbClr val="000000"/>
                </a:solidFill>
              </a:rPr>
              <a:t>: Identifies weekends.</a:t>
            </a:r>
          </a:p>
          <a:p>
            <a:pPr/>
            <a:r>
              <a:rPr b="1" dirty="0" lang="en-US" sz="2200">
                <a:solidFill>
                  <a:srgbClr val="000000"/>
                </a:solidFill>
                <a:latin typeface="+mj-lt"/>
              </a:rPr>
              <a:t>Encoding: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One-hot encoding for day of the week and month.</a:t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</a:rPr>
              <a:t>Label encoding for weather-related columns to reduce the number of columns.</a:t>
            </a:r>
            <a:endParaRPr dirty="0" lang="en-US" sz="2200">
              <a:solidFill>
                <a:srgbClr val="000000"/>
              </a:solidFill>
            </a:endParaRPr>
          </a:p>
        </p:txBody>
      </p:sp>
      <p:sp>
        <p:nvSpPr>
          <p:cNvPr id="9" name="TextBox 13">
            <a:extLst>
              <a:ext uri="{26E44B43-5A0D-49F5-BF8B-22300C2ED0E7}">
                <a16:creationId xmlns:a16="http://schemas.microsoft.com/office/drawing/2010/main" id="{53E4F483-32AB-4250-9C54-9280F44CFCE5}"/>
              </a:ext>
            </a:extLst>
          </p:cNvPr>
          <p:cNvSpPr txBox="1"/>
          <p:nvPr/>
        </p:nvSpPr>
        <p:spPr>
          <a:xfrm rot="0">
            <a:off x="2193553" y="9562382"/>
            <a:ext cx="8531858" cy="553998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b="1" dirty="0" lang="en-US">
                <a:latin typeface="+mj-lt"/>
              </a:rPr>
              <a:t> Hourly Average Demand and Price:</a:t>
            </a:r>
            <a:r>
              <a:rPr dirty="0" lang="en-US"/>
              <a:t> Graphs showing patterns over 24 hours.</a:t>
            </a:r>
          </a:p>
          <a:p>
            <a:pPr indent="-285750" marL="285750">
              <a:buFont typeface="Arial"/>
              <a:buChar char="•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0" name="TextBox 11">
            <a:extLst>
              <a:ext uri="{763FF075-0E78-475E-BD76-9FBD1AA3905B}">
                <a16:creationId xmlns:a16="http://schemas.microsoft.com/office/drawing/2010/main" id="{5A111FE3-679E-46CB-AED4-E98419F30761}"/>
              </a:ext>
            </a:extLst>
          </p:cNvPr>
          <p:cNvSpPr txBox="1"/>
          <p:nvPr/>
        </p:nvSpPr>
        <p:spPr>
          <a:xfrm rot="0">
            <a:off x="2052875" y="5277697"/>
            <a:ext cx="10620752" cy="82715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6776"/>
              </a:lnSpc>
            </a:pPr>
            <a:r>
              <a:rPr dirty="0" lang="en-US" sz="5400">
                <a:solidFill>
                  <a:srgbClr val="000000"/>
                </a:solidFill>
                <a:latin typeface="Mardoto Heavy"/>
              </a:rPr>
              <a:t>Exploratory Data Analysis (</a:t>
            </a:r>
            <a:r>
              <a:rPr dirty="0" err="1" lang="en-US" sz="5400">
                <a:solidFill>
                  <a:srgbClr val="000000"/>
                </a:solidFill>
                <a:latin typeface="Mardoto Heavy"/>
              </a:rPr>
              <a:t>EDA</a:t>
            </a:r>
            <a:r>
              <a:rPr dirty="0" lang="en-US" sz="5400">
                <a:solidFill>
                  <a:srgbClr val="000000"/>
                </a:solidFill>
                <a:latin typeface="Mardoto Heavy"/>
              </a:rPr>
              <a:t>)</a:t>
            </a:r>
            <a:endParaRPr dirty="0" lang="en-US" sz="540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11" name="Freeform 9">
            <a:extLst>
              <a:ext uri="{964A476E-738E-4B81-A041-4222021B1103}">
                <a16:creationId xmlns:a16="http://schemas.microsoft.com/office/drawing/2010/main" id="{E68BE3DA-4EAA-415E-B754-0EA3510A1F7A}"/>
              </a:ext>
            </a:extLst>
          </p:cNvPr>
          <p:cNvSpPr/>
          <p:nvPr/>
        </p:nvSpPr>
        <p:spPr>
          <a:xfrm flipH="true" rot="10800000">
            <a:off x="15016096" y="164115"/>
            <a:ext cx="3419644" cy="6571588"/>
          </a:xfrm>
          <a:custGeom>
            <a:avLst/>
            <a:gdLst/>
            <a:ahLst/>
            <a:cxnLst/>
            <a:rect b="b" l="0" r="r" t="0"/>
            <a:pathLst>
              <a:path h="6571589" w="3419644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2" name="TextBox 13">
            <a:extLst>
              <a:ext uri="{5F8F90FD-56AC-4A40-A04D-75672C185E88}">
                <a16:creationId xmlns:a16="http://schemas.microsoft.com/office/drawing/2010/main" id="{BDA9F1F5-052A-4655-995C-0C84B6E81EDC}"/>
              </a:ext>
            </a:extLst>
          </p:cNvPr>
          <p:cNvSpPr txBox="1"/>
          <p:nvPr/>
        </p:nvSpPr>
        <p:spPr>
          <a:xfrm rot="0">
            <a:off x="2088046" y="6397149"/>
            <a:ext cx="2588258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solidFill>
                  <a:srgbClr val="000000"/>
                </a:solidFill>
                <a:latin typeface="+mj-lt"/>
              </a:rPr>
              <a:t>Data Visualization:</a:t>
            </a:r>
            <a:endParaRPr b="1" dirty="0" lang="en-US" sz="2200">
              <a:solidFill>
                <a:srgbClr val="000000"/>
              </a:solidFill>
              <a:latin typeface="+mj-lt"/>
            </a:endParaRPr>
          </a:p>
        </p:txBody>
      </p:sp>
      <p:pic>
        <p:nvPicPr>
          <p:cNvPr descr="A graph with a line&#10;&#10;Description automatically generated" id="13" name="Picture 13">
            <a:extLst>
              <a:ext uri="{601BE9C0-85BA-429A-85E1-7F6711CDE9D2}">
                <a16:creationId xmlns:a16="http://schemas.microsoft.com/office/drawing/2010/main" id="{DAE5D3BD-8C2B-4154-A900-E58C6EDA44C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91469" y="6756522"/>
            <a:ext cx="5172075" cy="2752725"/>
          </a:xfrm>
          <a:prstGeom prst="rect">
            <a:avLst/>
          </a:prstGeom>
          <a:noFill/>
        </p:spPr>
      </p:pic>
      <p:pic>
        <p:nvPicPr>
          <p:cNvPr descr="A graph with a line graph&#10;&#10;Description automatically generated" id="14" name="Picture 14">
            <a:extLst>
              <a:ext uri="{EE90BB9A-E514-4E60-ADC7-F54200BDE278}">
                <a16:creationId xmlns:a16="http://schemas.microsoft.com/office/drawing/2010/main" id="{BE2AE0F2-6917-40ED-B441-0A046FFA1CF0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014187" y="6739304"/>
            <a:ext cx="5090746" cy="2769578"/>
          </a:xfrm>
          <a:prstGeom prst="rect">
            <a:avLst/>
          </a:prstGeom>
          <a:noFill/>
        </p:spPr>
      </p:pic>
      <p:sp>
        <p:nvSpPr>
          <p:cNvPr id="15" name="">
            <a:extLst>
              <a:ext uri="{3E45FD5E-4E0D-4850-BC25-61E6CAED2C32}">
                <a16:creationId xmlns:a16="http://schemas.microsoft.com/office/drawing/2010/main" id="{5B557148-0F2E-4791-9237-75AF93AAF0F0}"/>
              </a:ext>
            </a:extLst>
          </p:cNvPr>
          <p:cNvSpPr/>
          <p:nvPr/>
        </p:nvSpPr>
        <p:spPr>
          <a:xfrm flipH="true" rot="16200000">
            <a:off x="1466916" y="6391274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6" name="">
            <a:extLst>
              <a:ext uri="{C2CB76EE-6353-41EA-99FC-3D830363ABE6}">
                <a16:creationId xmlns:a16="http://schemas.microsoft.com/office/drawing/2010/main" id="{A6062E8F-5E2E-4DC7-83D4-425B64E70055}"/>
              </a:ext>
            </a:extLst>
          </p:cNvPr>
          <p:cNvSpPr/>
          <p:nvPr/>
        </p:nvSpPr>
        <p:spPr>
          <a:xfrm flipH="true" rot="16200000">
            <a:off x="14531083" y="643307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  <p:sp>
        <p:nvSpPr>
          <p:cNvPr id="17" name="">
            <a:extLst>
              <a:ext uri="{80C5F31C-9DD3-4AD1-AA6A-1C9994587F9F}">
                <a16:creationId xmlns:a16="http://schemas.microsoft.com/office/drawing/2010/main" id="{1C0DCF6F-9146-4B85-8D76-4C7E156571D9}"/>
              </a:ext>
            </a:extLst>
          </p:cNvPr>
          <p:cNvSpPr/>
          <p:nvPr/>
        </p:nvSpPr>
        <p:spPr>
          <a:xfrm flipH="true" rot="0">
            <a:off x="0" y="-105146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</p:spPr>
      </p:sp>
    </p:spTree>
    <p:extLst>
      <p:ext uri="{6277014B-14A6-4C64-8465-5E9BFDE77656}">
        <p14:creationId xmlns:p14="http://schemas.microsoft.com/office/powerpoint/2010/main" val="17216406857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41A17E49-420D-485C-A1D0-068A43F074E9}">
                <a16:creationId xmlns:a16="http://schemas.microsoft.com/office/drawing/2010/main" id="{8170930E-8E73-42F5-9663-412E4A4E52B2}"/>
              </a:ext>
            </a:extLst>
          </p:cNvPr>
          <p:cNvSpPr/>
          <p:nvPr/>
        </p:nvSpPr>
        <p:spPr>
          <a:xfrm rot="0">
            <a:off x="0" y="17584"/>
            <a:ext cx="18657274" cy="10972799"/>
          </a:xfrm>
          <a:custGeom>
            <a:avLst/>
            <a:gdLst/>
            <a:ahLst/>
            <a:cxnLst/>
            <a:rect b="b" l="0" r="r" t="0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3" name="Group 3">
            <a:extLst>
              <a:ext uri="{A6A46742-96FC-4724-A0D6-B534392EF91F}">
                <a16:creationId xmlns:a16="http://schemas.microsoft.com/office/drawing/2010/main" id="{817211F0-86BC-48E1-889A-91B90005BC75}"/>
              </a:ext>
            </a:extLst>
          </p:cNvPr>
          <p:cNvGrpSpPr/>
          <p:nvPr/>
        </p:nvGrpSpPr>
        <p:grpSpPr>
          <a:xfrm rot="0">
            <a:off x="605231" y="921446"/>
            <a:ext cx="17042320" cy="9718007"/>
            <a:chOff x="-29196" y="-204905"/>
            <a:chExt cx="876591" cy="1349122"/>
          </a:xfrm>
        </p:grpSpPr>
        <p:sp>
          <p:nvSpPr>
            <p:cNvPr id="4" name="Freeform 4">
              <a:extLst>
                <a:ext uri="{330B40EC-532E-4629-AA08-0598AF1B373D}">
                  <a16:creationId xmlns:a16="http://schemas.microsoft.com/office/drawing/2010/main" id="{5853701B-AA3F-4D69-87D9-0FC53D4815E9}"/>
                </a:ext>
              </a:extLst>
            </p:cNvPr>
            <p:cNvSpPr/>
            <p:nvPr/>
          </p:nvSpPr>
          <p:spPr>
            <a:xfrm rot="0">
              <a:off x="-29196" y="-204905"/>
              <a:ext cx="876591" cy="1349122"/>
            </a:xfrm>
            <a:custGeom>
              <a:avLst/>
              <a:gdLst/>
              <a:ahLst/>
              <a:cxnLst/>
              <a:rect b="b" l="0" r="r" t="0"/>
              <a:pathLst>
                <a:path h="1059259" w="792322">
                  <a:moveTo>
                    <a:pt x="0" y="0"/>
                  </a:moveTo>
                  <a:lnTo>
                    <a:pt x="792322" y="0"/>
                  </a:lnTo>
                  <a:lnTo>
                    <a:pt x="792322" y="1059259"/>
                  </a:lnTo>
                  <a:lnTo>
                    <a:pt x="0" y="105925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</p:sp>
        <p:sp>
          <p:nvSpPr>
            <p:cNvPr id="5" name="TextBox 5">
              <a:extLst>
                <a:ext uri="{876853D9-0881-4422-93F3-A8EC6898E502}">
                  <a16:creationId xmlns:a16="http://schemas.microsoft.com/office/drawing/2010/main" id="{E787F3B4-EDAF-4106-86E8-10F353A05853}"/>
                </a:ext>
              </a:extLst>
            </p:cNvPr>
            <p:cNvSpPr txBox="1"/>
            <p:nvPr/>
          </p:nvSpPr>
          <p:spPr>
            <a:xfrm rot="0">
              <a:off x="0" y="19050"/>
              <a:ext cx="792322" cy="1040209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6" name="TextBox 12">
            <a:extLst>
              <a:ext uri="{49ACDA10-E032-4A17-AE62-F71C7959D216}">
                <a16:creationId xmlns:a16="http://schemas.microsoft.com/office/drawing/2010/main" id="{FD3CE19A-0BB5-40BB-ACDE-2B728A739E37}"/>
              </a:ext>
            </a:extLst>
          </p:cNvPr>
          <p:cNvSpPr txBox="1"/>
          <p:nvPr/>
        </p:nvSpPr>
        <p:spPr>
          <a:xfrm rot="0">
            <a:off x="14970412" y="437189"/>
            <a:ext cx="3014813" cy="23736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1869"/>
              </a:lnSpc>
            </a:pPr>
            <a:r>
              <a:rPr dirty="0" err="1" lang="en-US" spc="79" sz="1800">
                <a:latin typeface="Clear Sans Medium"/>
              </a:rPr>
              <a:t/>
            </a:r>
            <a:endParaRPr dirty="0" err="1" lang="en-US" spc="79" sz="1800">
              <a:latin typeface="Clear Sans Medium"/>
            </a:endParaRPr>
          </a:p>
        </p:txBody>
      </p:sp>
      <p:sp>
        <p:nvSpPr>
          <p:cNvPr id="7" name="TextBox 13">
            <a:extLst>
              <a:ext uri="{A4A0D468-4769-4720-997A-8787BF669D45}">
                <a16:creationId xmlns:a16="http://schemas.microsoft.com/office/drawing/2010/main" id="{A7EF5566-6533-4E3B-B132-93B8FE23E184}"/>
              </a:ext>
            </a:extLst>
          </p:cNvPr>
          <p:cNvSpPr txBox="1"/>
          <p:nvPr/>
        </p:nvSpPr>
        <p:spPr>
          <a:xfrm rot="0">
            <a:off x="1542924" y="1473459"/>
            <a:ext cx="392468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b="1" dirty="0" lang="en-US" sz="2000">
                <a:solidFill>
                  <a:schemeClr val="bg1"/>
                </a:solidFill>
                <a:latin typeface="+mj-lt"/>
              </a:rPr>
              <a:t>Monthly Average Load and Price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13">
            <a:extLst>
              <a:ext uri="{7155FB95-2492-4826-9C13-BD543E19C0AA}">
                <a16:creationId xmlns:a16="http://schemas.microsoft.com/office/drawing/2010/main" id="{B9B85435-B318-46F1-9380-337D6AC24A0B}"/>
              </a:ext>
            </a:extLst>
          </p:cNvPr>
          <p:cNvSpPr txBox="1"/>
          <p:nvPr/>
        </p:nvSpPr>
        <p:spPr>
          <a:xfrm rot="0">
            <a:off x="1279153" y="981089"/>
            <a:ext cx="2605843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solidFill>
                  <a:schemeClr val="bg1"/>
                </a:solidFill>
                <a:latin typeface="+mj-lt"/>
              </a:rPr>
              <a:t>Data Visualization:</a:t>
            </a:r>
            <a:endParaRPr b="1" dirty="0" lang="en-US" sz="2200">
              <a:solidFill>
                <a:schemeClr val="bg1"/>
              </a:solidFill>
              <a:latin typeface="+mj-lt"/>
            </a:endParaRPr>
          </a:p>
        </p:txBody>
      </p:sp>
      <p:pic>
        <p:nvPicPr>
          <p:cNvPr descr="A graph with blue lines&#10;&#10;Description automatically generated" id="9" name="Picture 16">
            <a:extLst>
              <a:ext uri="{39224F2B-085F-4C3B-8FB9-C0454944C75D}">
                <a16:creationId xmlns:a16="http://schemas.microsoft.com/office/drawing/2010/main" id="{46FA4071-6F95-43A5-9A40-2BE4E4534D7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5982" y="1844186"/>
            <a:ext cx="5137638" cy="3116874"/>
          </a:xfrm>
          <a:prstGeom prst="rect">
            <a:avLst/>
          </a:prstGeom>
          <a:noFill/>
        </p:spPr>
      </p:pic>
      <p:pic>
        <p:nvPicPr>
          <p:cNvPr descr="A graph with a line going up&#10;&#10;Description automatically generated" id="10" name="Picture 18">
            <a:extLst>
              <a:ext uri="{9BFD75A5-687B-4C65-AD3B-747037681479}">
                <a16:creationId xmlns:a16="http://schemas.microsoft.com/office/drawing/2010/main" id="{A78B4DCE-8BA6-4D4E-A3E9-CC993E8EC4F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38288" y="5612056"/>
            <a:ext cx="5117856" cy="4039332"/>
          </a:xfrm>
          <a:prstGeom prst="rect">
            <a:avLst/>
          </a:prstGeom>
          <a:noFill/>
        </p:spPr>
      </p:pic>
      <p:sp>
        <p:nvSpPr>
          <p:cNvPr id="11" name="TextBox 13">
            <a:extLst>
              <a:ext uri="{0CE6D6EF-6847-4EF6-BF61-67929BA5F8C5}">
                <a16:creationId xmlns:a16="http://schemas.microsoft.com/office/drawing/2010/main" id="{47196735-5993-47C2-835D-7261B84C1E2F}"/>
              </a:ext>
            </a:extLst>
          </p:cNvPr>
          <p:cNvSpPr txBox="1"/>
          <p:nvPr/>
        </p:nvSpPr>
        <p:spPr>
          <a:xfrm rot="0">
            <a:off x="12726739" y="1473457"/>
            <a:ext cx="4557735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b="1" dirty="0" lang="en-US" sz="2000">
                <a:solidFill>
                  <a:schemeClr val="bg1"/>
                </a:solidFill>
                <a:latin typeface="+mj-lt"/>
              </a:rPr>
              <a:t>Correlation Graph for Load and Price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pic>
        <p:nvPicPr>
          <p:cNvPr descr="A graph showing the average electricity demand&#10;&#10;Description automatically generated" id="12" name="Picture 22">
            <a:extLst>
              <a:ext uri="{197839CC-8A3B-4B3C-94D7-EF00DBEEFD0B}">
                <a16:creationId xmlns:a16="http://schemas.microsoft.com/office/drawing/2010/main" id="{173D84AA-E0DF-40D1-AF22-15046CEBFBE5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64656" y="1844554"/>
            <a:ext cx="4508256" cy="3116139"/>
          </a:xfrm>
          <a:prstGeom prst="rect">
            <a:avLst/>
          </a:prstGeom>
          <a:noFill/>
        </p:spPr>
      </p:pic>
      <p:pic>
        <p:nvPicPr>
          <p:cNvPr descr="A graph showing the average electricity prices&#10;&#10;Description automatically generated" id="13" name="Picture 23">
            <a:extLst>
              <a:ext uri="{FD36F428-0C1C-4DDB-8F6B-DC3126BD6770}">
                <a16:creationId xmlns:a16="http://schemas.microsoft.com/office/drawing/2010/main" id="{E22520F7-C738-4337-94FC-01F181E20537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55866" y="5621946"/>
            <a:ext cx="4490670" cy="4054720"/>
          </a:xfrm>
          <a:prstGeom prst="rect">
            <a:avLst/>
          </a:prstGeom>
          <a:noFill/>
        </p:spPr>
      </p:pic>
      <p:pic>
        <p:nvPicPr>
          <p:cNvPr descr="A graph with blue lines&#10;&#10;Description automatically generated" id="14" name="Picture 24">
            <a:extLst>
              <a:ext uri="{089063B7-81E7-49ED-889B-616ED71D9CF2}">
                <a16:creationId xmlns:a16="http://schemas.microsoft.com/office/drawing/2010/main" id="{F8587D6B-0DE0-4807-89A7-D59715435A67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58713" y="1841989"/>
            <a:ext cx="4600575" cy="3121268"/>
          </a:xfrm>
          <a:prstGeom prst="rect">
            <a:avLst/>
          </a:prstGeom>
          <a:noFill/>
        </p:spPr>
      </p:pic>
      <p:pic>
        <p:nvPicPr>
          <p:cNvPr descr="A graph with blue lines and white text&#10;&#10;Description automatically generated" id="15" name="Picture 25">
            <a:extLst>
              <a:ext uri="{1A2C4854-6D9E-4CD5-9767-8750155CF883}">
                <a16:creationId xmlns:a16="http://schemas.microsoft.com/office/drawing/2010/main" id="{7A0FBCF9-1BA1-4BC4-8F28-564872815A25}"/>
              </a:ext>
            </a:extLst>
          </p:cNvPr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61277" y="5621581"/>
            <a:ext cx="4560275" cy="4055453"/>
          </a:xfrm>
          <a:prstGeom prst="rect">
            <a:avLst/>
          </a:prstGeom>
          <a:noFill/>
        </p:spPr>
      </p:pic>
      <p:sp>
        <p:nvSpPr>
          <p:cNvPr id="16" name="TextBox 13">
            <a:extLst>
              <a:ext uri="{EBEAFE4B-F470-4672-8FEE-C0F28448E297}">
                <a16:creationId xmlns:a16="http://schemas.microsoft.com/office/drawing/2010/main" id="{77BEA9D0-0F1B-4978-A69B-900937D6BC04}"/>
              </a:ext>
            </a:extLst>
          </p:cNvPr>
          <p:cNvSpPr txBox="1"/>
          <p:nvPr/>
        </p:nvSpPr>
        <p:spPr>
          <a:xfrm rot="0">
            <a:off x="7363430" y="1473458"/>
            <a:ext cx="392468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b="1" dirty="0" err="1" lang="en-US" sz="2000">
                <a:solidFill>
                  <a:schemeClr val="bg1"/>
                </a:solidFill>
                <a:latin typeface="+mj-lt"/>
              </a:rPr>
              <a:t>Seasonly</a:t>
            </a:r>
            <a:r>
              <a:rPr b="1" dirty="0" lang="en-US" sz="2000">
                <a:solidFill>
                  <a:schemeClr val="bg1"/>
                </a:solidFill>
                <a:latin typeface="+mj-lt"/>
              </a:rPr>
              <a:t> Average Load and Price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3">
            <a:extLst>
              <a:ext uri="{D350B573-EA1E-425C-A3AD-4E8ACAEBD378}">
                <a16:creationId xmlns:a16="http://schemas.microsoft.com/office/drawing/2010/main" id="{3FB14644-0868-4DA6-B155-69B3E22C6B60}"/>
              </a:ext>
            </a:extLst>
          </p:cNvPr>
          <p:cNvSpPr txBox="1"/>
          <p:nvPr/>
        </p:nvSpPr>
        <p:spPr>
          <a:xfrm rot="0">
            <a:off x="3318967" y="5148642"/>
            <a:ext cx="125182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Load 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3">
            <a:extLst>
              <a:ext uri="{5A0AE32C-FEDC-485F-A3BF-1E0792014358}">
                <a16:creationId xmlns:a16="http://schemas.microsoft.com/office/drawing/2010/main" id="{B1ED607A-FDCE-43F1-9BA6-02033E1EE9E4}"/>
              </a:ext>
            </a:extLst>
          </p:cNvPr>
          <p:cNvSpPr txBox="1"/>
          <p:nvPr/>
        </p:nvSpPr>
        <p:spPr>
          <a:xfrm rot="0">
            <a:off x="8840536" y="5148639"/>
            <a:ext cx="125182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Load</a:t>
            </a:r>
            <a:r>
              <a:rPr b="1" dirty="0" lang="en-US" sz="2000">
                <a:latin typeface="+mj-lt"/>
              </a:rPr>
              <a:t> </a:t>
            </a:r>
            <a:r>
              <a:rPr b="1" dirty="0" lang="en-US" sz="2000">
                <a:solidFill>
                  <a:schemeClr val="bg1"/>
                </a:solidFill>
                <a:latin typeface="+mj-lt"/>
              </a:rPr>
              <a:t>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3">
            <a:extLst>
              <a:ext uri="{56C8CEAA-5C58-45E5-9453-3875F269BBB1}">
                <a16:creationId xmlns:a16="http://schemas.microsoft.com/office/drawing/2010/main" id="{E05B73E6-C81C-4BB8-96D1-9224E98374BA}"/>
              </a:ext>
            </a:extLst>
          </p:cNvPr>
          <p:cNvSpPr txBox="1"/>
          <p:nvPr/>
        </p:nvSpPr>
        <p:spPr>
          <a:xfrm rot="0">
            <a:off x="14221427" y="5148639"/>
            <a:ext cx="1550767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Load 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3">
            <a:extLst>
              <a:ext uri="{E0D3E78F-ABB6-4622-9544-CA9CE85E9195}">
                <a16:creationId xmlns:a16="http://schemas.microsoft.com/office/drawing/2010/main" id="{47EC70E8-0B61-479E-A0F3-F4314074651E}"/>
              </a:ext>
            </a:extLst>
          </p:cNvPr>
          <p:cNvSpPr txBox="1"/>
          <p:nvPr/>
        </p:nvSpPr>
        <p:spPr>
          <a:xfrm rot="0">
            <a:off x="3266212" y="9826149"/>
            <a:ext cx="1304582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Price 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13">
            <a:extLst>
              <a:ext uri="{4EAE376F-10D4-44EE-BEF6-2C1DD32E52CB}">
                <a16:creationId xmlns:a16="http://schemas.microsoft.com/office/drawing/2010/main" id="{41654919-25C9-459A-953F-17F22A98CEE0}"/>
              </a:ext>
            </a:extLst>
          </p:cNvPr>
          <p:cNvSpPr txBox="1"/>
          <p:nvPr/>
        </p:nvSpPr>
        <p:spPr>
          <a:xfrm rot="0">
            <a:off x="14221428" y="9826147"/>
            <a:ext cx="1498013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Price 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13">
            <a:extLst>
              <a:ext uri="{136B7292-4B55-48E3-8753-C462195C781C}">
                <a16:creationId xmlns:a16="http://schemas.microsoft.com/office/drawing/2010/main" id="{20F5EF34-DABB-4727-947C-D41079376343}"/>
              </a:ext>
            </a:extLst>
          </p:cNvPr>
          <p:cNvSpPr txBox="1"/>
          <p:nvPr/>
        </p:nvSpPr>
        <p:spPr>
          <a:xfrm rot="0">
            <a:off x="8840535" y="9826147"/>
            <a:ext cx="1498013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solidFill>
                  <a:schemeClr val="bg1"/>
                </a:solidFill>
                <a:latin typeface="+mj-lt"/>
              </a:rPr>
              <a:t>Price Actual</a:t>
            </a:r>
            <a:endParaRPr b="1" dirty="0"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">
            <a:extLst>
              <a:ext uri="{B5402C7F-71EC-4450-8586-0F2723162A75}">
                <a16:creationId xmlns:a16="http://schemas.microsoft.com/office/drawing/2010/main" id="{C5C7A9F1-A44D-4928-A0D6-A25F14E07163}"/>
              </a:ext>
            </a:extLst>
          </p:cNvPr>
          <p:cNvSpPr/>
          <p:nvPr/>
        </p:nvSpPr>
        <p:spPr>
          <a:xfrm flipH="true" rot="0">
            <a:off x="16001971" y="-38597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8"/>
            <a:stretch>
              <a:fillRect/>
            </a:stretch>
          </a:blipFill>
        </p:spPr>
      </p:sp>
      <p:sp>
        <p:nvSpPr>
          <p:cNvPr id="24" name="">
            <a:extLst>
              <a:ext uri="{F79CA5EC-DC3A-41EF-9FFE-BB3CEE0D9643}">
                <a16:creationId xmlns:a16="http://schemas.microsoft.com/office/drawing/2010/main" id="{130F29E4-7006-4466-B587-7C412B344724}"/>
              </a:ext>
            </a:extLst>
          </p:cNvPr>
          <p:cNvSpPr/>
          <p:nvPr/>
        </p:nvSpPr>
        <p:spPr>
          <a:xfrm flipH="true" rot="10800000">
            <a:off x="-405060" y="4962525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8"/>
            <a:stretch>
              <a:fillRect/>
            </a:stretch>
          </a:blipFill>
        </p:spPr>
      </p:sp>
      <p:sp>
        <p:nvSpPr>
          <p:cNvPr id="25" name="">
            <a:extLst>
              <a:ext uri="{ECDE66A8-0EC1-4D27-AEDB-6AD29E240211}">
                <a16:creationId xmlns:a16="http://schemas.microsoft.com/office/drawing/2010/main" id="{AA8FA27F-8EF7-443F-B22F-A06DC056C84F}"/>
              </a:ext>
            </a:extLst>
          </p:cNvPr>
          <p:cNvSpPr/>
          <p:nvPr/>
        </p:nvSpPr>
        <p:spPr>
          <a:xfrm flipH="true" rot="0">
            <a:off x="40576" y="-504796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8"/>
            <a:stretch>
              <a:fillRect/>
            </a:stretch>
          </a:blipFill>
        </p:spPr>
      </p:sp>
      <p:sp>
        <p:nvSpPr>
          <p:cNvPr id="26" name="">
            <a:extLst>
              <a:ext uri="{AE6BA2C2-FCCF-492A-86DE-88A5ACC3D230}">
                <a16:creationId xmlns:a16="http://schemas.microsoft.com/office/drawing/2010/main" id="{77A097FA-61F2-4B69-9F73-975F11743E00}"/>
              </a:ext>
            </a:extLst>
          </p:cNvPr>
          <p:cNvSpPr/>
          <p:nvPr/>
        </p:nvSpPr>
        <p:spPr>
          <a:xfrm flipH="true" rot="-10800000">
            <a:off x="16260452" y="531495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8"/>
            <a:stretch>
              <a:fillRect/>
            </a:stretch>
          </a:blipFill>
        </p:spPr>
      </p:sp>
    </p:spTree>
    <p:extLst>
      <p:ext uri="{4B7EA73F-C463-466C-A3B7-02631735688F}">
        <p14:creationId xmlns:p14="http://schemas.microsoft.com/office/powerpoint/2010/main" val="17216406857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381B8EEE-17BF-43AE-8292-952E1FAC2E13}">
                <a16:creationId xmlns:a16="http://schemas.microsoft.com/office/drawing/2010/main" id="{368C2FF3-6A57-42C6-A2D2-F234529F4044}"/>
              </a:ext>
            </a:extLst>
          </p:cNvPr>
          <p:cNvGrpSpPr/>
          <p:nvPr/>
        </p:nvGrpSpPr>
        <p:grpSpPr>
          <a:xfrm rot="0">
            <a:off x="777883" y="1013225"/>
            <a:ext cx="16951400" cy="8495206"/>
            <a:chOff x="0" y="0"/>
            <a:chExt cx="1722814" cy="986959"/>
          </a:xfrm>
        </p:grpSpPr>
        <p:sp>
          <p:nvSpPr>
            <p:cNvPr id="3" name="Freeform 3">
              <a:extLst>
                <a:ext uri="{A4722EE0-1867-43E9-B740-9F8099866F35}">
                  <a16:creationId xmlns:a16="http://schemas.microsoft.com/office/drawing/2010/main" id="{52499F39-6E51-4B57-BEFA-3EEDDA798462}"/>
                </a:ext>
              </a:extLst>
            </p:cNvPr>
            <p:cNvSpPr/>
            <p:nvPr/>
          </p:nvSpPr>
          <p:spPr>
            <a:xfrm rot="0">
              <a:off x="0" y="0"/>
              <a:ext cx="1722814" cy="986959"/>
            </a:xfrm>
            <a:custGeom>
              <a:avLst/>
              <a:gdLst/>
              <a:ahLst/>
              <a:cxnLst/>
              <a:rect b="b" l="0" r="r" t="0"/>
              <a:pathLst>
                <a:path h="986959" w="1722814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4" name="TextBox 4">
              <a:extLst>
                <a:ext uri="{EE889244-E21F-43F8-8933-C717B6045109}">
                  <a16:creationId xmlns:a16="http://schemas.microsoft.com/office/drawing/2010/main" id="{B04C4BC4-2E17-4614-9BD6-9ED8E8D4C5C3}"/>
                </a:ext>
              </a:extLst>
            </p:cNvPr>
            <p:cNvSpPr txBox="1"/>
            <p:nvPr/>
          </p:nvSpPr>
          <p:spPr>
            <a:xfrm rot="0">
              <a:off x="0" y="19050"/>
              <a:ext cx="1722814" cy="967909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8">
            <a:extLst>
              <a:ext uri="{B904716B-E8BE-4FB5-9348-E21FFFA6AD9F}">
                <a16:creationId xmlns:a16="http://schemas.microsoft.com/office/drawing/2010/main" id="{575BE66A-4449-43A8-AE6A-BA5AE34EF281}"/>
              </a:ext>
            </a:extLst>
          </p:cNvPr>
          <p:cNvSpPr/>
          <p:nvPr/>
        </p:nvSpPr>
        <p:spPr>
          <a:xfrm flipV="true" rot="10800000">
            <a:off x="15355172" y="419789"/>
            <a:ext cx="3150917" cy="6536264"/>
          </a:xfrm>
          <a:custGeom>
            <a:avLst/>
            <a:gdLst/>
            <a:ahLst/>
            <a:cxnLst/>
            <a:rect b="b" l="0" r="r" t="0"/>
            <a:pathLst>
              <a:path h="6008725" w="3150917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 dpi="0" rotWithShape="1">
            <a:blip r:embed="rId2"/>
            <a:stretch>
              <a:fillRect b="-72239" l="-764376" r="-242807" t="-10648"/>
            </a:stretch>
          </a:blipFill>
        </p:spPr>
      </p:sp>
      <p:sp>
        <p:nvSpPr>
          <p:cNvPr id="6" name="TextBox 13">
            <a:extLst>
              <a:ext uri="{C8CEC3A2-0266-4721-A575-D22E39D5C6B3}">
                <a16:creationId xmlns:a16="http://schemas.microsoft.com/office/drawing/2010/main" id="{E2F84AFE-FF2A-44A9-B766-C78E8331B19D}"/>
              </a:ext>
            </a:extLst>
          </p:cNvPr>
          <p:cNvSpPr txBox="1"/>
          <p:nvPr/>
        </p:nvSpPr>
        <p:spPr>
          <a:xfrm rot="0">
            <a:off x="14689059" y="411471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7" name="TextBox 11">
            <a:extLst>
              <a:ext uri="{584BD1E6-E19C-4469-930D-5C9142F1FDD3}">
                <a16:creationId xmlns:a16="http://schemas.microsoft.com/office/drawing/2010/main" id="{029B186D-A830-4C6F-8FE3-7F3523DA22D3}"/>
              </a:ext>
            </a:extLst>
          </p:cNvPr>
          <p:cNvSpPr txBox="1"/>
          <p:nvPr/>
        </p:nvSpPr>
        <p:spPr>
          <a:xfrm rot="0">
            <a:off x="1173645" y="1004637"/>
            <a:ext cx="6154260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dirty="0" lang="en-US" sz="5600">
                <a:solidFill>
                  <a:srgbClr val="000000"/>
                </a:solidFill>
                <a:latin typeface="Mardoto Heavy"/>
              </a:rPr>
              <a:t>Feature Selection:</a:t>
            </a:r>
            <a:endParaRPr dirty="0" lang="en-US" sz="560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8" name="TextBox 13">
            <a:extLst>
              <a:ext uri="{C7A9886D-B884-48A2-ACC5-BA4178AD1E99}">
                <a16:creationId xmlns:a16="http://schemas.microsoft.com/office/drawing/2010/main" id="{CA415065-4A1E-4A67-9620-DB15C31B344B}"/>
              </a:ext>
            </a:extLst>
          </p:cNvPr>
          <p:cNvSpPr txBox="1"/>
          <p:nvPr/>
        </p:nvSpPr>
        <p:spPr>
          <a:xfrm rot="0">
            <a:off x="1173645" y="2106505"/>
            <a:ext cx="11749843" cy="2877711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 sz="2200">
                <a:solidFill>
                  <a:srgbClr val="000000"/>
                </a:solidFill>
                <a:latin typeface="Calibri"/>
              </a:rPr>
              <a:t>Objective:</a:t>
            </a:r>
            <a:r>
              <a:rPr dirty="0" lang="en-US" sz="2200">
                <a:solidFill>
                  <a:srgbClr val="000000"/>
                </a:solidFill>
                <a:latin typeface="Calibri"/>
              </a:rPr>
              <a:t> Identify independent variables that help in predicting target variables.</a:t>
            </a:r>
          </a:p>
          <a:p>
            <a:pPr/>
            <a:r>
              <a:rPr b="1" dirty="0" lang="en-US" sz="2200">
                <a:solidFill>
                  <a:srgbClr val="000000"/>
                </a:solidFill>
                <a:latin typeface="Calibri"/>
              </a:rPr>
              <a:t>Techniques Used:</a:t>
            </a:r>
          </a:p>
          <a:p>
            <a:pPr indent="-285750" marL="285750">
              <a:buFont typeface="Arial"/>
              <a:buChar char="•"/>
            </a:pPr>
            <a:r>
              <a:rPr b="1" dirty="0" lang="en-US" sz="2200">
                <a:latin typeface="+mj-lt"/>
              </a:rPr>
              <a:t>Correlation Analysis: </a:t>
            </a:r>
            <a:r>
              <a:rPr dirty="0" lang="en-US" sz="2200"/>
              <a:t>Identified features with correlation above 0.1.</a:t>
            </a:r>
          </a:p>
          <a:p>
            <a:pPr indent="-285750" marL="285750">
              <a:buFont typeface="Arial"/>
              <a:buChar char="•"/>
            </a:pPr>
            <a:r>
              <a:rPr b="1" dirty="0" lang="en-US" sz="2200">
                <a:latin typeface="+mj-lt"/>
              </a:rPr>
              <a:t>Domain Knowledge:</a:t>
            </a:r>
            <a:r>
              <a:rPr dirty="0" lang="en-US" sz="2200"/>
              <a:t> Included relevant features like weather conditions and time-based features.</a:t>
            </a:r>
          </a:p>
          <a:p>
            <a:pPr indent="-285750" marL="285750">
              <a:buFont typeface="Arial"/>
              <a:buChar char="•"/>
            </a:pPr>
            <a:r>
              <a:rPr b="1" dirty="0" lang="en-US" sz="2200">
                <a:latin typeface="+mj-lt"/>
              </a:rPr>
              <a:t>Feature Importance from Models:</a:t>
            </a:r>
            <a:r>
              <a:rPr dirty="0" lang="en-US" sz="2200"/>
              <a:t> Used techniques like feature importance scores from Random Forest to identify key predictors.</a:t>
            </a:r>
          </a:p>
          <a:p>
            <a:pPr indent="-285750" marL="285750">
              <a:buFont typeface="Arial"/>
              <a:buChar char="•"/>
            </a:pPr>
            <a:r>
              <a:rPr dirty="0" lang="en-US" sz="1100">
                <a:solidFill>
                  <a:srgbClr val="000000"/>
                </a:solidFill>
                <a:latin typeface="Consolas"/>
              </a:rPr>
              <a:t/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  <a:latin typeface="Calibri"/>
              </a:rPr>
              <a:t/>
            </a:r>
          </a:p>
          <a:p>
            <a:pPr indent="-285750" marL="285750">
              <a:buFont typeface="Arial"/>
              <a:buChar char="•"/>
            </a:pPr>
            <a:r>
              <a:rPr dirty="0" lang="en-US" sz="2200">
                <a:solidFill>
                  <a:srgbClr val="000000"/>
                </a:solidFill>
                <a:latin typeface="Calibri"/>
              </a:rPr>
              <a:t/>
            </a:r>
            <a:endParaRPr dirty="0" lang="en-US" sz="2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11">
            <a:extLst>
              <a:ext uri="{922363DE-1906-49BC-8B73-E7F5E555CAF5}">
                <a16:creationId xmlns:a16="http://schemas.microsoft.com/office/drawing/2010/main" id="{E4ACB74B-EF30-43B6-A9AB-A6B449B1193E}"/>
              </a:ext>
            </a:extLst>
          </p:cNvPr>
          <p:cNvSpPr txBox="1"/>
          <p:nvPr/>
        </p:nvSpPr>
        <p:spPr>
          <a:xfrm rot="0">
            <a:off x="1173644" y="4398467"/>
            <a:ext cx="6854808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b="1" dirty="0" lang="en-US" sz="5600">
                <a:latin typeface="Mardoto Heavy"/>
              </a:rPr>
              <a:t>Model Building:</a:t>
            </a:r>
            <a:endParaRPr b="1" dirty="0" lang="en-US" sz="5600">
              <a:latin typeface="Mardoto Heavy"/>
            </a:endParaRPr>
          </a:p>
        </p:txBody>
      </p:sp>
      <p:pic>
        <p:nvPicPr>
          <p:cNvPr id="10" name="Picture 8">
            <a:extLst>
              <a:ext uri="{4D722A31-CEE1-4E1D-BD53-385D61DEA169}">
                <a16:creationId xmlns:a16="http://schemas.microsoft.com/office/drawing/2010/main" id="{61D86594-DC86-4756-9F91-D0FF405CD04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85217" y="6129704"/>
            <a:ext cx="5162550" cy="2705100"/>
          </a:xfrm>
          <a:prstGeom prst="rect">
            <a:avLst/>
          </a:prstGeom>
          <a:noFill/>
        </p:spPr>
      </p:pic>
      <p:pic>
        <p:nvPicPr>
          <p:cNvPr descr="A graph with red and blue lines&#10;&#10;Description automatically generated" id="11" name="Picture 9">
            <a:extLst>
              <a:ext uri="{B93B60F1-F541-4A05-A873-28E5FD160B5C}">
                <a16:creationId xmlns:a16="http://schemas.microsoft.com/office/drawing/2010/main" id="{1159E408-C3FE-49ED-977C-31C8208C23C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873396" y="6122010"/>
            <a:ext cx="5153025" cy="279082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30F5E4AF-4C0C-4130-AE84-54E868C1E9AD}">
                <a16:creationId xmlns:a16="http://schemas.microsoft.com/office/drawing/2010/main" id="{1B2646E8-BEA7-49C6-9D8D-4B1D816F147B}"/>
              </a:ext>
            </a:extLst>
          </p:cNvPr>
          <p:cNvSpPr txBox="1"/>
          <p:nvPr/>
        </p:nvSpPr>
        <p:spPr>
          <a:xfrm rot="0">
            <a:off x="11988181" y="8911749"/>
            <a:ext cx="1673858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latin typeface="+mj-lt"/>
              </a:rPr>
              <a:t>Price Actual</a:t>
            </a:r>
            <a:endParaRPr b="1" dirty="0" lang="en-US" sz="2200">
              <a:latin typeface="+mj-lt"/>
            </a:endParaRPr>
          </a:p>
        </p:txBody>
      </p:sp>
      <p:sp>
        <p:nvSpPr>
          <p:cNvPr id="13" name="TextBox 13">
            <a:extLst>
              <a:ext uri="{B0F77568-8EF3-4B58-A4D2-4B189A772415}">
                <a16:creationId xmlns:a16="http://schemas.microsoft.com/office/drawing/2010/main" id="{F74B67D5-7380-4255-8EE4-6D855947980B}"/>
              </a:ext>
            </a:extLst>
          </p:cNvPr>
          <p:cNvSpPr txBox="1"/>
          <p:nvPr/>
        </p:nvSpPr>
        <p:spPr>
          <a:xfrm rot="0">
            <a:off x="3617906" y="8911749"/>
            <a:ext cx="1638690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latin typeface="+mj-lt"/>
              </a:rPr>
              <a:t>Load Actual</a:t>
            </a:r>
            <a:endParaRPr b="1" dirty="0" lang="en-US" sz="2200">
              <a:latin typeface="+mj-lt"/>
            </a:endParaRPr>
          </a:p>
        </p:txBody>
      </p:sp>
      <p:sp>
        <p:nvSpPr>
          <p:cNvPr id="14" name="TextBox 13">
            <a:extLst>
              <a:ext uri="{0FA6DF26-C638-429B-9CF3-B09055B62E98}">
                <a16:creationId xmlns:a16="http://schemas.microsoft.com/office/drawing/2010/main" id="{826A05D6-0638-4F24-B7E5-81104DD2ADAC}"/>
              </a:ext>
            </a:extLst>
          </p:cNvPr>
          <p:cNvSpPr txBox="1"/>
          <p:nvPr/>
        </p:nvSpPr>
        <p:spPr>
          <a:xfrm rot="0">
            <a:off x="7046909" y="6260610"/>
            <a:ext cx="2805008" cy="2133066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Load Prediction - Test Set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895.823</a:t>
            </a:r>
            <a:br>
              <a:rPr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RMSE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1147.9</a:t>
            </a:r>
            <a:br>
              <a:rPr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MAPE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3.2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0.93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0.93</a:t>
            </a:r>
            <a:endParaRPr dirty="0" lang="en-US" sz="2000">
              <a:latin typeface="Consolas"/>
            </a:endParaRPr>
          </a:p>
        </p:txBody>
      </p:sp>
      <p:sp>
        <p:nvSpPr>
          <p:cNvPr id="15" name="TextBox 13">
            <a:extLst>
              <a:ext uri="{53058FB7-B325-4983-AE4C-51531B03AF4E}">
                <a16:creationId xmlns:a16="http://schemas.microsoft.com/office/drawing/2010/main" id="{EA3C9D80-1808-4C2E-9688-682168CB5566}"/>
              </a:ext>
            </a:extLst>
          </p:cNvPr>
          <p:cNvSpPr txBox="1"/>
          <p:nvPr/>
        </p:nvSpPr>
        <p:spPr>
          <a:xfrm rot="0">
            <a:off x="15154465" y="6260610"/>
            <a:ext cx="2479338" cy="2133066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Price Prediction - Test Set</a:t>
            </a:r>
          </a:p>
          <a:p>
            <a:pPr/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5.443</a:t>
            </a:r>
          </a:p>
          <a:p>
            <a:pPr/>
            <a:r>
              <a:rPr b="1" dirty="0" err="1" lang="en-US" sz="2000">
                <a:latin typeface="Consolas"/>
              </a:rPr>
              <a:t>RMSE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6.98</a:t>
            </a:r>
          </a:p>
          <a:p>
            <a:pPr/>
            <a:r>
              <a:rPr b="1" dirty="0" err="1" lang="en-US" sz="2000">
                <a:latin typeface="Consolas"/>
              </a:rPr>
              <a:t>MAPE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10.98</a:t>
            </a:r>
          </a:p>
          <a:p>
            <a:pPr/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0.74</a:t>
            </a:r>
          </a:p>
          <a:p>
            <a:pPr/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0.74</a:t>
            </a:r>
            <a:endParaRPr dirty="0" lang="en-US" sz="2000">
              <a:latin typeface="Consolas"/>
            </a:endParaRPr>
          </a:p>
        </p:txBody>
      </p:sp>
      <p:sp>
        <p:nvSpPr>
          <p:cNvPr id="16" name="TextBox 11">
            <a:extLst>
              <a:ext uri="{6DBF7B11-FA88-40AC-9225-58EB7F1B162E}">
                <a16:creationId xmlns:a16="http://schemas.microsoft.com/office/drawing/2010/main" id="{6922C2DD-C9BC-4B02-BB3E-674A15D8B8C5}"/>
              </a:ext>
            </a:extLst>
          </p:cNvPr>
          <p:cNvSpPr txBox="1"/>
          <p:nvPr/>
        </p:nvSpPr>
        <p:spPr>
          <a:xfrm rot="0">
            <a:off x="1173643" y="5137020"/>
            <a:ext cx="6154260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/>
              <a:t>Linear Regression:</a:t>
            </a:r>
            <a:endParaRPr dirty="0" lang="en-US" sz="5600"/>
          </a:p>
        </p:txBody>
      </p:sp>
      <p:sp>
        <p:nvSpPr>
          <p:cNvPr id="17" name="">
            <a:extLst>
              <a:ext uri="{F4520A61-CFB1-458F-B94C-A336B2A8CEF1}">
                <a16:creationId xmlns:a16="http://schemas.microsoft.com/office/drawing/2010/main" id="{913F4223-B3F1-440B-9134-1D5662583EBF}"/>
              </a:ext>
            </a:extLst>
          </p:cNvPr>
          <p:cNvSpPr/>
          <p:nvPr/>
        </p:nvSpPr>
        <p:spPr>
          <a:xfrm flipH="true" rot="-10800000">
            <a:off x="-527094" y="4400550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  <p:sp>
        <p:nvSpPr>
          <p:cNvPr id="18" name="">
            <a:extLst>
              <a:ext uri="{66C232BD-A427-49E6-B61C-B73981555BEB}">
                <a16:creationId xmlns:a16="http://schemas.microsoft.com/office/drawing/2010/main" id="{D260A0D8-A6AD-404E-B8F3-4E31D6F1128D}"/>
              </a:ext>
            </a:extLst>
          </p:cNvPr>
          <p:cNvSpPr/>
          <p:nvPr/>
        </p:nvSpPr>
        <p:spPr>
          <a:xfrm flipH="true" rot="0">
            <a:off x="-309438" y="-318392"/>
            <a:ext cx="3183012" cy="6116850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  <p:sp>
        <p:nvSpPr>
          <p:cNvPr id="19" name="">
            <a:extLst>
              <a:ext uri="{633E17DD-68FD-472F-B7BB-BDA1A9717AFA}">
                <a16:creationId xmlns:a16="http://schemas.microsoft.com/office/drawing/2010/main" id="{A56FE108-F8AD-42BA-BEBC-9A7B8A99C53D}"/>
              </a:ext>
            </a:extLst>
          </p:cNvPr>
          <p:cNvSpPr/>
          <p:nvPr/>
        </p:nvSpPr>
        <p:spPr>
          <a:xfrm flipH="true" rot="16200000">
            <a:off x="13694103" y="3184779"/>
            <a:ext cx="3437448" cy="10525077"/>
          </a:xfrm>
          <a:custGeom>
            <a:avLst/>
            <a:gdLst/>
            <a:ahLst/>
            <a:cxnLst/>
            <a:rect b="b" l="0" r="r" t="0"/>
            <a:pathLst>
              <a:path h="6116850" w="3183012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 dpi="0" rotWithShape="1">
            <a:blip r:embed="rId5"/>
            <a:stretch>
              <a:fillRect/>
            </a:stretch>
          </a:blipFill>
        </p:spPr>
      </p:sp>
    </p:spTree>
    <p:extLst>
      <p:ext uri="{52A688E9-0E52-4E0B-99B9-4C8E392B1C29}">
        <p14:creationId xmlns:p14="http://schemas.microsoft.com/office/powerpoint/2010/main" val="17216406857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77391B1-4EA6-4DEC-B808-9AA87F3B1F2E}">
                <a16:creationId xmlns:a16="http://schemas.microsoft.com/office/drawing/2010/main" id="{A745677D-D770-4B62-B834-167F3173EE8C}"/>
              </a:ext>
            </a:extLst>
          </p:cNvPr>
          <p:cNvGrpSpPr/>
          <p:nvPr/>
        </p:nvGrpSpPr>
        <p:grpSpPr>
          <a:xfrm rot="0">
            <a:off x="795467" y="1083563"/>
            <a:ext cx="16898642" cy="8741391"/>
            <a:chOff x="0" y="0"/>
            <a:chExt cx="1722814" cy="986959"/>
          </a:xfrm>
        </p:grpSpPr>
        <p:sp>
          <p:nvSpPr>
            <p:cNvPr id="3" name="Freeform 3">
              <a:extLst>
                <a:ext uri="{EC16B975-4470-47C7-AF92-8A5A824341CF}">
                  <a16:creationId xmlns:a16="http://schemas.microsoft.com/office/drawing/2010/main" id="{FB364869-9305-4906-8EF1-C377D67907BB}"/>
                </a:ext>
              </a:extLst>
            </p:cNvPr>
            <p:cNvSpPr/>
            <p:nvPr/>
          </p:nvSpPr>
          <p:spPr>
            <a:xfrm rot="0">
              <a:off x="0" y="0"/>
              <a:ext cx="1722814" cy="986959"/>
            </a:xfrm>
            <a:custGeom>
              <a:avLst/>
              <a:gdLst/>
              <a:ahLst/>
              <a:cxnLst/>
              <a:rect b="b" l="0" r="r" t="0"/>
              <a:pathLst>
                <a:path h="986959" w="1722814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4" name="TextBox 4">
              <a:extLst>
                <a:ext uri="{E86EB6D1-E98B-4F70-8FC4-25FB50F4EDDE}">
                  <a16:creationId xmlns:a16="http://schemas.microsoft.com/office/drawing/2010/main" id="{1B12BBE6-BAFD-4F4D-9366-4BA2F701ECFD}"/>
                </a:ext>
              </a:extLst>
            </p:cNvPr>
            <p:cNvSpPr txBox="1"/>
            <p:nvPr/>
          </p:nvSpPr>
          <p:spPr>
            <a:xfrm rot="0">
              <a:off x="0" y="19050"/>
              <a:ext cx="1722814" cy="967909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8">
            <a:extLst>
              <a:ext uri="{3D2BFFA5-ADB1-4EB1-8088-BD4786154354}">
                <a16:creationId xmlns:a16="http://schemas.microsoft.com/office/drawing/2010/main" id="{66D9C61E-CF56-409B-9273-E82054925ED9}"/>
              </a:ext>
            </a:extLst>
          </p:cNvPr>
          <p:cNvSpPr/>
          <p:nvPr/>
        </p:nvSpPr>
        <p:spPr>
          <a:xfrm flipV="true" rot="10800000">
            <a:off x="15935464" y="-1707946"/>
            <a:ext cx="3150917" cy="6008725"/>
          </a:xfrm>
          <a:custGeom>
            <a:avLst/>
            <a:gdLst/>
            <a:ahLst/>
            <a:cxnLst/>
            <a:rect b="b" l="0" r="r" t="0"/>
            <a:pathLst>
              <a:path h="6008725" w="3150917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 dpi="0" rotWithShape="1">
            <a:blip r:embed="rId2"/>
            <a:stretch>
              <a:fillRect b="-72239" l="-764376" r="-242807" t="-10648"/>
            </a:stretch>
          </a:blipFill>
        </p:spPr>
      </p:sp>
      <p:sp>
        <p:nvSpPr>
          <p:cNvPr id="6" name="TextBox 13">
            <a:extLst>
              <a:ext uri="{F45CF77E-2A3D-43BB-B603-9C20072509A2}">
                <a16:creationId xmlns:a16="http://schemas.microsoft.com/office/drawing/2010/main" id="{476232E2-3DC2-4FF2-B488-583C3D570D69}"/>
              </a:ext>
            </a:extLst>
          </p:cNvPr>
          <p:cNvSpPr txBox="1"/>
          <p:nvPr/>
        </p:nvSpPr>
        <p:spPr>
          <a:xfrm rot="0">
            <a:off x="14653889" y="411471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7" name="TextBox 11">
            <a:extLst>
              <a:ext uri="{6D7DCF95-E31B-4EE3-9DD0-AB8A035B2528}">
                <a16:creationId xmlns:a16="http://schemas.microsoft.com/office/drawing/2010/main" id="{CB47A32E-1DC5-4C79-959A-22A7193A5902}"/>
              </a:ext>
            </a:extLst>
          </p:cNvPr>
          <p:cNvSpPr txBox="1"/>
          <p:nvPr/>
        </p:nvSpPr>
        <p:spPr>
          <a:xfrm rot="0">
            <a:off x="997796" y="1074975"/>
            <a:ext cx="5714644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/>
              <a:t>Random Forest</a:t>
            </a:r>
            <a:endParaRPr dirty="0" lang="en-US" sz="5600"/>
          </a:p>
        </p:txBody>
      </p:sp>
      <p:pic>
        <p:nvPicPr>
          <p:cNvPr descr="A graph of a graph with red and blue lines&#10;&#10;Description automatically generated" id="8" name="Picture 8">
            <a:extLst>
              <a:ext uri="{7A957DB8-BFED-4D0E-B350-37660466CD43}">
                <a16:creationId xmlns:a16="http://schemas.microsoft.com/office/drawing/2010/main" id="{EA94860D-262B-4FA5-B58E-5C1A55A5D36F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3094" y="2121878"/>
            <a:ext cx="5429983" cy="2737339"/>
          </a:xfrm>
          <a:prstGeom prst="rect">
            <a:avLst/>
          </a:prstGeom>
          <a:noFill/>
        </p:spPr>
      </p:pic>
      <p:pic>
        <p:nvPicPr>
          <p:cNvPr descr="A graph with red and blue lines&#10;&#10;Description automatically generated" id="9" name="Picture 9">
            <a:extLst>
              <a:ext uri="{AB002293-6ED3-40A9-878B-DC1F63A8CE71}">
                <a16:creationId xmlns:a16="http://schemas.microsoft.com/office/drawing/2010/main" id="{63A1D61B-BA13-4C42-A45E-785A1CCC514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83969" y="2120046"/>
            <a:ext cx="5439507" cy="2741001"/>
          </a:xfrm>
          <a:prstGeom prst="rect">
            <a:avLst/>
          </a:prstGeom>
          <a:noFill/>
        </p:spPr>
      </p:pic>
      <p:sp>
        <p:nvSpPr>
          <p:cNvPr id="10" name="TextBox 11">
            <a:extLst>
              <a:ext uri="{B0D4BB11-1731-4BCF-B221-6D2CD0EFA8E8}">
                <a16:creationId xmlns:a16="http://schemas.microsoft.com/office/drawing/2010/main" id="{BC82FE3C-A336-42B1-9022-4BCC85FC7F51}"/>
              </a:ext>
            </a:extLst>
          </p:cNvPr>
          <p:cNvSpPr txBox="1"/>
          <p:nvPr/>
        </p:nvSpPr>
        <p:spPr>
          <a:xfrm rot="0">
            <a:off x="997796" y="5277698"/>
            <a:ext cx="9337074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/>
              <a:t>Random Forest(with tuning)</a:t>
            </a:r>
            <a:endParaRPr dirty="0" lang="en-US" sz="5600"/>
          </a:p>
        </p:txBody>
      </p:sp>
      <p:sp>
        <p:nvSpPr>
          <p:cNvPr id="11" name="TextBox 13">
            <a:extLst>
              <a:ext uri="{38A29B09-5CC6-4AC8-A46A-EF4E8436838B}">
                <a16:creationId xmlns:a16="http://schemas.microsoft.com/office/drawing/2010/main" id="{FC48C122-DF47-4860-9599-001EC3931CA2}"/>
              </a:ext>
            </a:extLst>
          </p:cNvPr>
          <p:cNvSpPr txBox="1"/>
          <p:nvPr/>
        </p:nvSpPr>
        <p:spPr>
          <a:xfrm rot="0">
            <a:off x="3600321" y="9228273"/>
            <a:ext cx="1251829" cy="276999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>
                <a:latin typeface="+mj-lt"/>
              </a:rPr>
              <a:t>Load Actual</a:t>
            </a:r>
            <a:endParaRPr b="1" dirty="0" lang="en-US">
              <a:latin typeface="+mj-lt"/>
            </a:endParaRPr>
          </a:p>
        </p:txBody>
      </p:sp>
      <p:sp>
        <p:nvSpPr>
          <p:cNvPr id="12" name="TextBox 13">
            <a:extLst>
              <a:ext uri="{6753B933-F957-4830-A8F0-7B057954C0E3}">
                <a16:creationId xmlns:a16="http://schemas.microsoft.com/office/drawing/2010/main" id="{65DCB511-EF21-410C-A7A6-884E5CD33F69}"/>
              </a:ext>
            </a:extLst>
          </p:cNvPr>
          <p:cNvSpPr txBox="1"/>
          <p:nvPr/>
        </p:nvSpPr>
        <p:spPr>
          <a:xfrm rot="0">
            <a:off x="3383445" y="5072441"/>
            <a:ext cx="1445259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latin typeface="+mj-lt"/>
              </a:rPr>
              <a:t>Load Actual</a:t>
            </a:r>
            <a:endParaRPr b="1" dirty="0" lang="en-US" sz="2200">
              <a:latin typeface="+mj-lt"/>
            </a:endParaRPr>
          </a:p>
        </p:txBody>
      </p:sp>
      <p:sp>
        <p:nvSpPr>
          <p:cNvPr id="13" name="TextBox 13">
            <a:extLst>
              <a:ext uri="{871E4EB4-846F-4AD3-977B-E610B4F3960D}">
                <a16:creationId xmlns:a16="http://schemas.microsoft.com/office/drawing/2010/main" id="{EFE096AC-9413-4C1B-8C41-31A54FBA4E86}"/>
              </a:ext>
            </a:extLst>
          </p:cNvPr>
          <p:cNvSpPr txBox="1"/>
          <p:nvPr/>
        </p:nvSpPr>
        <p:spPr>
          <a:xfrm rot="0">
            <a:off x="6765552" y="6696087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Load Prediction with 1000 Trees - Test Set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696.88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926.87</a:t>
            </a:r>
            <a:r>
              <a:rPr b="1" dirty="0" lang="en-US" sz="2000">
                <a:latin typeface="Consolas"/>
              </a:rPr>
              <a:t>MAPE:</a:t>
            </a:r>
            <a:r>
              <a:rPr dirty="0" lang="en-US" sz="2000">
                <a:latin typeface="Consolas"/>
              </a:rPr>
              <a:t> 2.49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0.958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0.958</a:t>
            </a:r>
            <a:endParaRPr dirty="0" lang="en-US" sz="2000">
              <a:latin typeface="Consolas"/>
            </a:endParaRPr>
          </a:p>
        </p:txBody>
      </p:sp>
      <p:sp>
        <p:nvSpPr>
          <p:cNvPr id="14" name="TextBox 13">
            <a:extLst>
              <a:ext uri="{9B4BA1C5-DC0C-4057-A913-4A935D35CB0C}">
                <a16:creationId xmlns:a16="http://schemas.microsoft.com/office/drawing/2010/main" id="{E0905953-4002-441F-B586-0F5BF792379B}"/>
              </a:ext>
            </a:extLst>
          </p:cNvPr>
          <p:cNvSpPr txBox="1"/>
          <p:nvPr/>
        </p:nvSpPr>
        <p:spPr>
          <a:xfrm rot="0">
            <a:off x="6742106" y="2575425"/>
            <a:ext cx="2764105" cy="2154436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Load Prediction - Test Set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704.16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937.27</a:t>
            </a:r>
            <a:r>
              <a:rPr b="1" dirty="0" lang="en-US" sz="2000">
                <a:latin typeface="Consolas"/>
              </a:rPr>
              <a:t>MAPE:</a:t>
            </a:r>
            <a:r>
              <a:rPr dirty="0" lang="en-US" sz="2000">
                <a:latin typeface="Consolas"/>
              </a:rPr>
              <a:t> 2.5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0.95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0.95</a:t>
            </a:r>
            <a:endParaRPr dirty="0" lang="en-US" sz="2000">
              <a:latin typeface="Consolas"/>
            </a:endParaRPr>
          </a:p>
        </p:txBody>
      </p:sp>
      <p:pic>
        <p:nvPicPr>
          <p:cNvPr id="15" name="Picture 21">
            <a:extLst>
              <a:ext uri="{741FDE8B-2596-45B7-8020-EDA024AF0060}">
                <a16:creationId xmlns:a16="http://schemas.microsoft.com/office/drawing/2010/main" id="{AA952D57-0C4A-4496-AAA8-C49A5AF5E933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9063" y="6403362"/>
            <a:ext cx="5402873" cy="2755656"/>
          </a:xfrm>
          <a:prstGeom prst="rect">
            <a:avLst/>
          </a:prstGeom>
          <a:noFill/>
        </p:spPr>
      </p:pic>
      <p:pic>
        <p:nvPicPr>
          <p:cNvPr descr="A graph with red and blue lines&#10;&#10;Description automatically generated" id="16" name="Picture 22">
            <a:extLst>
              <a:ext uri="{6FC2B10B-564A-4CCD-8CFC-139E86DB9859}">
                <a16:creationId xmlns:a16="http://schemas.microsoft.com/office/drawing/2010/main" id="{D284A3D2-61C1-4E1B-8EEC-514BB9B4EC4D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88733" y="6405195"/>
            <a:ext cx="5465153" cy="2734410"/>
          </a:xfrm>
          <a:prstGeom prst="rect">
            <a:avLst/>
          </a:prstGeom>
          <a:noFill/>
        </p:spPr>
      </p:pic>
      <p:sp>
        <p:nvSpPr>
          <p:cNvPr id="17" name="TextBox 13">
            <a:extLst>
              <a:ext uri="{1B003317-67FD-4490-A4D9-46A6744AEE0C}">
                <a16:creationId xmlns:a16="http://schemas.microsoft.com/office/drawing/2010/main" id="{36971597-53E1-47B8-B41F-CFB5C1333E4D}"/>
              </a:ext>
            </a:extLst>
          </p:cNvPr>
          <p:cNvSpPr txBox="1"/>
          <p:nvPr/>
        </p:nvSpPr>
        <p:spPr>
          <a:xfrm rot="0">
            <a:off x="14918951" y="2680930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Price Prediction - Test Set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3.05</a:t>
            </a:r>
            <a:br>
              <a:rPr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RMSE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4.16</a:t>
            </a:r>
            <a:br>
              <a:rPr dirty="0" lang="en-US" sz="2000">
                <a:latin typeface="Consolas"/>
              </a:rPr>
            </a:br>
            <a:r>
              <a:rPr b="1" dirty="0" err="1" lang="en-US" sz="2000">
                <a:latin typeface="Consolas"/>
              </a:rPr>
              <a:t>MAPE</a:t>
            </a:r>
            <a:r>
              <a:rPr b="1" dirty="0" lang="en-US" sz="2000">
                <a:latin typeface="Consolas"/>
              </a:rPr>
              <a:t>:</a:t>
            </a:r>
            <a:r>
              <a:rPr dirty="0" lang="en-US" sz="2000">
                <a:latin typeface="Consolas"/>
              </a:rPr>
              <a:t> 5.8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0.90</a:t>
            </a:r>
            <a:br>
              <a:rPr dirty="0" lang="en-US" sz="2000">
                <a:latin typeface="Consolas"/>
              </a:rPr>
            </a:b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0.90</a:t>
            </a:r>
          </a:p>
          <a:p>
            <a:pPr/>
            <a:r>
              <a:rPr dirty="0" lang="en-US" sz="2000">
                <a:latin typeface="Consolas"/>
              </a:rPr>
              <a:t/>
            </a:r>
            <a:endParaRPr dirty="0" lang="en-US" sz="2000">
              <a:latin typeface="Consolas"/>
            </a:endParaRPr>
          </a:p>
        </p:txBody>
      </p:sp>
      <p:sp>
        <p:nvSpPr>
          <p:cNvPr id="18" name="TextBox 13">
            <a:extLst>
              <a:ext uri="{B3545EDB-B473-44DF-9230-D5D489E72871}">
                <a16:creationId xmlns:a16="http://schemas.microsoft.com/office/drawing/2010/main" id="{B8826416-B5E9-417C-A7F6-C55527D0771C}"/>
              </a:ext>
            </a:extLst>
          </p:cNvPr>
          <p:cNvSpPr txBox="1"/>
          <p:nvPr/>
        </p:nvSpPr>
        <p:spPr>
          <a:xfrm rot="0">
            <a:off x="15024461" y="6672638"/>
            <a:ext cx="2553090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Price Prediction with 170 Trees- Test Set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2.97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4.00</a:t>
            </a:r>
            <a:r>
              <a:rPr b="1" dirty="0" lang="en-US" sz="2000">
                <a:latin typeface="Consolas"/>
              </a:rPr>
              <a:t>MAPE:</a:t>
            </a:r>
            <a:r>
              <a:rPr dirty="0" lang="en-US" sz="2000">
                <a:latin typeface="Consolas"/>
              </a:rPr>
              <a:t> 5.76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0.916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0.915</a:t>
            </a:r>
            <a:endParaRPr dirty="0" lang="en-US" sz="2000">
              <a:latin typeface="Consolas"/>
            </a:endParaRPr>
          </a:p>
        </p:txBody>
      </p:sp>
      <p:sp>
        <p:nvSpPr>
          <p:cNvPr id="19" name="TextBox 26">
            <a:extLst>
              <a:ext uri="{00F8E158-291A-4E21-BDD3-5AFAC33BBEFB}">
                <a16:creationId xmlns:a16="http://schemas.microsoft.com/office/drawing/2010/main" id="{80BBECF2-F5D8-40ED-B693-6D5D0527AC26}"/>
              </a:ext>
            </a:extLst>
          </p:cNvPr>
          <p:cNvSpPr txBox="1"/>
          <p:nvPr/>
        </p:nvSpPr>
        <p:spPr>
          <a:xfrm rot="0">
            <a:off x="11566149" y="5131056"/>
            <a:ext cx="1603520" cy="33855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200">
                <a:latin typeface="+mj-lt"/>
              </a:rPr>
              <a:t>Price Actual</a:t>
            </a:r>
            <a:endParaRPr b="1" dirty="0" lang="en-US" sz="2200">
              <a:latin typeface="+mj-lt"/>
            </a:endParaRPr>
          </a:p>
        </p:txBody>
      </p:sp>
      <p:sp>
        <p:nvSpPr>
          <p:cNvPr id="20" name="TextBox 28">
            <a:extLst>
              <a:ext uri="{1F25C4E3-B0E9-4B82-904B-570154C799E5}">
                <a16:creationId xmlns:a16="http://schemas.microsoft.com/office/drawing/2010/main" id="{7CF8167D-5A2E-4871-B685-5CD603E70452}"/>
              </a:ext>
            </a:extLst>
          </p:cNvPr>
          <p:cNvSpPr txBox="1"/>
          <p:nvPr/>
        </p:nvSpPr>
        <p:spPr>
          <a:xfrm rot="0">
            <a:off x="11566149" y="9228272"/>
            <a:ext cx="1304582" cy="276999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>
                <a:latin typeface="+mj-lt"/>
              </a:rPr>
              <a:t>Price Actual</a:t>
            </a:r>
            <a:endParaRPr b="1" dirty="0" lang="en-US">
              <a:latin typeface="+mj-lt"/>
            </a:endParaRPr>
          </a:p>
        </p:txBody>
      </p:sp>
    </p:spTree>
    <p:extLst>
      <p:ext uri="{B6064316-2FAE-40B7-8532-5437ED84B4A0}">
        <p14:creationId xmlns:p14="http://schemas.microsoft.com/office/powerpoint/2010/main" val="17216406857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4618FD1B-D257-467F-A0AA-D2614CBACB5F}">
                <a16:creationId xmlns:a16="http://schemas.microsoft.com/office/drawing/2010/main" id="{AB77EA0E-BE82-4389-A6CF-46EE24151848}"/>
              </a:ext>
            </a:extLst>
          </p:cNvPr>
          <p:cNvGrpSpPr/>
          <p:nvPr/>
        </p:nvGrpSpPr>
        <p:grpSpPr>
          <a:xfrm rot="0">
            <a:off x="795467" y="1083563"/>
            <a:ext cx="16898642" cy="8741391"/>
            <a:chOff x="0" y="0"/>
            <a:chExt cx="1722814" cy="986959"/>
          </a:xfrm>
        </p:grpSpPr>
        <p:sp>
          <p:nvSpPr>
            <p:cNvPr id="3" name="Freeform 3">
              <a:extLst>
                <a:ext uri="{63A4AC6A-545A-4541-BF73-7BC5C2088233}">
                  <a16:creationId xmlns:a16="http://schemas.microsoft.com/office/drawing/2010/main" id="{3456DF7F-F1AE-4C34-BD85-6AAC3D7D823B}"/>
                </a:ext>
              </a:extLst>
            </p:cNvPr>
            <p:cNvSpPr/>
            <p:nvPr/>
          </p:nvSpPr>
          <p:spPr>
            <a:xfrm rot="0">
              <a:off x="0" y="0"/>
              <a:ext cx="1722814" cy="986959"/>
            </a:xfrm>
            <a:custGeom>
              <a:avLst/>
              <a:gdLst/>
              <a:ahLst/>
              <a:cxnLst/>
              <a:rect b="b" l="0" r="r" t="0"/>
              <a:pathLst>
                <a:path h="986959" w="1722814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sp>
          <p:nvSpPr>
            <p:cNvPr id="4" name="TextBox 4">
              <a:extLst>
                <a:ext uri="{3E25F7B6-413C-4E1E-B2A5-3CBAE7ADA587}">
                  <a16:creationId xmlns:a16="http://schemas.microsoft.com/office/drawing/2010/main" id="{DD524EF9-128B-476E-8439-E9D3DE154029}"/>
                </a:ext>
              </a:extLst>
            </p:cNvPr>
            <p:cNvSpPr txBox="1"/>
            <p:nvPr/>
          </p:nvSpPr>
          <p:spPr>
            <a:xfrm rot="0">
              <a:off x="0" y="19050"/>
              <a:ext cx="1722814" cy="967909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1869"/>
                </a:lnSpc>
              </a:pPr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5" name="Freeform 8">
            <a:extLst>
              <a:ext uri="{FC0D429C-9841-4E14-A207-8F1632568FC2}">
                <a16:creationId xmlns:a16="http://schemas.microsoft.com/office/drawing/2010/main" id="{EDBF7971-B5BD-436F-A0E2-F49E31E8D03C}"/>
              </a:ext>
            </a:extLst>
          </p:cNvPr>
          <p:cNvSpPr/>
          <p:nvPr/>
        </p:nvSpPr>
        <p:spPr>
          <a:xfrm flipV="true" rot="5400000">
            <a:off x="14335263" y="-2886116"/>
            <a:ext cx="2236517" cy="7397908"/>
          </a:xfrm>
          <a:custGeom>
            <a:avLst/>
            <a:gdLst/>
            <a:ahLst/>
            <a:cxnLst/>
            <a:rect b="b" l="0" r="r" t="0"/>
            <a:pathLst>
              <a:path h="6008725" w="3150917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 dpi="0" rotWithShape="1">
            <a:blip r:embed="rId2"/>
            <a:stretch>
              <a:fillRect b="-72239" l="-764376" r="-242807" t="-10648"/>
            </a:stretch>
          </a:blipFill>
        </p:spPr>
      </p:sp>
      <p:sp>
        <p:nvSpPr>
          <p:cNvPr id="6" name="TextBox 13">
            <a:extLst>
              <a:ext uri="{6532AE8B-567F-44F2-982D-3B4D89947AA4}">
                <a16:creationId xmlns:a16="http://schemas.microsoft.com/office/drawing/2010/main" id="{4FB3A003-7963-47D4-B27F-35132E6DAAE0}"/>
              </a:ext>
            </a:extLst>
          </p:cNvPr>
          <p:cNvSpPr txBox="1"/>
          <p:nvPr/>
        </p:nvSpPr>
        <p:spPr>
          <a:xfrm rot="0">
            <a:off x="14794567" y="429056"/>
            <a:ext cx="3032398" cy="28257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2199"/>
              </a:lnSpc>
            </a:pPr>
            <a:r>
              <a:rPr dirty="0" lang="en-US" spc="79" sz="1999">
                <a:solidFill>
                  <a:srgbClr val="ffffff"/>
                </a:solidFill>
                <a:latin typeface="Clear Sans Medium"/>
              </a:rPr>
              <a:t/>
            </a:r>
            <a:endParaRPr dirty="0" lang="en-US" spc="79" sz="1999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7" name="TextBox 11">
            <a:extLst>
              <a:ext uri="{8FA8820C-2F79-4885-B9EA-9253BDE7F230}">
                <a16:creationId xmlns:a16="http://schemas.microsoft.com/office/drawing/2010/main" id="{E70F7BDF-A2B2-4CDB-9362-6FB762E0FB2E}"/>
              </a:ext>
            </a:extLst>
          </p:cNvPr>
          <p:cNvSpPr txBox="1"/>
          <p:nvPr/>
        </p:nvSpPr>
        <p:spPr>
          <a:xfrm rot="0">
            <a:off x="997796" y="1074975"/>
            <a:ext cx="5714644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/>
              <a:t>Gradient descent</a:t>
            </a:r>
            <a:endParaRPr dirty="0" lang="en-US" sz="5600"/>
          </a:p>
        </p:txBody>
      </p:sp>
      <p:sp>
        <p:nvSpPr>
          <p:cNvPr id="8" name="TextBox 11">
            <a:extLst>
              <a:ext uri="{1259788E-F934-4AF1-98BB-9A2E344CA302}">
                <a16:creationId xmlns:a16="http://schemas.microsoft.com/office/drawing/2010/main" id="{3B330578-0594-482D-A97E-964B9E4535AF}"/>
              </a:ext>
            </a:extLst>
          </p:cNvPr>
          <p:cNvSpPr txBox="1"/>
          <p:nvPr/>
        </p:nvSpPr>
        <p:spPr>
          <a:xfrm rot="0">
            <a:off x="997796" y="5277698"/>
            <a:ext cx="9776689" cy="86177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indent="-685800" marL="685800">
              <a:buFont typeface="Arial"/>
              <a:buChar char="•"/>
            </a:pPr>
            <a:r>
              <a:rPr dirty="0" lang="en-US" sz="5600"/>
              <a:t>Gradient descent(with tuning)</a:t>
            </a:r>
            <a:endParaRPr dirty="0" lang="en-US" sz="5600"/>
          </a:p>
        </p:txBody>
      </p:sp>
      <p:sp>
        <p:nvSpPr>
          <p:cNvPr id="9" name="TextBox 13">
            <a:extLst>
              <a:ext uri="{AF400FD7-80B3-4965-9C6E-35356E26DBED}">
                <a16:creationId xmlns:a16="http://schemas.microsoft.com/office/drawing/2010/main" id="{CD21942F-F247-4B79-8144-8A74CE90F27E}"/>
              </a:ext>
            </a:extLst>
          </p:cNvPr>
          <p:cNvSpPr txBox="1"/>
          <p:nvPr/>
        </p:nvSpPr>
        <p:spPr>
          <a:xfrm rot="0">
            <a:off x="3406890" y="9228273"/>
            <a:ext cx="125182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Load Actual</a:t>
            </a:r>
            <a:endParaRPr b="1" dirty="0" lang="en-US" sz="2000">
              <a:latin typeface="+mj-lt"/>
            </a:endParaRPr>
          </a:p>
        </p:txBody>
      </p:sp>
      <p:sp>
        <p:nvSpPr>
          <p:cNvPr id="10" name="TextBox 13">
            <a:extLst>
              <a:ext uri="{6C42746A-4A2A-4E69-BC2D-AFAB5228B248}">
                <a16:creationId xmlns:a16="http://schemas.microsoft.com/office/drawing/2010/main" id="{0B5FEB7D-36FC-4551-9A3F-A1D24F329BAD}"/>
              </a:ext>
            </a:extLst>
          </p:cNvPr>
          <p:cNvSpPr txBox="1"/>
          <p:nvPr/>
        </p:nvSpPr>
        <p:spPr>
          <a:xfrm rot="0">
            <a:off x="3383445" y="5002104"/>
            <a:ext cx="1251829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Load Actual</a:t>
            </a:r>
            <a:endParaRPr b="1" dirty="0" lang="en-US" sz="2000">
              <a:latin typeface="+mj-lt"/>
            </a:endParaRPr>
          </a:p>
        </p:txBody>
      </p:sp>
      <p:sp>
        <p:nvSpPr>
          <p:cNvPr id="11" name="TextBox 13">
            <a:extLst>
              <a:ext uri="{ACDAD2BB-CD12-4847-9B31-315541417F54}">
                <a16:creationId xmlns:a16="http://schemas.microsoft.com/office/drawing/2010/main" id="{1CA29902-4C51-4A40-A7CA-4ED2A0E2B48A}"/>
              </a:ext>
            </a:extLst>
          </p:cNvPr>
          <p:cNvSpPr txBox="1"/>
          <p:nvPr/>
        </p:nvSpPr>
        <p:spPr>
          <a:xfrm rot="0">
            <a:off x="6712798" y="6379564"/>
            <a:ext cx="2781689" cy="3139321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1600">
                <a:latin typeface="Consolas"/>
              </a:rPr>
              <a:t>Best Parameters:</a:t>
            </a:r>
            <a:r>
              <a:rPr dirty="0" lang="en-US" sz="1600">
                <a:latin typeface="Consolas"/>
              </a:rPr>
              <a:t>  {'</a:t>
            </a:r>
            <a:r>
              <a:rPr dirty="0" err="1" lang="en-US" sz="1600">
                <a:latin typeface="Consolas"/>
              </a:rPr>
              <a:t>learning_rate</a:t>
            </a:r>
            <a:r>
              <a:rPr dirty="0" lang="en-US" sz="1600">
                <a:latin typeface="Consolas"/>
              </a:rPr>
              <a:t>': 0.3, '</a:t>
            </a:r>
            <a:r>
              <a:rPr dirty="0" err="1" lang="en-US" sz="1600">
                <a:latin typeface="Consolas"/>
              </a:rPr>
              <a:t>n_estimators</a:t>
            </a:r>
            <a:r>
              <a:rPr dirty="0" lang="en-US" sz="1600">
                <a:latin typeface="Consolas"/>
              </a:rPr>
              <a:t>': 300}</a:t>
            </a:r>
          </a:p>
          <a:p>
            <a:pPr/>
            <a:r>
              <a:rPr dirty="0" lang="en-US" sz="2000">
                <a:latin typeface="Consolas"/>
              </a:rPr>
              <a:t>Load Prediction - Test Set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637.23</a:t>
            </a:r>
            <a:r>
              <a:rPr b="1" dirty="0" lang="en-US" sz="2000">
                <a:latin typeface="Consolas"/>
              </a:rPr>
              <a:t>RMSE: </a:t>
            </a:r>
            <a:r>
              <a:rPr dirty="0" lang="en-US" sz="2000">
                <a:latin typeface="Consolas"/>
              </a:rPr>
              <a:t>824.29</a:t>
            </a:r>
            <a:r>
              <a:rPr b="1" dirty="0" lang="en-US" sz="2000">
                <a:latin typeface="Consolas"/>
              </a:rPr>
              <a:t>MAPE: </a:t>
            </a:r>
            <a:r>
              <a:rPr dirty="0" lang="en-US" sz="2000">
                <a:latin typeface="Consolas"/>
              </a:rPr>
              <a:t>2.2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0.967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0.967</a:t>
            </a:r>
            <a:endParaRPr dirty="0" lang="en-US" sz="2000">
              <a:latin typeface="Consolas"/>
            </a:endParaRPr>
          </a:p>
        </p:txBody>
      </p:sp>
      <p:sp>
        <p:nvSpPr>
          <p:cNvPr id="12" name="TextBox 13">
            <a:extLst>
              <a:ext uri="{3295AD28-90C6-4ECC-AC05-78042153DA06}">
                <a16:creationId xmlns:a16="http://schemas.microsoft.com/office/drawing/2010/main" id="{3A5666A6-E861-4791-BA25-362D7FF41C36}"/>
              </a:ext>
            </a:extLst>
          </p:cNvPr>
          <p:cNvSpPr txBox="1"/>
          <p:nvPr/>
        </p:nvSpPr>
        <p:spPr>
          <a:xfrm rot="0">
            <a:off x="6706937" y="2417163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Load Prediction - Test Set</a:t>
            </a:r>
          </a:p>
          <a:p>
            <a:pPr/>
            <a:r>
              <a:rPr dirty="0" lang="en-US" sz="2000">
                <a:latin typeface="Consolas"/>
              </a:rPr>
              <a:t>(Gradient Boosting)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917.79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1163.08</a:t>
            </a:r>
            <a:r>
              <a:rPr b="1" dirty="0" lang="en-US" sz="2000">
                <a:latin typeface="Consolas"/>
              </a:rPr>
              <a:t>MAPE: </a:t>
            </a:r>
            <a:r>
              <a:rPr dirty="0" lang="en-US" sz="2000">
                <a:latin typeface="Consolas"/>
              </a:rPr>
              <a:t>3.2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0.93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0.93</a:t>
            </a:r>
            <a:endParaRPr dirty="0" lang="en-US" sz="2000">
              <a:latin typeface="Consolas"/>
            </a:endParaRPr>
          </a:p>
        </p:txBody>
      </p:sp>
      <p:sp>
        <p:nvSpPr>
          <p:cNvPr id="13" name="TextBox 13">
            <a:extLst>
              <a:ext uri="{A42505E1-5B5C-46F8-BAE3-4C7BA90EA3F2}">
                <a16:creationId xmlns:a16="http://schemas.microsoft.com/office/drawing/2010/main" id="{86FC5D06-ECFF-4423-A84F-EF3F74375FDC}"/>
              </a:ext>
            </a:extLst>
          </p:cNvPr>
          <p:cNvSpPr txBox="1"/>
          <p:nvPr/>
        </p:nvSpPr>
        <p:spPr>
          <a:xfrm rot="0">
            <a:off x="14918951" y="2417162"/>
            <a:ext cx="2764105" cy="246221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dirty="0" lang="en-US" sz="2000">
                <a:latin typeface="Consolas"/>
              </a:rPr>
              <a:t>Price Prediction - Test Set (Gradient Boosting)</a:t>
            </a:r>
            <a:r>
              <a:rPr b="1" dirty="0" lang="en-US" sz="2000">
                <a:latin typeface="Consolas"/>
              </a:rPr>
              <a:t>MAE:</a:t>
            </a:r>
            <a:r>
              <a:rPr dirty="0" lang="en-US" sz="2000">
                <a:latin typeface="Consolas"/>
              </a:rPr>
              <a:t> 4.58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5.87</a:t>
            </a:r>
            <a:r>
              <a:rPr b="1" dirty="0" lang="en-US" sz="2000">
                <a:latin typeface="Consolas"/>
              </a:rPr>
              <a:t>MAPE: </a:t>
            </a:r>
            <a:r>
              <a:rPr dirty="0" lang="en-US" sz="2000">
                <a:latin typeface="Consolas"/>
              </a:rPr>
              <a:t>8.9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0.81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0.81</a:t>
            </a:r>
            <a:endParaRPr dirty="0" lang="en-US" sz="2000">
              <a:latin typeface="Consolas"/>
            </a:endParaRPr>
          </a:p>
        </p:txBody>
      </p:sp>
      <p:sp>
        <p:nvSpPr>
          <p:cNvPr id="14" name="TextBox 13">
            <a:extLst>
              <a:ext uri="{AB39FA96-509E-4BB4-92BB-D7B86049FA17}">
                <a16:creationId xmlns:a16="http://schemas.microsoft.com/office/drawing/2010/main" id="{94A27EBB-E026-4238-80E1-4423A0EF28F0}"/>
              </a:ext>
            </a:extLst>
          </p:cNvPr>
          <p:cNvSpPr txBox="1"/>
          <p:nvPr/>
        </p:nvSpPr>
        <p:spPr>
          <a:xfrm rot="0">
            <a:off x="14936537" y="6373701"/>
            <a:ext cx="3063043" cy="2893100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1600">
                <a:latin typeface="Consolas"/>
              </a:rPr>
              <a:t>Best Parameters:</a:t>
            </a:r>
          </a:p>
          <a:p>
            <a:pPr/>
            <a:r>
              <a:rPr dirty="0" lang="en-US" sz="1600">
                <a:latin typeface="Consolas"/>
              </a:rPr>
              <a:t>{'</a:t>
            </a:r>
            <a:r>
              <a:rPr dirty="0" err="1" lang="en-US" sz="1600">
                <a:latin typeface="Consolas"/>
              </a:rPr>
              <a:t>learning_rate</a:t>
            </a:r>
            <a:r>
              <a:rPr dirty="0" lang="en-US" sz="1600">
                <a:latin typeface="Consolas"/>
              </a:rPr>
              <a:t>': 0.3, </a:t>
            </a:r>
          </a:p>
          <a:p>
            <a:pPr/>
            <a:r>
              <a:rPr dirty="0" lang="en-US" sz="1600">
                <a:latin typeface="Consolas"/>
              </a:rPr>
              <a:t>'</a:t>
            </a:r>
            <a:r>
              <a:rPr dirty="0" err="1" lang="en-US" sz="1600">
                <a:latin typeface="Consolas"/>
              </a:rPr>
              <a:t>n_estimators</a:t>
            </a:r>
            <a:r>
              <a:rPr dirty="0" lang="en-US" sz="1600">
                <a:latin typeface="Consolas"/>
              </a:rPr>
              <a:t>': 1000}</a:t>
            </a:r>
          </a:p>
          <a:p>
            <a:pPr/>
            <a:r>
              <a:rPr dirty="0" lang="en-US" sz="2000">
                <a:latin typeface="Consolas"/>
              </a:rPr>
              <a:t>Price Prediction - Test Set</a:t>
            </a:r>
            <a:r>
              <a:rPr b="1" dirty="0" lang="en-US" sz="2000">
                <a:latin typeface="Consolas"/>
              </a:rPr>
              <a:t>MAE: </a:t>
            </a:r>
            <a:r>
              <a:rPr dirty="0" lang="en-US" sz="2000">
                <a:latin typeface="Consolas"/>
              </a:rPr>
              <a:t>3.47</a:t>
            </a:r>
            <a:r>
              <a:rPr b="1" dirty="0" lang="en-US" sz="2000">
                <a:latin typeface="Consolas"/>
              </a:rPr>
              <a:t>RMSE:</a:t>
            </a:r>
            <a:r>
              <a:rPr dirty="0" lang="en-US" sz="2000">
                <a:latin typeface="Consolas"/>
              </a:rPr>
              <a:t> 4.53</a:t>
            </a:r>
            <a:r>
              <a:rPr b="1" dirty="0" lang="en-US" sz="2000">
                <a:latin typeface="Consolas"/>
              </a:rPr>
              <a:t>MAPE:</a:t>
            </a:r>
            <a:r>
              <a:rPr dirty="0" lang="en-US" sz="2000">
                <a:latin typeface="Consolas"/>
              </a:rPr>
              <a:t> 6.6</a:t>
            </a:r>
            <a:r>
              <a:rPr b="1" dirty="0" lang="en-US" sz="2000">
                <a:latin typeface="Consolas"/>
              </a:rPr>
              <a:t>R²:</a:t>
            </a:r>
            <a:r>
              <a:rPr dirty="0" lang="en-US" sz="2000">
                <a:latin typeface="Consolas"/>
              </a:rPr>
              <a:t> 0.89</a:t>
            </a:r>
            <a:r>
              <a:rPr b="1" dirty="0" lang="en-US" sz="2000">
                <a:latin typeface="Consolas"/>
              </a:rPr>
              <a:t>Adjusted R²:</a:t>
            </a:r>
            <a:r>
              <a:rPr dirty="0" lang="en-US" sz="2000">
                <a:latin typeface="Consolas"/>
              </a:rPr>
              <a:t> 0.89</a:t>
            </a:r>
            <a:endParaRPr dirty="0" lang="en-US" sz="2000">
              <a:latin typeface="Consolas"/>
            </a:endParaRPr>
          </a:p>
        </p:txBody>
      </p:sp>
      <p:pic>
        <p:nvPicPr>
          <p:cNvPr descr="A graph of a graph showing a blue and red line&#10;&#10;Description automatically generated" id="15" name="Picture 4">
            <a:extLst>
              <a:ext uri="{CDB078E5-290C-4D47-931C-68C4C5341BFB}">
                <a16:creationId xmlns:a16="http://schemas.microsoft.com/office/drawing/2010/main" id="{7C43C3C2-11EF-4BE5-9174-A0105FA72D7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2726" y="2112718"/>
            <a:ext cx="5395546" cy="2755656"/>
          </a:xfrm>
          <a:prstGeom prst="rect">
            <a:avLst/>
          </a:prstGeom>
          <a:noFill/>
        </p:spPr>
      </p:pic>
      <p:pic>
        <p:nvPicPr>
          <p:cNvPr descr="A graph with red and blue lines&#10;&#10;Description automatically generated" id="16" name="Picture 5">
            <a:extLst>
              <a:ext uri="{DB671073-73A6-4B21-A86D-257C3DF56837}">
                <a16:creationId xmlns:a16="http://schemas.microsoft.com/office/drawing/2010/main" id="{76B77820-84A3-4DE0-BB9B-9A45F6EBDAE6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95034" y="6403731"/>
            <a:ext cx="5375763" cy="2790091"/>
          </a:xfrm>
          <a:prstGeom prst="rect">
            <a:avLst/>
          </a:prstGeom>
          <a:noFill/>
        </p:spPr>
      </p:pic>
      <p:pic>
        <p:nvPicPr>
          <p:cNvPr id="17" name="Picture 11">
            <a:extLst>
              <a:ext uri="{6C5C478B-286D-4805-A47F-1E8B2EC270B4}">
                <a16:creationId xmlns:a16="http://schemas.microsoft.com/office/drawing/2010/main" id="{B6D2AD19-2F85-4FBA-8CC2-6725C7383FEA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82137" y="2095866"/>
            <a:ext cx="5443172" cy="2771776"/>
          </a:xfrm>
          <a:prstGeom prst="rect">
            <a:avLst/>
          </a:prstGeom>
          <a:noFill/>
        </p:spPr>
      </p:pic>
      <p:pic>
        <p:nvPicPr>
          <p:cNvPr id="18" name="Picture 14">
            <a:extLst>
              <a:ext uri="{95214D46-29DB-4CD0-93D6-487C20F59BA7}">
                <a16:creationId xmlns:a16="http://schemas.microsoft.com/office/drawing/2010/main" id="{D80FF69A-D1EE-44CD-A9E5-F3CC084E14AF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70414" y="6386877"/>
            <a:ext cx="5466619" cy="2841382"/>
          </a:xfrm>
          <a:prstGeom prst="rect">
            <a:avLst/>
          </a:prstGeom>
          <a:noFill/>
        </p:spPr>
      </p:pic>
      <p:sp>
        <p:nvSpPr>
          <p:cNvPr id="19" name="TextBox 17">
            <a:extLst>
              <a:ext uri="{4C6A33B8-7177-4D0A-8F1E-B16134D103CC}">
                <a16:creationId xmlns:a16="http://schemas.microsoft.com/office/drawing/2010/main" id="{D77D426B-1BB4-4841-8C78-DF3AC99D9771}"/>
              </a:ext>
            </a:extLst>
          </p:cNvPr>
          <p:cNvSpPr txBox="1"/>
          <p:nvPr/>
        </p:nvSpPr>
        <p:spPr>
          <a:xfrm rot="0">
            <a:off x="11741996" y="5007964"/>
            <a:ext cx="1304582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Price Actual</a:t>
            </a:r>
            <a:endParaRPr b="1" dirty="0" lang="en-US" sz="2000">
              <a:latin typeface="+mj-lt"/>
            </a:endParaRPr>
          </a:p>
        </p:txBody>
      </p:sp>
      <p:sp>
        <p:nvSpPr>
          <p:cNvPr id="20" name="TextBox 25">
            <a:extLst>
              <a:ext uri="{495A9A8D-7690-43EE-899F-1C4F7A044C50}">
                <a16:creationId xmlns:a16="http://schemas.microsoft.com/office/drawing/2010/main" id="{C7032FD9-7013-4056-9DE5-13547669443B}"/>
              </a:ext>
            </a:extLst>
          </p:cNvPr>
          <p:cNvSpPr txBox="1"/>
          <p:nvPr/>
        </p:nvSpPr>
        <p:spPr>
          <a:xfrm rot="0">
            <a:off x="11741996" y="9228272"/>
            <a:ext cx="1304582" cy="30777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/>
            <a:r>
              <a:rPr b="1" dirty="0" lang="en-US" sz="2000">
                <a:latin typeface="+mj-lt"/>
              </a:rPr>
              <a:t>Price Actual</a:t>
            </a:r>
            <a:endParaRPr b="1" dirty="0" lang="en-US" sz="2000">
              <a:latin typeface="+mj-lt"/>
            </a:endParaRPr>
          </a:p>
        </p:txBody>
      </p:sp>
    </p:spTree>
    <p:extLst>
      <p:ext uri="{148BFC99-C70E-4336-92A4-A35BC4154D83}">
        <p14:creationId xmlns:p14="http://schemas.microsoft.com/office/powerpoint/2010/main" val="1721640685793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2024-07-22T13:58:07Z</dcterms:created>
  <dcterms:modified xsi:type="dcterms:W3CDTF">2024-07-22T15:01:11Z</dcterms:modified>
</cp:coreProperties>
</file>