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0" r:id="rId2"/>
    <p:sldId id="257" r:id="rId3"/>
    <p:sldId id="258" r:id="rId4"/>
    <p:sldId id="272" r:id="rId5"/>
    <p:sldId id="259" r:id="rId6"/>
    <p:sldId id="260" r:id="rId7"/>
    <p:sldId id="261" r:id="rId8"/>
    <p:sldId id="274" r:id="rId9"/>
    <p:sldId id="275" r:id="rId10"/>
    <p:sldId id="276" r:id="rId11"/>
    <p:sldId id="277" r:id="rId12"/>
    <p:sldId id="279" r:id="rId13"/>
    <p:sldId id="278" r:id="rId14"/>
    <p:sldId id="282" r:id="rId15"/>
    <p:sldId id="284" r:id="rId16"/>
    <p:sldId id="286" r:id="rId17"/>
    <p:sldId id="288" r:id="rId18"/>
    <p:sldId id="290" r:id="rId19"/>
    <p:sldId id="292"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E7453-AD87-426F-B3D7-BDB677A72E47}"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1DB33-1859-4E79-AE60-445ED6EB41FA}" type="slidenum">
              <a:rPr lang="en-IN" smtClean="0"/>
              <a:t>‹#›</a:t>
            </a:fld>
            <a:endParaRPr lang="en-IN"/>
          </a:p>
        </p:txBody>
      </p:sp>
    </p:spTree>
    <p:extLst>
      <p:ext uri="{BB962C8B-B14F-4D97-AF65-F5344CB8AC3E}">
        <p14:creationId xmlns:p14="http://schemas.microsoft.com/office/powerpoint/2010/main" val="47938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B1DB33-1859-4E79-AE60-445ED6EB41FA}" type="slidenum">
              <a:rPr lang="en-IN" smtClean="0"/>
              <a:t>4</a:t>
            </a:fld>
            <a:endParaRPr lang="en-IN"/>
          </a:p>
        </p:txBody>
      </p:sp>
    </p:spTree>
    <p:extLst>
      <p:ext uri="{BB962C8B-B14F-4D97-AF65-F5344CB8AC3E}">
        <p14:creationId xmlns:p14="http://schemas.microsoft.com/office/powerpoint/2010/main" val="70411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7AA9-38BB-1871-FA16-3F3F3C18D404}"/>
              </a:ext>
            </a:extLst>
          </p:cNvPr>
          <p:cNvSpPr>
            <a:spLocks noGrp="1"/>
          </p:cNvSpPr>
          <p:nvPr>
            <p:ph type="title"/>
          </p:nvPr>
        </p:nvSpPr>
        <p:spPr>
          <a:xfrm>
            <a:off x="581189" y="1881577"/>
            <a:ext cx="11029615" cy="962476"/>
          </a:xfrm>
        </p:spPr>
        <p:txBody>
          <a:bodyPr/>
          <a:lstStyle/>
          <a:p>
            <a:r>
              <a:rPr lang="en-US" dirty="0"/>
              <a:t>Electricity demand and price forecasting</a:t>
            </a:r>
            <a:endParaRPr lang="en-IN" dirty="0"/>
          </a:p>
        </p:txBody>
      </p:sp>
      <p:sp>
        <p:nvSpPr>
          <p:cNvPr id="3" name="Text Placeholder 2">
            <a:extLst>
              <a:ext uri="{FF2B5EF4-FFF2-40B4-BE49-F238E27FC236}">
                <a16:creationId xmlns:a16="http://schemas.microsoft.com/office/drawing/2014/main" id="{03A50335-EE70-33FB-6884-CD617ED23231}"/>
              </a:ext>
            </a:extLst>
          </p:cNvPr>
          <p:cNvSpPr>
            <a:spLocks noGrp="1"/>
          </p:cNvSpPr>
          <p:nvPr>
            <p:ph type="body" idx="1"/>
          </p:nvPr>
        </p:nvSpPr>
        <p:spPr>
          <a:xfrm>
            <a:off x="581189" y="3248039"/>
            <a:ext cx="11029615" cy="1668089"/>
          </a:xfrm>
        </p:spPr>
        <p:txBody>
          <a:bodyPr>
            <a:normAutofit fontScale="92500" lnSpcReduction="20000"/>
          </a:bodyPr>
          <a:lstStyle/>
          <a:p>
            <a:pPr algn="ctr"/>
            <a:r>
              <a:rPr lang="en-US" dirty="0"/>
              <a:t>- Yatharth Khanna</a:t>
            </a:r>
            <a:br>
              <a:rPr lang="en-US" dirty="0"/>
            </a:br>
            <a:r>
              <a:rPr lang="en-US" sz="1900" cap="none" dirty="0"/>
              <a:t> khannayatharth82@gmail.com</a:t>
            </a:r>
            <a:endParaRPr lang="en-IN" dirty="0"/>
          </a:p>
          <a:p>
            <a:pPr algn="r"/>
            <a:endParaRPr lang="en-IN" dirty="0"/>
          </a:p>
          <a:p>
            <a:pPr algn="r"/>
            <a:endParaRPr lang="en-IN" dirty="0"/>
          </a:p>
          <a:p>
            <a:pPr algn="r"/>
            <a:r>
              <a:rPr lang="en-IN" dirty="0"/>
              <a:t>    </a:t>
            </a:r>
          </a:p>
          <a:p>
            <a:pPr algn="r"/>
            <a:endParaRPr lang="en-IN" dirty="0"/>
          </a:p>
        </p:txBody>
      </p:sp>
      <p:pic>
        <p:nvPicPr>
          <p:cNvPr id="5" name="Picture 4" descr="A close-up of a logo&#10;&#10;Description automatically generated">
            <a:extLst>
              <a:ext uri="{FF2B5EF4-FFF2-40B4-BE49-F238E27FC236}">
                <a16:creationId xmlns:a16="http://schemas.microsoft.com/office/drawing/2014/main" id="{85C4DB4D-EDB3-0576-7149-6595AE6AB073}"/>
              </a:ext>
            </a:extLst>
          </p:cNvPr>
          <p:cNvPicPr>
            <a:picLocks noChangeAspect="1"/>
          </p:cNvPicPr>
          <p:nvPr/>
        </p:nvPicPr>
        <p:blipFill>
          <a:blip r:embed="rId2"/>
          <a:stretch>
            <a:fillRect/>
          </a:stretch>
        </p:blipFill>
        <p:spPr>
          <a:xfrm>
            <a:off x="9218934" y="794358"/>
            <a:ext cx="2484493" cy="1366463"/>
          </a:xfrm>
          <a:prstGeom prst="rect">
            <a:avLst/>
          </a:prstGeom>
        </p:spPr>
      </p:pic>
    </p:spTree>
    <p:extLst>
      <p:ext uri="{BB962C8B-B14F-4D97-AF65-F5344CB8AC3E}">
        <p14:creationId xmlns:p14="http://schemas.microsoft.com/office/powerpoint/2010/main" val="319829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BBA8-7493-74BF-5E80-C4DA1CBFA4B3}"/>
              </a:ext>
            </a:extLst>
          </p:cNvPr>
          <p:cNvSpPr>
            <a:spLocks noGrp="1"/>
          </p:cNvSpPr>
          <p:nvPr>
            <p:ph type="title"/>
          </p:nvPr>
        </p:nvSpPr>
        <p:spPr/>
        <p:txBody>
          <a:bodyPr/>
          <a:lstStyle/>
          <a:p>
            <a:r>
              <a:rPr lang="en-US" dirty="0"/>
              <a:t>Visualization</a:t>
            </a:r>
            <a:endParaRPr lang="en-IN" dirty="0"/>
          </a:p>
        </p:txBody>
      </p:sp>
      <p:sp>
        <p:nvSpPr>
          <p:cNvPr id="3" name="Text Placeholder 2">
            <a:extLst>
              <a:ext uri="{FF2B5EF4-FFF2-40B4-BE49-F238E27FC236}">
                <a16:creationId xmlns:a16="http://schemas.microsoft.com/office/drawing/2014/main" id="{03B33DCC-EA69-6E46-55B8-46A32C0EADDC}"/>
              </a:ext>
            </a:extLst>
          </p:cNvPr>
          <p:cNvSpPr>
            <a:spLocks noGrp="1"/>
          </p:cNvSpPr>
          <p:nvPr>
            <p:ph type="body" idx="1"/>
          </p:nvPr>
        </p:nvSpPr>
        <p:spPr>
          <a:xfrm>
            <a:off x="887219" y="2250892"/>
            <a:ext cx="10193736" cy="536005"/>
          </a:xfrm>
        </p:spPr>
        <p:txBody>
          <a:bodyPr/>
          <a:lstStyle/>
          <a:p>
            <a:pPr algn="ctr"/>
            <a:r>
              <a:rPr lang="en-US" dirty="0"/>
              <a:t>Demand over seasonality</a:t>
            </a:r>
            <a:endParaRPr lang="en-IN" dirty="0"/>
          </a:p>
        </p:txBody>
      </p:sp>
      <p:pic>
        <p:nvPicPr>
          <p:cNvPr id="8" name="Content Placeholder 7" descr="A graph with a line&#10;&#10;Description automatically generated">
            <a:extLst>
              <a:ext uri="{FF2B5EF4-FFF2-40B4-BE49-F238E27FC236}">
                <a16:creationId xmlns:a16="http://schemas.microsoft.com/office/drawing/2014/main" id="{2A76EBDD-F30A-D271-C27C-0F0389D3D767}"/>
              </a:ext>
            </a:extLst>
          </p:cNvPr>
          <p:cNvPicPr>
            <a:picLocks noGrp="1" noChangeAspect="1"/>
          </p:cNvPicPr>
          <p:nvPr>
            <p:ph sz="half" idx="2"/>
          </p:nvPr>
        </p:nvPicPr>
        <p:blipFill>
          <a:blip r:embed="rId2"/>
          <a:stretch>
            <a:fillRect/>
          </a:stretch>
        </p:blipFill>
        <p:spPr>
          <a:xfrm>
            <a:off x="591349" y="2880444"/>
            <a:ext cx="5392738" cy="3025923"/>
          </a:xfrm>
        </p:spPr>
      </p:pic>
      <p:sp>
        <p:nvSpPr>
          <p:cNvPr id="5" name="Text Placeholder 4">
            <a:extLst>
              <a:ext uri="{FF2B5EF4-FFF2-40B4-BE49-F238E27FC236}">
                <a16:creationId xmlns:a16="http://schemas.microsoft.com/office/drawing/2014/main" id="{1849CEE4-BFB0-CC2D-279F-C30DCA58C930}"/>
              </a:ext>
            </a:extLst>
          </p:cNvPr>
          <p:cNvSpPr>
            <a:spLocks noGrp="1"/>
          </p:cNvSpPr>
          <p:nvPr>
            <p:ph type="body" sz="quarter" idx="3"/>
          </p:nvPr>
        </p:nvSpPr>
        <p:spPr>
          <a:xfrm>
            <a:off x="6217709" y="947137"/>
            <a:ext cx="5087073" cy="553373"/>
          </a:xfrm>
        </p:spPr>
        <p:txBody>
          <a:bodyPr/>
          <a:lstStyle/>
          <a:p>
            <a:endParaRPr lang="en-IN" dirty="0"/>
          </a:p>
        </p:txBody>
      </p:sp>
      <p:pic>
        <p:nvPicPr>
          <p:cNvPr id="10" name="Content Placeholder 9" descr="A green line graph with numbers and a line&#10;&#10;Description automatically generated">
            <a:extLst>
              <a:ext uri="{FF2B5EF4-FFF2-40B4-BE49-F238E27FC236}">
                <a16:creationId xmlns:a16="http://schemas.microsoft.com/office/drawing/2014/main" id="{C378785A-6711-026A-6838-3A6682FB2354}"/>
              </a:ext>
            </a:extLst>
          </p:cNvPr>
          <p:cNvPicPr>
            <a:picLocks noGrp="1" noChangeAspect="1"/>
          </p:cNvPicPr>
          <p:nvPr>
            <p:ph sz="quarter" idx="4"/>
          </p:nvPr>
        </p:nvPicPr>
        <p:blipFill>
          <a:blip r:embed="rId3"/>
          <a:stretch>
            <a:fillRect/>
          </a:stretch>
        </p:blipFill>
        <p:spPr>
          <a:xfrm>
            <a:off x="6218238" y="2880444"/>
            <a:ext cx="5392737" cy="3136897"/>
          </a:xfrm>
        </p:spPr>
      </p:pic>
      <p:sp>
        <p:nvSpPr>
          <p:cNvPr id="14" name="TextBox 13">
            <a:extLst>
              <a:ext uri="{FF2B5EF4-FFF2-40B4-BE49-F238E27FC236}">
                <a16:creationId xmlns:a16="http://schemas.microsoft.com/office/drawing/2014/main" id="{78133920-8A29-7DDD-4EF4-D3AB2D5F1C3B}"/>
              </a:ext>
            </a:extLst>
          </p:cNvPr>
          <p:cNvSpPr txBox="1"/>
          <p:nvPr/>
        </p:nvSpPr>
        <p:spPr>
          <a:xfrm>
            <a:off x="1989154" y="5999914"/>
            <a:ext cx="8302676" cy="369332"/>
          </a:xfrm>
          <a:prstGeom prst="rect">
            <a:avLst/>
          </a:prstGeom>
          <a:noFill/>
        </p:spPr>
        <p:txBody>
          <a:bodyPr wrap="square">
            <a:spAutoFit/>
          </a:bodyPr>
          <a:lstStyle/>
          <a:p>
            <a:r>
              <a:rPr lang="en-IN" dirty="0"/>
              <a:t>the 'electricity demand' is high on ‘July' and the 'price' is increasing from ‘July' to 'dec'</a:t>
            </a:r>
          </a:p>
        </p:txBody>
      </p:sp>
    </p:spTree>
    <p:extLst>
      <p:ext uri="{BB962C8B-B14F-4D97-AF65-F5344CB8AC3E}">
        <p14:creationId xmlns:p14="http://schemas.microsoft.com/office/powerpoint/2010/main" val="387128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D95D-5642-C8C2-AC5C-7CFEEF0A3224}"/>
              </a:ext>
            </a:extLst>
          </p:cNvPr>
          <p:cNvSpPr>
            <a:spLocks noGrp="1"/>
          </p:cNvSpPr>
          <p:nvPr>
            <p:ph type="title"/>
          </p:nvPr>
        </p:nvSpPr>
        <p:spPr/>
        <p:txBody>
          <a:bodyPr/>
          <a:lstStyle/>
          <a:p>
            <a:r>
              <a:rPr lang="en-US" dirty="0"/>
              <a:t>Visualization</a:t>
            </a:r>
            <a:endParaRPr lang="en-IN" dirty="0"/>
          </a:p>
        </p:txBody>
      </p:sp>
      <p:sp>
        <p:nvSpPr>
          <p:cNvPr id="3" name="Text Placeholder 2">
            <a:extLst>
              <a:ext uri="{FF2B5EF4-FFF2-40B4-BE49-F238E27FC236}">
                <a16:creationId xmlns:a16="http://schemas.microsoft.com/office/drawing/2014/main" id="{0CEB1352-343D-BCA7-B957-E5BDAE6274DD}"/>
              </a:ext>
            </a:extLst>
          </p:cNvPr>
          <p:cNvSpPr>
            <a:spLocks noGrp="1"/>
          </p:cNvSpPr>
          <p:nvPr>
            <p:ph type="body" idx="1"/>
          </p:nvPr>
        </p:nvSpPr>
        <p:spPr/>
        <p:txBody>
          <a:bodyPr/>
          <a:lstStyle/>
          <a:p>
            <a:r>
              <a:rPr lang="en-US" dirty="0"/>
              <a:t>Histogram for price actual</a:t>
            </a:r>
            <a:endParaRPr lang="en-IN" dirty="0"/>
          </a:p>
        </p:txBody>
      </p:sp>
      <p:pic>
        <p:nvPicPr>
          <p:cNvPr id="8" name="Content Placeholder 7" descr="A graph of a distribution of a product&#10;&#10;Description automatically generated">
            <a:extLst>
              <a:ext uri="{FF2B5EF4-FFF2-40B4-BE49-F238E27FC236}">
                <a16:creationId xmlns:a16="http://schemas.microsoft.com/office/drawing/2014/main" id="{5E94932B-0EDA-2D4C-625E-357D29F8D617}"/>
              </a:ext>
            </a:extLst>
          </p:cNvPr>
          <p:cNvPicPr>
            <a:picLocks noGrp="1" noChangeAspect="1"/>
          </p:cNvPicPr>
          <p:nvPr>
            <p:ph sz="half" idx="2"/>
          </p:nvPr>
        </p:nvPicPr>
        <p:blipFill>
          <a:blip r:embed="rId2"/>
          <a:stretch>
            <a:fillRect/>
          </a:stretch>
        </p:blipFill>
        <p:spPr>
          <a:xfrm>
            <a:off x="1045990" y="2925762"/>
            <a:ext cx="5050009" cy="2935287"/>
          </a:xfrm>
        </p:spPr>
      </p:pic>
      <p:sp>
        <p:nvSpPr>
          <p:cNvPr id="5" name="Text Placeholder 4">
            <a:extLst>
              <a:ext uri="{FF2B5EF4-FFF2-40B4-BE49-F238E27FC236}">
                <a16:creationId xmlns:a16="http://schemas.microsoft.com/office/drawing/2014/main" id="{9225F255-1118-E32A-52B0-3FF55E492D28}"/>
              </a:ext>
            </a:extLst>
          </p:cNvPr>
          <p:cNvSpPr>
            <a:spLocks noGrp="1"/>
          </p:cNvSpPr>
          <p:nvPr>
            <p:ph type="body" sz="quarter" idx="3"/>
          </p:nvPr>
        </p:nvSpPr>
        <p:spPr/>
        <p:txBody>
          <a:bodyPr/>
          <a:lstStyle/>
          <a:p>
            <a:r>
              <a:rPr lang="en-US" dirty="0"/>
              <a:t>Box plot for price actual</a:t>
            </a:r>
            <a:endParaRPr lang="en-IN" dirty="0"/>
          </a:p>
        </p:txBody>
      </p:sp>
      <p:pic>
        <p:nvPicPr>
          <p:cNvPr id="10" name="Content Placeholder 9" descr="A chart with different colored squares&#10;&#10;Description automatically generated">
            <a:extLst>
              <a:ext uri="{FF2B5EF4-FFF2-40B4-BE49-F238E27FC236}">
                <a16:creationId xmlns:a16="http://schemas.microsoft.com/office/drawing/2014/main" id="{6A915829-D7CA-366B-90E9-EA32EBB2F8AE}"/>
              </a:ext>
            </a:extLst>
          </p:cNvPr>
          <p:cNvPicPr>
            <a:picLocks noGrp="1" noChangeAspect="1"/>
          </p:cNvPicPr>
          <p:nvPr>
            <p:ph sz="quarter" idx="4"/>
          </p:nvPr>
        </p:nvPicPr>
        <p:blipFill>
          <a:blip r:embed="rId3"/>
          <a:stretch>
            <a:fillRect/>
          </a:stretch>
        </p:blipFill>
        <p:spPr>
          <a:xfrm>
            <a:off x="6233664" y="2925763"/>
            <a:ext cx="5050009" cy="2935287"/>
          </a:xfrm>
        </p:spPr>
      </p:pic>
      <p:sp>
        <p:nvSpPr>
          <p:cNvPr id="12" name="TextBox 11">
            <a:extLst>
              <a:ext uri="{FF2B5EF4-FFF2-40B4-BE49-F238E27FC236}">
                <a16:creationId xmlns:a16="http://schemas.microsoft.com/office/drawing/2014/main" id="{E863C2E0-66EB-16C9-D2C4-973007D47D77}"/>
              </a:ext>
            </a:extLst>
          </p:cNvPr>
          <p:cNvSpPr txBox="1"/>
          <p:nvPr/>
        </p:nvSpPr>
        <p:spPr>
          <a:xfrm>
            <a:off x="6263173" y="5804996"/>
            <a:ext cx="5187674" cy="584775"/>
          </a:xfrm>
          <a:prstGeom prst="rect">
            <a:avLst/>
          </a:prstGeom>
          <a:noFill/>
        </p:spPr>
        <p:txBody>
          <a:bodyPr wrap="square">
            <a:spAutoFit/>
          </a:bodyPr>
          <a:lstStyle/>
          <a:p>
            <a:r>
              <a:rPr lang="en-IN" sz="1600" dirty="0"/>
              <a:t>the 'price actual ' is increasing from June to December and decreased in Feb. to may</a:t>
            </a:r>
          </a:p>
        </p:txBody>
      </p:sp>
      <p:sp>
        <p:nvSpPr>
          <p:cNvPr id="14" name="TextBox 13">
            <a:extLst>
              <a:ext uri="{FF2B5EF4-FFF2-40B4-BE49-F238E27FC236}">
                <a16:creationId xmlns:a16="http://schemas.microsoft.com/office/drawing/2014/main" id="{873E1C70-96F2-6A16-1A98-72D51F8BD5BB}"/>
              </a:ext>
            </a:extLst>
          </p:cNvPr>
          <p:cNvSpPr txBox="1"/>
          <p:nvPr/>
        </p:nvSpPr>
        <p:spPr>
          <a:xfrm>
            <a:off x="1140542" y="5916537"/>
            <a:ext cx="3490452" cy="338554"/>
          </a:xfrm>
          <a:prstGeom prst="rect">
            <a:avLst/>
          </a:prstGeom>
          <a:noFill/>
        </p:spPr>
        <p:txBody>
          <a:bodyPr wrap="square">
            <a:spAutoFit/>
          </a:bodyPr>
          <a:lstStyle/>
          <a:p>
            <a:r>
              <a:rPr lang="en-IN" sz="1600" dirty="0"/>
              <a:t>the 'price actual' is high on ‘July' </a:t>
            </a:r>
          </a:p>
        </p:txBody>
      </p:sp>
    </p:spTree>
    <p:extLst>
      <p:ext uri="{BB962C8B-B14F-4D97-AF65-F5344CB8AC3E}">
        <p14:creationId xmlns:p14="http://schemas.microsoft.com/office/powerpoint/2010/main" val="388041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C713-DFA3-F97D-E028-EA388237645C}"/>
              </a:ext>
            </a:extLst>
          </p:cNvPr>
          <p:cNvSpPr>
            <a:spLocks noGrp="1"/>
          </p:cNvSpPr>
          <p:nvPr>
            <p:ph type="title"/>
          </p:nvPr>
        </p:nvSpPr>
        <p:spPr/>
        <p:txBody>
          <a:bodyPr>
            <a:normAutofit/>
          </a:bodyPr>
          <a:lstStyle/>
          <a:p>
            <a:pPr algn="l"/>
            <a:r>
              <a:rPr lang="en-US" dirty="0"/>
              <a:t>Model Implementation – linear regression</a:t>
            </a:r>
            <a:endParaRPr lang="en-IN" dirty="0"/>
          </a:p>
        </p:txBody>
      </p:sp>
      <p:sp>
        <p:nvSpPr>
          <p:cNvPr id="3" name="Text Placeholder 2">
            <a:extLst>
              <a:ext uri="{FF2B5EF4-FFF2-40B4-BE49-F238E27FC236}">
                <a16:creationId xmlns:a16="http://schemas.microsoft.com/office/drawing/2014/main" id="{1E9D46E9-F7B6-865B-66CE-612DB3485C89}"/>
              </a:ext>
            </a:extLst>
          </p:cNvPr>
          <p:cNvSpPr>
            <a:spLocks noGrp="1"/>
          </p:cNvSpPr>
          <p:nvPr>
            <p:ph type="body" idx="1"/>
          </p:nvPr>
        </p:nvSpPr>
        <p:spPr>
          <a:xfrm>
            <a:off x="7148051" y="1897627"/>
            <a:ext cx="2542836" cy="424393"/>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30599BC7-AF34-5604-946B-4C16AC6E9623}"/>
              </a:ext>
            </a:extLst>
          </p:cNvPr>
          <p:cNvSpPr>
            <a:spLocks noGrp="1"/>
          </p:cNvSpPr>
          <p:nvPr>
            <p:ph type="body" sz="quarter" idx="3"/>
          </p:nvPr>
        </p:nvSpPr>
        <p:spPr>
          <a:xfrm>
            <a:off x="1729897" y="1897627"/>
            <a:ext cx="2252168" cy="341399"/>
          </a:xfrm>
        </p:spPr>
        <p:txBody>
          <a:bodyPr/>
          <a:lstStyle/>
          <a:p>
            <a:r>
              <a:rPr lang="en-IN" dirty="0"/>
              <a:t>For Load Actual</a:t>
            </a:r>
          </a:p>
        </p:txBody>
      </p:sp>
      <p:pic>
        <p:nvPicPr>
          <p:cNvPr id="1028" name="Picture 4">
            <a:extLst>
              <a:ext uri="{FF2B5EF4-FFF2-40B4-BE49-F238E27FC236}">
                <a16:creationId xmlns:a16="http://schemas.microsoft.com/office/drawing/2014/main" id="{BA8785F1-5534-F71D-C307-628462EA6AFF}"/>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6829" y="2322020"/>
            <a:ext cx="5392737" cy="37998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79D4730-C16E-FABD-5469-307220CA9F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7941" y="2328496"/>
            <a:ext cx="5392738" cy="379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1D90-9A9F-8EB5-0F8F-09965D1EF21A}"/>
              </a:ext>
            </a:extLst>
          </p:cNvPr>
          <p:cNvSpPr>
            <a:spLocks noGrp="1"/>
          </p:cNvSpPr>
          <p:nvPr>
            <p:ph type="title"/>
          </p:nvPr>
        </p:nvSpPr>
        <p:spPr/>
        <p:txBody>
          <a:bodyPr/>
          <a:lstStyle/>
          <a:p>
            <a:r>
              <a:rPr lang="en-US" dirty="0"/>
              <a:t>Model implementation – Random forest</a:t>
            </a:r>
            <a:endParaRPr lang="en-IN" dirty="0"/>
          </a:p>
        </p:txBody>
      </p:sp>
      <p:sp>
        <p:nvSpPr>
          <p:cNvPr id="3" name="Text Placeholder 2">
            <a:extLst>
              <a:ext uri="{FF2B5EF4-FFF2-40B4-BE49-F238E27FC236}">
                <a16:creationId xmlns:a16="http://schemas.microsoft.com/office/drawing/2014/main" id="{D28562C9-DC0F-82D6-0D09-10DE9910097B}"/>
              </a:ext>
            </a:extLst>
          </p:cNvPr>
          <p:cNvSpPr>
            <a:spLocks noGrp="1"/>
          </p:cNvSpPr>
          <p:nvPr>
            <p:ph type="body" idx="1"/>
          </p:nvPr>
        </p:nvSpPr>
        <p:spPr>
          <a:xfrm>
            <a:off x="7029918" y="2001539"/>
            <a:ext cx="2300122" cy="320482"/>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82FC7A99-B841-4745-3CD0-597568DEBEB8}"/>
              </a:ext>
            </a:extLst>
          </p:cNvPr>
          <p:cNvSpPr>
            <a:spLocks noGrp="1"/>
          </p:cNvSpPr>
          <p:nvPr>
            <p:ph type="body" sz="quarter" idx="3"/>
          </p:nvPr>
        </p:nvSpPr>
        <p:spPr>
          <a:xfrm>
            <a:off x="1462496" y="1851356"/>
            <a:ext cx="2238033" cy="436927"/>
          </a:xfrm>
        </p:spPr>
        <p:txBody>
          <a:bodyPr/>
          <a:lstStyle/>
          <a:p>
            <a:r>
              <a:rPr lang="en-IN" dirty="0"/>
              <a:t>For Load Actual</a:t>
            </a:r>
          </a:p>
        </p:txBody>
      </p:sp>
      <p:pic>
        <p:nvPicPr>
          <p:cNvPr id="2050" name="Picture 2">
            <a:extLst>
              <a:ext uri="{FF2B5EF4-FFF2-40B4-BE49-F238E27FC236}">
                <a16:creationId xmlns:a16="http://schemas.microsoft.com/office/drawing/2014/main" id="{3C9EE945-B8EF-49DB-3ADA-0B508C256CC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1191" y="2322021"/>
            <a:ext cx="5392738" cy="3661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53E1AE-2607-3A83-74D2-9FA5E71BAA8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072" y="2322022"/>
            <a:ext cx="5392737" cy="366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5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CD8-7A9B-980B-3CAF-0B990DD40175}"/>
              </a:ext>
            </a:extLst>
          </p:cNvPr>
          <p:cNvSpPr>
            <a:spLocks noGrp="1"/>
          </p:cNvSpPr>
          <p:nvPr>
            <p:ph type="title"/>
          </p:nvPr>
        </p:nvSpPr>
        <p:spPr/>
        <p:txBody>
          <a:bodyPr/>
          <a:lstStyle/>
          <a:p>
            <a:r>
              <a:rPr lang="en-US" dirty="0"/>
              <a:t>Random forest with hyper parameter tuning</a:t>
            </a:r>
            <a:endParaRPr lang="en-IN" dirty="0"/>
          </a:p>
        </p:txBody>
      </p:sp>
      <p:sp>
        <p:nvSpPr>
          <p:cNvPr id="3" name="Text Placeholder 2">
            <a:extLst>
              <a:ext uri="{FF2B5EF4-FFF2-40B4-BE49-F238E27FC236}">
                <a16:creationId xmlns:a16="http://schemas.microsoft.com/office/drawing/2014/main" id="{66245382-E43F-428B-7CE2-599E22491308}"/>
              </a:ext>
            </a:extLst>
          </p:cNvPr>
          <p:cNvSpPr>
            <a:spLocks noGrp="1"/>
          </p:cNvSpPr>
          <p:nvPr>
            <p:ph type="body" idx="1"/>
          </p:nvPr>
        </p:nvSpPr>
        <p:spPr>
          <a:xfrm>
            <a:off x="7222991" y="1971829"/>
            <a:ext cx="2390525" cy="350192"/>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AB0EA734-DCD9-B35A-8654-A587DCF18791}"/>
              </a:ext>
            </a:extLst>
          </p:cNvPr>
          <p:cNvSpPr>
            <a:spLocks noGrp="1"/>
          </p:cNvSpPr>
          <p:nvPr>
            <p:ph type="body" sz="quarter" idx="3"/>
          </p:nvPr>
        </p:nvSpPr>
        <p:spPr>
          <a:xfrm>
            <a:off x="1852828" y="1953390"/>
            <a:ext cx="2118821" cy="368631"/>
          </a:xfrm>
        </p:spPr>
        <p:txBody>
          <a:bodyPr/>
          <a:lstStyle/>
          <a:p>
            <a:r>
              <a:rPr lang="en-IN" dirty="0"/>
              <a:t>For Load Actual</a:t>
            </a:r>
          </a:p>
        </p:txBody>
      </p:sp>
      <p:pic>
        <p:nvPicPr>
          <p:cNvPr id="3074" name="Picture 2">
            <a:extLst>
              <a:ext uri="{FF2B5EF4-FFF2-40B4-BE49-F238E27FC236}">
                <a16:creationId xmlns:a16="http://schemas.microsoft.com/office/drawing/2014/main" id="{5646A877-84A2-912C-DD28-D5D57648E13B}"/>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18069" y="2322021"/>
            <a:ext cx="5392737" cy="35281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2E6F05-F511-82FE-3886-D2DDC6C7BFC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3902" y="2322021"/>
            <a:ext cx="5392738" cy="352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7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B490-31C7-9A2F-55B3-A09B08891B35}"/>
              </a:ext>
            </a:extLst>
          </p:cNvPr>
          <p:cNvSpPr>
            <a:spLocks noGrp="1"/>
          </p:cNvSpPr>
          <p:nvPr>
            <p:ph type="title"/>
          </p:nvPr>
        </p:nvSpPr>
        <p:spPr/>
        <p:txBody>
          <a:bodyPr/>
          <a:lstStyle/>
          <a:p>
            <a:r>
              <a:rPr lang="en-IN" dirty="0"/>
              <a:t>Gradient Boosting Regressor</a:t>
            </a:r>
          </a:p>
        </p:txBody>
      </p:sp>
      <p:sp>
        <p:nvSpPr>
          <p:cNvPr id="3" name="Text Placeholder 2">
            <a:extLst>
              <a:ext uri="{FF2B5EF4-FFF2-40B4-BE49-F238E27FC236}">
                <a16:creationId xmlns:a16="http://schemas.microsoft.com/office/drawing/2014/main" id="{16E3C84E-E93D-36FE-113F-092E19388F12}"/>
              </a:ext>
            </a:extLst>
          </p:cNvPr>
          <p:cNvSpPr>
            <a:spLocks noGrp="1"/>
          </p:cNvSpPr>
          <p:nvPr>
            <p:ph type="body" idx="1"/>
          </p:nvPr>
        </p:nvSpPr>
        <p:spPr>
          <a:xfrm>
            <a:off x="6951406" y="1971829"/>
            <a:ext cx="2268819" cy="350192"/>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20E2EC10-C775-BF85-B3EF-5292C487E6CB}"/>
              </a:ext>
            </a:extLst>
          </p:cNvPr>
          <p:cNvSpPr>
            <a:spLocks noGrp="1"/>
          </p:cNvSpPr>
          <p:nvPr>
            <p:ph type="body" sz="quarter" idx="3"/>
          </p:nvPr>
        </p:nvSpPr>
        <p:spPr>
          <a:xfrm>
            <a:off x="1424326" y="1971829"/>
            <a:ext cx="2105455" cy="350192"/>
          </a:xfrm>
        </p:spPr>
        <p:txBody>
          <a:bodyPr/>
          <a:lstStyle/>
          <a:p>
            <a:r>
              <a:rPr lang="en-IN" dirty="0"/>
              <a:t>For Load Actual</a:t>
            </a:r>
          </a:p>
        </p:txBody>
      </p:sp>
      <p:pic>
        <p:nvPicPr>
          <p:cNvPr id="4100" name="Picture 4">
            <a:extLst>
              <a:ext uri="{FF2B5EF4-FFF2-40B4-BE49-F238E27FC236}">
                <a16:creationId xmlns:a16="http://schemas.microsoft.com/office/drawing/2014/main" id="{F24678C2-DC3D-CE4E-0FCD-41905FC639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1025" y="2290066"/>
            <a:ext cx="5392738" cy="38382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75059E7-C7ED-C83A-3DA2-259E2E6AD1A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9" y="2322021"/>
            <a:ext cx="5392737" cy="380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27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BF4C-2AB1-A4D8-4367-7DA13844257E}"/>
              </a:ext>
            </a:extLst>
          </p:cNvPr>
          <p:cNvSpPr>
            <a:spLocks noGrp="1"/>
          </p:cNvSpPr>
          <p:nvPr>
            <p:ph type="title"/>
          </p:nvPr>
        </p:nvSpPr>
        <p:spPr/>
        <p:txBody>
          <a:bodyPr/>
          <a:lstStyle/>
          <a:p>
            <a:r>
              <a:rPr lang="en-IN" dirty="0"/>
              <a:t>Gradient Boosting with hyper parameter tuning</a:t>
            </a:r>
          </a:p>
        </p:txBody>
      </p:sp>
      <p:sp>
        <p:nvSpPr>
          <p:cNvPr id="3" name="Text Placeholder 2">
            <a:extLst>
              <a:ext uri="{FF2B5EF4-FFF2-40B4-BE49-F238E27FC236}">
                <a16:creationId xmlns:a16="http://schemas.microsoft.com/office/drawing/2014/main" id="{58A1B0F4-D6AD-6646-D6CC-037F90531C3F}"/>
              </a:ext>
            </a:extLst>
          </p:cNvPr>
          <p:cNvSpPr>
            <a:spLocks noGrp="1"/>
          </p:cNvSpPr>
          <p:nvPr>
            <p:ph type="body" idx="1"/>
          </p:nvPr>
        </p:nvSpPr>
        <p:spPr>
          <a:xfrm>
            <a:off x="7325032" y="2011833"/>
            <a:ext cx="2888251" cy="357741"/>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65E31061-C9E8-4BB2-F9E5-45894CCEDACF}"/>
              </a:ext>
            </a:extLst>
          </p:cNvPr>
          <p:cNvSpPr>
            <a:spLocks noGrp="1"/>
          </p:cNvSpPr>
          <p:nvPr>
            <p:ph type="body" sz="quarter" idx="3"/>
          </p:nvPr>
        </p:nvSpPr>
        <p:spPr>
          <a:xfrm>
            <a:off x="1218619" y="1907458"/>
            <a:ext cx="2370155" cy="458336"/>
          </a:xfrm>
        </p:spPr>
        <p:txBody>
          <a:bodyPr/>
          <a:lstStyle/>
          <a:p>
            <a:r>
              <a:rPr lang="en-US" dirty="0"/>
              <a:t>For Load Actual</a:t>
            </a:r>
            <a:endParaRPr lang="en-IN" dirty="0"/>
          </a:p>
        </p:txBody>
      </p:sp>
      <p:pic>
        <p:nvPicPr>
          <p:cNvPr id="5122" name="Picture 2">
            <a:extLst>
              <a:ext uri="{FF2B5EF4-FFF2-40B4-BE49-F238E27FC236}">
                <a16:creationId xmlns:a16="http://schemas.microsoft.com/office/drawing/2014/main" id="{470EFBF1-F77A-E656-69A3-A235D4D19575}"/>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81870" y="2392833"/>
            <a:ext cx="5392737" cy="33688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8134B98-2E9D-5FA9-8C9B-EEC820A4F95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1193" y="2365793"/>
            <a:ext cx="5392738" cy="339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9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332D-88E7-F2DD-9983-562B6B075642}"/>
              </a:ext>
            </a:extLst>
          </p:cNvPr>
          <p:cNvSpPr>
            <a:spLocks noGrp="1"/>
          </p:cNvSpPr>
          <p:nvPr>
            <p:ph type="title"/>
          </p:nvPr>
        </p:nvSpPr>
        <p:spPr/>
        <p:txBody>
          <a:bodyPr/>
          <a:lstStyle/>
          <a:p>
            <a:r>
              <a:rPr lang="en-US" dirty="0"/>
              <a:t>Long short - term memory</a:t>
            </a:r>
            <a:endParaRPr lang="en-IN" dirty="0"/>
          </a:p>
        </p:txBody>
      </p:sp>
      <p:sp>
        <p:nvSpPr>
          <p:cNvPr id="3" name="Text Placeholder 2">
            <a:extLst>
              <a:ext uri="{FF2B5EF4-FFF2-40B4-BE49-F238E27FC236}">
                <a16:creationId xmlns:a16="http://schemas.microsoft.com/office/drawing/2014/main" id="{2A5E0579-17EA-5CEE-2CEE-BBCE9292CCFE}"/>
              </a:ext>
            </a:extLst>
          </p:cNvPr>
          <p:cNvSpPr>
            <a:spLocks noGrp="1"/>
          </p:cNvSpPr>
          <p:nvPr>
            <p:ph type="body" idx="1"/>
          </p:nvPr>
        </p:nvSpPr>
        <p:spPr>
          <a:xfrm>
            <a:off x="7334865" y="1990044"/>
            <a:ext cx="2795457" cy="536005"/>
          </a:xfrm>
        </p:spPr>
        <p:txBody>
          <a:bodyPr/>
          <a:lstStyle/>
          <a:p>
            <a:pPr algn="ctr"/>
            <a:r>
              <a:rPr lang="en-US" dirty="0"/>
              <a:t>For Price Actual</a:t>
            </a:r>
            <a:endParaRPr lang="en-IN" dirty="0"/>
          </a:p>
        </p:txBody>
      </p:sp>
      <p:sp>
        <p:nvSpPr>
          <p:cNvPr id="5" name="Text Placeholder 4">
            <a:extLst>
              <a:ext uri="{FF2B5EF4-FFF2-40B4-BE49-F238E27FC236}">
                <a16:creationId xmlns:a16="http://schemas.microsoft.com/office/drawing/2014/main" id="{256B4B8C-0060-EAE5-C073-0E9FB3B07E2D}"/>
              </a:ext>
            </a:extLst>
          </p:cNvPr>
          <p:cNvSpPr>
            <a:spLocks noGrp="1"/>
          </p:cNvSpPr>
          <p:nvPr>
            <p:ph type="body" sz="quarter" idx="3"/>
          </p:nvPr>
        </p:nvSpPr>
        <p:spPr>
          <a:xfrm>
            <a:off x="812281" y="1949446"/>
            <a:ext cx="4310325" cy="553373"/>
          </a:xfrm>
        </p:spPr>
        <p:txBody>
          <a:bodyPr/>
          <a:lstStyle/>
          <a:p>
            <a:pPr algn="ctr"/>
            <a:r>
              <a:rPr lang="en-US" dirty="0"/>
              <a:t>For Load Actual</a:t>
            </a:r>
            <a:endParaRPr lang="en-IN" dirty="0"/>
          </a:p>
        </p:txBody>
      </p:sp>
      <p:pic>
        <p:nvPicPr>
          <p:cNvPr id="6146" name="Picture 2">
            <a:extLst>
              <a:ext uri="{FF2B5EF4-FFF2-40B4-BE49-F238E27FC236}">
                <a16:creationId xmlns:a16="http://schemas.microsoft.com/office/drawing/2014/main" id="{69E75FC8-66BE-3B52-2585-A028F73EEB4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18072" y="2461114"/>
            <a:ext cx="5392737" cy="360229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6BF510E-0CFA-5EAB-EEF2-F463B4085B4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1025" y="2526048"/>
            <a:ext cx="5392738" cy="360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83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EB6-7271-88A8-EFE7-79B9F8770005}"/>
              </a:ext>
            </a:extLst>
          </p:cNvPr>
          <p:cNvSpPr>
            <a:spLocks noGrp="1"/>
          </p:cNvSpPr>
          <p:nvPr>
            <p:ph type="title"/>
          </p:nvPr>
        </p:nvSpPr>
        <p:spPr/>
        <p:txBody>
          <a:bodyPr/>
          <a:lstStyle/>
          <a:p>
            <a:r>
              <a:rPr lang="en-US" dirty="0"/>
              <a:t>Comparison of Model</a:t>
            </a:r>
            <a:endParaRPr lang="en-IN" dirty="0"/>
          </a:p>
        </p:txBody>
      </p:sp>
      <p:pic>
        <p:nvPicPr>
          <p:cNvPr id="15" name="Picture 14" descr="A screenshot of a computer&#10;&#10;Description automatically generated">
            <a:extLst>
              <a:ext uri="{FF2B5EF4-FFF2-40B4-BE49-F238E27FC236}">
                <a16:creationId xmlns:a16="http://schemas.microsoft.com/office/drawing/2014/main" id="{75577991-B7E0-0ED1-6546-575D011AD8C7}"/>
              </a:ext>
            </a:extLst>
          </p:cNvPr>
          <p:cNvPicPr>
            <a:picLocks noChangeAspect="1"/>
          </p:cNvPicPr>
          <p:nvPr/>
        </p:nvPicPr>
        <p:blipFill>
          <a:blip r:embed="rId2"/>
          <a:stretch>
            <a:fillRect/>
          </a:stretch>
        </p:blipFill>
        <p:spPr>
          <a:xfrm>
            <a:off x="2300748" y="1951514"/>
            <a:ext cx="8279705" cy="4786102"/>
          </a:xfrm>
          <a:prstGeom prst="rect">
            <a:avLst/>
          </a:prstGeom>
        </p:spPr>
      </p:pic>
    </p:spTree>
    <p:extLst>
      <p:ext uri="{BB962C8B-B14F-4D97-AF65-F5344CB8AC3E}">
        <p14:creationId xmlns:p14="http://schemas.microsoft.com/office/powerpoint/2010/main" val="277937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849B-6620-E5BC-CD11-8AD80F586AAB}"/>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726FA791-977A-54E8-31D7-4C07910BCF41}"/>
              </a:ext>
            </a:extLst>
          </p:cNvPr>
          <p:cNvSpPr>
            <a:spLocks noGrp="1"/>
          </p:cNvSpPr>
          <p:nvPr>
            <p:ph sz="half" idx="2"/>
          </p:nvPr>
        </p:nvSpPr>
        <p:spPr>
          <a:xfrm>
            <a:off x="581194" y="2094272"/>
            <a:ext cx="5393100" cy="3766780"/>
          </a:xfrm>
        </p:spPr>
        <p:txBody>
          <a:bodyPr>
            <a:normAutofit fontScale="92500" lnSpcReduction="20000"/>
          </a:bodyPr>
          <a:lstStyle/>
          <a:p>
            <a:pPr marL="0" indent="0">
              <a:buNone/>
            </a:pPr>
            <a:r>
              <a:rPr lang="en-US" b="1" dirty="0"/>
              <a:t>Predicting Energy Load</a:t>
            </a:r>
          </a:p>
          <a:p>
            <a:pPr marL="0" indent="0">
              <a:buNone/>
            </a:pPr>
            <a:r>
              <a:rPr lang="en-US" dirty="0"/>
              <a:t>For predicting the energy load (total load actual), we experimented with various models including Linear Regression , LSTM, Random Forest Regressor, and Gradient Boosting Regressor. </a:t>
            </a:r>
          </a:p>
          <a:p>
            <a:pPr marL="0" indent="0">
              <a:buNone/>
            </a:pPr>
            <a:r>
              <a:rPr lang="en-US" i="1" dirty="0"/>
              <a:t>Here are the key points:</a:t>
            </a:r>
          </a:p>
          <a:p>
            <a:r>
              <a:rPr lang="en-US" b="1" i="1" u="sng" dirty="0"/>
              <a:t>Gradient Boosting Regressor: </a:t>
            </a:r>
            <a:r>
              <a:rPr lang="en-US" dirty="0"/>
              <a:t>This model showed superior performance in terms of R2 score, capturing non-linear relationships between weather features and energy load effectively.</a:t>
            </a:r>
          </a:p>
          <a:p>
            <a:r>
              <a:rPr lang="en-US" dirty="0"/>
              <a:t>The Gradient Boosting Regressor with hyperparameter tuning was chosen as the best model for predicting energy load due to its ability to handle complex interactions between features and its robustness to overfitting.</a:t>
            </a:r>
            <a:endParaRPr lang="en-IN" dirty="0"/>
          </a:p>
        </p:txBody>
      </p:sp>
      <p:sp>
        <p:nvSpPr>
          <p:cNvPr id="15" name="Content Placeholder 14">
            <a:extLst>
              <a:ext uri="{FF2B5EF4-FFF2-40B4-BE49-F238E27FC236}">
                <a16:creationId xmlns:a16="http://schemas.microsoft.com/office/drawing/2014/main" id="{66986742-301A-CCFD-321A-C902BCA3253D}"/>
              </a:ext>
            </a:extLst>
          </p:cNvPr>
          <p:cNvSpPr>
            <a:spLocks noGrp="1"/>
          </p:cNvSpPr>
          <p:nvPr>
            <p:ph sz="quarter" idx="4"/>
          </p:nvPr>
        </p:nvSpPr>
        <p:spPr>
          <a:xfrm>
            <a:off x="6217709" y="2094272"/>
            <a:ext cx="5393100" cy="3766780"/>
          </a:xfrm>
        </p:spPr>
        <p:txBody>
          <a:bodyPr>
            <a:normAutofit fontScale="92500" lnSpcReduction="20000"/>
          </a:bodyPr>
          <a:lstStyle/>
          <a:p>
            <a:pPr marL="0" indent="0">
              <a:buNone/>
            </a:pPr>
            <a:r>
              <a:rPr lang="en-US" b="1" dirty="0"/>
              <a:t>Predicting Energy Price</a:t>
            </a:r>
          </a:p>
          <a:p>
            <a:pPr marL="0" indent="0">
              <a:buNone/>
            </a:pPr>
            <a:r>
              <a:rPr lang="en-US" dirty="0"/>
              <a:t>For predicting the energy price (price actual), we tested models including Linear Regression, Random Forest Regressor, and Gradient Boosting Regressor. </a:t>
            </a:r>
          </a:p>
          <a:p>
            <a:pPr marL="0" indent="0">
              <a:buNone/>
            </a:pPr>
            <a:r>
              <a:rPr lang="en-US" dirty="0"/>
              <a:t>The notable findings are:</a:t>
            </a:r>
          </a:p>
          <a:p>
            <a:r>
              <a:rPr lang="en-US" b="1" i="1" u="sng" dirty="0"/>
              <a:t>Random Forest Regressor: </a:t>
            </a:r>
            <a:r>
              <a:rPr lang="en-US" dirty="0"/>
              <a:t>This model with appropriate hyperparameter tuning outperformed others by providing better R2 scores and capturing the trend in price variations accurately.</a:t>
            </a:r>
          </a:p>
          <a:p>
            <a:r>
              <a:rPr lang="en-US" dirty="0"/>
              <a:t>The Random Forest Regressor with hyperparameter tuning was selected as the best model for predicting energy price due to its strong performance in handling the non-linear and seasonal trends in the data. Additionally, it showed good generalization on the test set, indicating its robustness.</a:t>
            </a:r>
            <a:endParaRPr lang="en-IN" dirty="0"/>
          </a:p>
        </p:txBody>
      </p:sp>
    </p:spTree>
    <p:extLst>
      <p:ext uri="{BB962C8B-B14F-4D97-AF65-F5344CB8AC3E}">
        <p14:creationId xmlns:p14="http://schemas.microsoft.com/office/powerpoint/2010/main" val="374446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96FC-17A3-EAB1-3092-A952CF81223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A127846F-A0BB-62CB-667E-03232BAC8410}"/>
              </a:ext>
            </a:extLst>
          </p:cNvPr>
          <p:cNvSpPr>
            <a:spLocks noGrp="1"/>
          </p:cNvSpPr>
          <p:nvPr>
            <p:ph idx="1"/>
          </p:nvPr>
        </p:nvSpPr>
        <p:spPr/>
        <p:txBody>
          <a:bodyPr>
            <a:normAutofit/>
          </a:bodyPr>
          <a:lstStyle/>
          <a:p>
            <a:pPr marL="342900" indent="-342900">
              <a:buFont typeface="+mj-lt"/>
              <a:buAutoNum type="arabicPeriod"/>
            </a:pPr>
            <a:r>
              <a:rPr lang="en-US" dirty="0"/>
              <a:t>Problem Statement</a:t>
            </a:r>
          </a:p>
          <a:p>
            <a:pPr marL="342900" indent="-342900">
              <a:buFont typeface="+mj-lt"/>
              <a:buAutoNum type="arabicPeriod"/>
            </a:pPr>
            <a:r>
              <a:rPr lang="en-US" dirty="0"/>
              <a:t>Data Introduction</a:t>
            </a:r>
          </a:p>
          <a:p>
            <a:pPr marL="342900" indent="-342900">
              <a:buFont typeface="+mj-lt"/>
              <a:buAutoNum type="arabicPeriod"/>
            </a:pPr>
            <a:r>
              <a:rPr lang="en-US" dirty="0"/>
              <a:t>Exploratory Data Analysis</a:t>
            </a:r>
          </a:p>
          <a:p>
            <a:pPr marL="342900" indent="-342900">
              <a:buFont typeface="+mj-lt"/>
              <a:buAutoNum type="arabicPeriod"/>
            </a:pPr>
            <a:r>
              <a:rPr lang="en-US" dirty="0"/>
              <a:t>Feature Engineering</a:t>
            </a:r>
          </a:p>
          <a:p>
            <a:pPr marL="342900" indent="-342900">
              <a:buFont typeface="+mj-lt"/>
              <a:buAutoNum type="arabicPeriod"/>
            </a:pPr>
            <a:r>
              <a:rPr lang="en-US" dirty="0"/>
              <a:t>Visualization</a:t>
            </a:r>
          </a:p>
          <a:p>
            <a:pPr marL="342900" indent="-342900">
              <a:buFont typeface="+mj-lt"/>
              <a:buAutoNum type="arabicPeriod"/>
            </a:pPr>
            <a:r>
              <a:rPr lang="en-US" dirty="0"/>
              <a:t>Model Implementation</a:t>
            </a:r>
          </a:p>
          <a:p>
            <a:pPr marL="342900" indent="-342900">
              <a:buFont typeface="+mj-lt"/>
              <a:buAutoNum type="arabicPeriod"/>
            </a:pPr>
            <a:r>
              <a:rPr lang="en-US" dirty="0"/>
              <a:t>Comparison of Model</a:t>
            </a:r>
          </a:p>
          <a:p>
            <a:pPr marL="342900" indent="-342900">
              <a:buFont typeface="+mj-lt"/>
              <a:buAutoNum type="arabicPeriod"/>
            </a:pPr>
            <a:r>
              <a:rPr lang="en-US" dirty="0"/>
              <a:t>Conclusion </a:t>
            </a:r>
            <a:br>
              <a:rPr lang="en-US" dirty="0"/>
            </a:br>
            <a:endParaRPr lang="en-IN" dirty="0"/>
          </a:p>
        </p:txBody>
      </p:sp>
    </p:spTree>
    <p:extLst>
      <p:ext uri="{BB962C8B-B14F-4D97-AF65-F5344CB8AC3E}">
        <p14:creationId xmlns:p14="http://schemas.microsoft.com/office/powerpoint/2010/main" val="274103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close-up of a white background&#10;&#10;Description automatically generated">
            <a:extLst>
              <a:ext uri="{FF2B5EF4-FFF2-40B4-BE49-F238E27FC236}">
                <a16:creationId xmlns:a16="http://schemas.microsoft.com/office/drawing/2014/main" id="{14226732-CEB9-9034-983D-9D64E355C507}"/>
              </a:ext>
            </a:extLst>
          </p:cNvPr>
          <p:cNvPicPr>
            <a:picLocks noChangeAspect="1"/>
          </p:cNvPicPr>
          <p:nvPr/>
        </p:nvPicPr>
        <p:blipFill>
          <a:blip r:embed="rId2"/>
          <a:stretch>
            <a:fillRect/>
          </a:stretch>
        </p:blipFill>
        <p:spPr>
          <a:xfrm>
            <a:off x="446532" y="1012032"/>
            <a:ext cx="11292143" cy="4375704"/>
          </a:xfrm>
          <a:prstGeom prst="rect">
            <a:avLst/>
          </a:prstGeom>
        </p:spPr>
      </p:pic>
      <p:sp>
        <p:nvSpPr>
          <p:cNvPr id="16" name="Rectangle 1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3419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82B-9125-47AC-49BB-2D68A95504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1B2CE47-36AF-4D31-9962-E983DDDE6E46}"/>
              </a:ext>
            </a:extLst>
          </p:cNvPr>
          <p:cNvSpPr>
            <a:spLocks noGrp="1"/>
          </p:cNvSpPr>
          <p:nvPr>
            <p:ph idx="1"/>
          </p:nvPr>
        </p:nvSpPr>
        <p:spPr/>
        <p:txBody>
          <a:bodyPr>
            <a:normAutofit fontScale="92500" lnSpcReduction="20000"/>
          </a:bodyPr>
          <a:lstStyle/>
          <a:p>
            <a:pPr>
              <a:lnSpc>
                <a:spcPct val="170000"/>
              </a:lnSpc>
              <a:buFont typeface="Wingdings" panose="05000000000000000000" pitchFamily="2" charset="2"/>
              <a:buChar char="Ø"/>
            </a:pPr>
            <a:r>
              <a:rPr lang="en-US" dirty="0"/>
              <a:t>This project explores the use of machine learning to predict both electricity demand and price.</a:t>
            </a:r>
          </a:p>
          <a:p>
            <a:pPr>
              <a:lnSpc>
                <a:spcPct val="170000"/>
              </a:lnSpc>
              <a:buFont typeface="Wingdings" panose="05000000000000000000" pitchFamily="2" charset="2"/>
              <a:buChar char="Ø"/>
            </a:pPr>
            <a:r>
              <a:rPr lang="en-US" dirty="0"/>
              <a:t>The goal is to support smart grid operations and facilitate data-driven decision-making in the energy market.</a:t>
            </a:r>
          </a:p>
          <a:p>
            <a:pPr>
              <a:lnSpc>
                <a:spcPct val="150000"/>
              </a:lnSpc>
              <a:buFont typeface="Wingdings" panose="05000000000000000000" pitchFamily="2" charset="2"/>
              <a:buChar char="Ø"/>
            </a:pPr>
            <a:r>
              <a:rPr lang="en-US" dirty="0">
                <a:latin typeface="+mj-lt"/>
              </a:rPr>
              <a:t>Datasets provided:</a:t>
            </a:r>
            <a:br>
              <a:rPr lang="en-US" dirty="0">
                <a:latin typeface="+mj-lt"/>
              </a:rPr>
            </a:br>
            <a:r>
              <a:rPr lang="en-US" b="1" dirty="0"/>
              <a:t>Weather Dataset</a:t>
            </a:r>
            <a:r>
              <a:rPr lang="en-US" dirty="0"/>
              <a:t> – Contains  weather details with historical data and relevant features.</a:t>
            </a:r>
            <a:br>
              <a:rPr lang="en-US" dirty="0"/>
            </a:br>
            <a:r>
              <a:rPr lang="en-US" b="1" dirty="0"/>
              <a:t>Energy Dataset </a:t>
            </a:r>
            <a:r>
              <a:rPr lang="en-US" dirty="0"/>
              <a:t>– Contains the historical load usage and generation of electricity.</a:t>
            </a:r>
          </a:p>
          <a:p>
            <a:pPr>
              <a:lnSpc>
                <a:spcPct val="160000"/>
              </a:lnSpc>
            </a:pPr>
            <a:r>
              <a:rPr lang="en-IN" dirty="0">
                <a:latin typeface="+mj-lt"/>
              </a:rPr>
              <a:t>Outcomes:</a:t>
            </a:r>
            <a:br>
              <a:rPr lang="en-US" b="1" dirty="0"/>
            </a:br>
            <a:r>
              <a:rPr lang="en-US" dirty="0"/>
              <a:t>Improved Demand Forecasting</a:t>
            </a:r>
            <a:br>
              <a:rPr lang="en-US" dirty="0"/>
            </a:br>
            <a:r>
              <a:rPr lang="en-US" dirty="0"/>
              <a:t>Enhanced Price Prediction</a:t>
            </a:r>
            <a:br>
              <a:rPr lang="en-US" dirty="0"/>
            </a:br>
            <a:r>
              <a:rPr lang="en-US" dirty="0"/>
              <a:t>Data-Driven Insights</a:t>
            </a:r>
          </a:p>
        </p:txBody>
      </p:sp>
    </p:spTree>
    <p:extLst>
      <p:ext uri="{BB962C8B-B14F-4D97-AF65-F5344CB8AC3E}">
        <p14:creationId xmlns:p14="http://schemas.microsoft.com/office/powerpoint/2010/main" val="1485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25B-4139-4622-60E5-03F0615CDE63}"/>
              </a:ext>
            </a:extLst>
          </p:cNvPr>
          <p:cNvSpPr>
            <a:spLocks noGrp="1"/>
          </p:cNvSpPr>
          <p:nvPr>
            <p:ph type="title"/>
          </p:nvPr>
        </p:nvSpPr>
        <p:spPr/>
        <p:txBody>
          <a:bodyPr/>
          <a:lstStyle/>
          <a:p>
            <a:r>
              <a:rPr lang="en-US" dirty="0"/>
              <a:t>Data Introduction</a:t>
            </a:r>
            <a:endParaRPr lang="en-IN" dirty="0"/>
          </a:p>
        </p:txBody>
      </p:sp>
      <p:sp>
        <p:nvSpPr>
          <p:cNvPr id="3" name="Content Placeholder 2">
            <a:extLst>
              <a:ext uri="{FF2B5EF4-FFF2-40B4-BE49-F238E27FC236}">
                <a16:creationId xmlns:a16="http://schemas.microsoft.com/office/drawing/2014/main" id="{4B5A8893-981A-38C0-445C-07E053E5FED7}"/>
              </a:ext>
            </a:extLst>
          </p:cNvPr>
          <p:cNvSpPr>
            <a:spLocks noGrp="1"/>
          </p:cNvSpPr>
          <p:nvPr>
            <p:ph sz="half" idx="1"/>
          </p:nvPr>
        </p:nvSpPr>
        <p:spPr>
          <a:xfrm>
            <a:off x="581194" y="2041190"/>
            <a:ext cx="5422390" cy="3633047"/>
          </a:xfrm>
        </p:spPr>
        <p:txBody>
          <a:bodyPr>
            <a:normAutofit lnSpcReduction="10000"/>
          </a:bodyPr>
          <a:lstStyle/>
          <a:p>
            <a:pPr>
              <a:lnSpc>
                <a:spcPct val="170000"/>
              </a:lnSpc>
              <a:buFont typeface="Wingdings" panose="05000000000000000000" pitchFamily="2" charset="2"/>
              <a:buChar char="Ø"/>
            </a:pPr>
            <a:r>
              <a:rPr lang="en-US" b="1" dirty="0">
                <a:latin typeface="+mj-lt"/>
              </a:rPr>
              <a:t>Weather Dataset:</a:t>
            </a:r>
            <a:br>
              <a:rPr lang="en-US" b="1" dirty="0">
                <a:latin typeface="+mj-lt"/>
              </a:rPr>
            </a:br>
            <a:r>
              <a:rPr lang="en-US" dirty="0"/>
              <a:t>Dataset Size: (178396,17).</a:t>
            </a:r>
            <a:br>
              <a:rPr lang="en-US" b="1" dirty="0"/>
            </a:br>
            <a:r>
              <a:rPr lang="en-US" dirty="0"/>
              <a:t>Timestamp: ‘dt_iso’ .</a:t>
            </a:r>
            <a:br>
              <a:rPr lang="en-US" dirty="0"/>
            </a:br>
            <a:r>
              <a:rPr lang="en-US" b="1" dirty="0">
                <a:latin typeface="+mj-lt"/>
              </a:rPr>
              <a:t>The columns includes:</a:t>
            </a:r>
            <a:br>
              <a:rPr lang="en-US" dirty="0"/>
            </a:br>
            <a:r>
              <a:rPr lang="en-US" dirty="0"/>
              <a:t>Temperature</a:t>
            </a:r>
            <a:br>
              <a:rPr lang="en-US" dirty="0"/>
            </a:br>
            <a:r>
              <a:rPr lang="en-US" dirty="0"/>
              <a:t>Precipitation</a:t>
            </a:r>
            <a:br>
              <a:rPr lang="en-US" dirty="0"/>
            </a:br>
            <a:r>
              <a:rPr lang="en-US" dirty="0"/>
              <a:t>Additional Weather Data</a:t>
            </a:r>
            <a:endParaRPr lang="en-IN" dirty="0"/>
          </a:p>
        </p:txBody>
      </p:sp>
      <p:sp>
        <p:nvSpPr>
          <p:cNvPr id="4" name="Content Placeholder 3">
            <a:extLst>
              <a:ext uri="{FF2B5EF4-FFF2-40B4-BE49-F238E27FC236}">
                <a16:creationId xmlns:a16="http://schemas.microsoft.com/office/drawing/2014/main" id="{2BD1C351-750D-125C-693B-64322C0064C7}"/>
              </a:ext>
            </a:extLst>
          </p:cNvPr>
          <p:cNvSpPr>
            <a:spLocks noGrp="1"/>
          </p:cNvSpPr>
          <p:nvPr>
            <p:ph sz="half" idx="2"/>
          </p:nvPr>
        </p:nvSpPr>
        <p:spPr/>
        <p:txBody>
          <a:bodyPr>
            <a:normAutofit lnSpcReduction="10000"/>
          </a:bodyPr>
          <a:lstStyle/>
          <a:p>
            <a:pPr>
              <a:lnSpc>
                <a:spcPct val="150000"/>
              </a:lnSpc>
              <a:buFont typeface="Wingdings" panose="05000000000000000000" pitchFamily="2" charset="2"/>
              <a:buChar char="Ø"/>
            </a:pPr>
            <a:r>
              <a:rPr lang="en-US" b="1" dirty="0">
                <a:latin typeface="+mj-lt"/>
              </a:rPr>
              <a:t>Energy Dataset:</a:t>
            </a:r>
            <a:br>
              <a:rPr lang="en-US" b="1" dirty="0">
                <a:latin typeface="+mj-lt"/>
              </a:rPr>
            </a:br>
            <a:r>
              <a:rPr lang="en-US" dirty="0"/>
              <a:t>Dataset Size: (35064,27).</a:t>
            </a:r>
            <a:br>
              <a:rPr lang="en-US" b="1" dirty="0"/>
            </a:br>
            <a:r>
              <a:rPr lang="en-US" dirty="0"/>
              <a:t>Timestamp: ‘time’ .</a:t>
            </a:r>
            <a:br>
              <a:rPr lang="en-US" dirty="0"/>
            </a:br>
            <a:r>
              <a:rPr lang="en-US" b="1" dirty="0">
                <a:latin typeface="+mj-lt"/>
              </a:rPr>
              <a:t>The columns includes</a:t>
            </a:r>
            <a:r>
              <a:rPr lang="en-US" dirty="0"/>
              <a:t>:</a:t>
            </a:r>
            <a:br>
              <a:rPr lang="en-US" dirty="0"/>
            </a:br>
            <a:r>
              <a:rPr lang="en-US" dirty="0"/>
              <a:t>Energy Generation Sources</a:t>
            </a:r>
            <a:br>
              <a:rPr lang="en-US" dirty="0"/>
            </a:br>
            <a:r>
              <a:rPr lang="en-US" dirty="0"/>
              <a:t>Hydro Generation</a:t>
            </a:r>
            <a:br>
              <a:rPr lang="en-US" dirty="0"/>
            </a:br>
            <a:r>
              <a:rPr lang="en-US" dirty="0"/>
              <a:t>Renewable and Other Generation</a:t>
            </a:r>
            <a:br>
              <a:rPr lang="en-US" dirty="0"/>
            </a:br>
            <a:r>
              <a:rPr lang="en-US" dirty="0"/>
              <a:t>Forecasts</a:t>
            </a:r>
            <a:br>
              <a:rPr lang="en-US" dirty="0"/>
            </a:br>
            <a:r>
              <a:rPr lang="en-US" dirty="0"/>
              <a:t>Load and Price Data</a:t>
            </a:r>
            <a:endParaRPr lang="en-IN" dirty="0"/>
          </a:p>
        </p:txBody>
      </p:sp>
    </p:spTree>
    <p:extLst>
      <p:ext uri="{BB962C8B-B14F-4D97-AF65-F5344CB8AC3E}">
        <p14:creationId xmlns:p14="http://schemas.microsoft.com/office/powerpoint/2010/main" val="231023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0C97-0733-E6A1-5803-DB8EFD9B0F47}"/>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21769DF2-276A-2B3B-04C7-131B524CB163}"/>
              </a:ext>
            </a:extLst>
          </p:cNvPr>
          <p:cNvSpPr>
            <a:spLocks noGrp="1"/>
          </p:cNvSpPr>
          <p:nvPr>
            <p:ph idx="1"/>
          </p:nvPr>
        </p:nvSpPr>
        <p:spPr/>
        <p:txBody>
          <a:bodyPr>
            <a:normAutofit lnSpcReduction="10000"/>
          </a:bodyPr>
          <a:lstStyle/>
          <a:p>
            <a:pPr marL="342900" indent="-342900">
              <a:lnSpc>
                <a:spcPct val="150000"/>
              </a:lnSpc>
              <a:buFont typeface="+mj-lt"/>
              <a:buAutoNum type="arabicPeriod"/>
            </a:pPr>
            <a:r>
              <a:rPr lang="en-US" u="sng" dirty="0">
                <a:latin typeface="+mj-lt"/>
              </a:rPr>
              <a:t>Merging the data </a:t>
            </a:r>
            <a:r>
              <a:rPr lang="en-US" b="1" dirty="0">
                <a:latin typeface="+mj-lt"/>
              </a:rPr>
              <a:t>-</a:t>
            </a:r>
          </a:p>
          <a:p>
            <a:pPr>
              <a:lnSpc>
                <a:spcPct val="150000"/>
              </a:lnSpc>
              <a:buFont typeface="Wingdings" panose="05000000000000000000" pitchFamily="2" charset="2"/>
              <a:buChar char="Ø"/>
            </a:pPr>
            <a:r>
              <a:rPr lang="en-US" dirty="0"/>
              <a:t>Initially the data contains </a:t>
            </a:r>
            <a:br>
              <a:rPr lang="en-US" dirty="0"/>
            </a:br>
            <a:r>
              <a:rPr lang="en-US" dirty="0"/>
              <a:t>weather data : (</a:t>
            </a:r>
            <a:r>
              <a:rPr lang="en-US" dirty="0">
                <a:solidFill>
                  <a:srgbClr val="000000"/>
                </a:solidFill>
                <a:latin typeface="Arial Unicode MS"/>
              </a:rPr>
              <a:t>178396</a:t>
            </a:r>
            <a:r>
              <a:rPr kumimoji="0" lang="en-US" altLang="en-US" b="0" i="0" u="none" strike="noStrike" cap="none" normalizeH="0" baseline="0" dirty="0">
                <a:ln>
                  <a:noFill/>
                </a:ln>
                <a:solidFill>
                  <a:srgbClr val="000000"/>
                </a:solidFill>
                <a:effectLst/>
                <a:latin typeface="Arial Unicode MS"/>
                <a:ea typeface="Courier New" panose="02070309020205020404" pitchFamily="49" charset="0"/>
              </a:rPr>
              <a:t>, 17)</a:t>
            </a:r>
            <a:r>
              <a:rPr kumimoji="0" lang="en-US" altLang="en-US"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rPr>
            </a:br>
            <a:r>
              <a:rPr lang="en-US" altLang="en-US" dirty="0">
                <a:solidFill>
                  <a:schemeClr val="tx1"/>
                </a:solidFill>
              </a:rPr>
              <a:t>Energy data :  (35064, 27)</a:t>
            </a:r>
          </a:p>
          <a:p>
            <a:pPr>
              <a:lnSpc>
                <a:spcPct val="150000"/>
              </a:lnSpc>
              <a:buFont typeface="Wingdings" panose="05000000000000000000" pitchFamily="2" charset="2"/>
              <a:buChar char="Ø"/>
            </a:pPr>
            <a:r>
              <a:rPr kumimoji="0" lang="en-US" altLang="en-US" b="0" i="0" u="none" strike="noStrike" cap="none" normalizeH="0" baseline="0" dirty="0">
                <a:ln>
                  <a:noFill/>
                </a:ln>
                <a:solidFill>
                  <a:schemeClr val="tx1"/>
                </a:solidFill>
                <a:effectLst/>
              </a:rPr>
              <a:t>After aggregating the weather data columns with date and time column </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weather data : (35064, 14)</a:t>
            </a:r>
          </a:p>
          <a:p>
            <a:pPr>
              <a:lnSpc>
                <a:spcPct val="150000"/>
              </a:lnSpc>
              <a:buFont typeface="Wingdings" panose="05000000000000000000" pitchFamily="2" charset="2"/>
              <a:buChar char="Ø"/>
            </a:pPr>
            <a:r>
              <a:rPr lang="en-US" altLang="en-US" dirty="0">
                <a:solidFill>
                  <a:schemeClr val="tx1"/>
                </a:solidFill>
              </a:rPr>
              <a:t>Merged the two datasets with date and time column </a:t>
            </a:r>
            <a:br>
              <a:rPr lang="en-US" altLang="en-US" dirty="0">
                <a:solidFill>
                  <a:schemeClr val="tx1"/>
                </a:solidFill>
              </a:rPr>
            </a:br>
            <a:r>
              <a:rPr lang="en-US" altLang="en-US" dirty="0">
                <a:solidFill>
                  <a:schemeClr val="tx1"/>
                </a:solidFill>
              </a:rPr>
              <a:t>merged data : (35064, 41)</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3010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F189-434E-4D38-BF7C-B3E3FA10C396}"/>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0ED63E54-BE15-CFAA-C73A-549F302D0BFB}"/>
              </a:ext>
            </a:extLst>
          </p:cNvPr>
          <p:cNvSpPr>
            <a:spLocks noGrp="1"/>
          </p:cNvSpPr>
          <p:nvPr>
            <p:ph idx="1"/>
          </p:nvPr>
        </p:nvSpPr>
        <p:spPr>
          <a:xfrm>
            <a:off x="581192" y="2023180"/>
            <a:ext cx="11029615" cy="4692252"/>
          </a:xfrm>
        </p:spPr>
        <p:txBody>
          <a:bodyPr>
            <a:noAutofit/>
          </a:bodyPr>
          <a:lstStyle/>
          <a:p>
            <a:pPr marL="342900" indent="-342900">
              <a:lnSpc>
                <a:spcPct val="150000"/>
              </a:lnSpc>
              <a:buFont typeface="+mj-lt"/>
              <a:buAutoNum type="arabicPeriod"/>
            </a:pPr>
            <a:r>
              <a:rPr lang="en-US" i="0" u="sng" dirty="0">
                <a:solidFill>
                  <a:srgbClr val="000000"/>
                </a:solidFill>
                <a:effectLst/>
                <a:highlight>
                  <a:srgbClr val="FFFFFF"/>
                </a:highlight>
                <a:latin typeface="+mj-lt"/>
              </a:rPr>
              <a:t>Missing values imputation </a:t>
            </a:r>
            <a:r>
              <a:rPr lang="en-US" i="0" dirty="0">
                <a:solidFill>
                  <a:srgbClr val="000000"/>
                </a:solidFill>
                <a:effectLst/>
                <a:highlight>
                  <a:srgbClr val="FFFFFF"/>
                </a:highlight>
                <a:latin typeface="+mj-lt"/>
              </a:rPr>
              <a:t>–</a:t>
            </a:r>
            <a:br>
              <a:rPr lang="en-US" i="0" dirty="0">
                <a:solidFill>
                  <a:srgbClr val="000000"/>
                </a:solidFill>
                <a:effectLst/>
                <a:highlight>
                  <a:srgbClr val="FFFFFF"/>
                </a:highlight>
                <a:latin typeface="+mj-lt"/>
              </a:rPr>
            </a:br>
            <a:r>
              <a:rPr lang="en-US" dirty="0">
                <a:solidFill>
                  <a:srgbClr val="000000"/>
                </a:solidFill>
                <a:highlight>
                  <a:srgbClr val="FFFFFF"/>
                </a:highlight>
              </a:rPr>
              <a:t>Missing values is replaced using </a:t>
            </a:r>
            <a:r>
              <a:rPr lang="en-US" b="1" dirty="0" err="1">
                <a:solidFill>
                  <a:srgbClr val="000000"/>
                </a:solidFill>
                <a:highlight>
                  <a:srgbClr val="FFFFFF"/>
                </a:highlight>
              </a:rPr>
              <a:t>ffill</a:t>
            </a:r>
            <a:r>
              <a:rPr lang="en-US" b="1" dirty="0">
                <a:solidFill>
                  <a:srgbClr val="000000"/>
                </a:solidFill>
                <a:highlight>
                  <a:srgbClr val="FFFFFF"/>
                </a:highlight>
              </a:rPr>
              <a:t> </a:t>
            </a:r>
            <a:r>
              <a:rPr lang="en-US" dirty="0">
                <a:solidFill>
                  <a:srgbClr val="000000"/>
                </a:solidFill>
                <a:highlight>
                  <a:srgbClr val="FFFFFF"/>
                </a:highlight>
              </a:rPr>
              <a:t>and </a:t>
            </a:r>
            <a:r>
              <a:rPr lang="en-US" b="1" dirty="0" err="1">
                <a:solidFill>
                  <a:srgbClr val="000000"/>
                </a:solidFill>
                <a:highlight>
                  <a:srgbClr val="FFFFFF"/>
                </a:highlight>
              </a:rPr>
              <a:t>bfill</a:t>
            </a:r>
            <a:r>
              <a:rPr lang="en-US" b="1" dirty="0">
                <a:solidFill>
                  <a:srgbClr val="000000"/>
                </a:solidFill>
                <a:highlight>
                  <a:srgbClr val="FFFFFF"/>
                </a:highlight>
              </a:rPr>
              <a:t> </a:t>
            </a:r>
            <a:r>
              <a:rPr lang="en-US" dirty="0">
                <a:solidFill>
                  <a:srgbClr val="000000"/>
                </a:solidFill>
                <a:highlight>
                  <a:srgbClr val="FFFFFF"/>
                </a:highlight>
              </a:rPr>
              <a:t>after identifying the number of missing values from each column.</a:t>
            </a:r>
          </a:p>
          <a:p>
            <a:pPr marL="342900" indent="-342900">
              <a:lnSpc>
                <a:spcPct val="150000"/>
              </a:lnSpc>
              <a:buFont typeface="+mj-lt"/>
              <a:buAutoNum type="arabicPeriod"/>
            </a:pPr>
            <a:r>
              <a:rPr lang="en-US" u="sng" dirty="0">
                <a:solidFill>
                  <a:srgbClr val="000000"/>
                </a:solidFill>
                <a:highlight>
                  <a:srgbClr val="FFFFFF"/>
                </a:highlight>
                <a:latin typeface="+mj-lt"/>
              </a:rPr>
              <a:t>Outlier detection and replacement </a:t>
            </a:r>
            <a:r>
              <a:rPr lang="en-US" dirty="0">
                <a:solidFill>
                  <a:srgbClr val="000000"/>
                </a:solidFill>
                <a:highlight>
                  <a:srgbClr val="FFFFFF"/>
                </a:highlight>
                <a:latin typeface="+mj-lt"/>
              </a:rPr>
              <a:t>– </a:t>
            </a:r>
            <a:br>
              <a:rPr lang="en-US" dirty="0">
                <a:solidFill>
                  <a:srgbClr val="000000"/>
                </a:solidFill>
                <a:highlight>
                  <a:srgbClr val="FFFFFF"/>
                </a:highlight>
              </a:rPr>
            </a:br>
            <a:r>
              <a:rPr kumimoji="0" lang="en-US" altLang="en-US" b="1" i="0" u="none" strike="noStrike" cap="none" normalizeH="0" baseline="0" dirty="0">
                <a:ln>
                  <a:noFill/>
                </a:ln>
                <a:solidFill>
                  <a:schemeClr val="tx1"/>
                </a:solidFill>
                <a:effectLst/>
              </a:rPr>
              <a:t>Identify Outliers: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	Calculate Q1 (25th percentile) and Q3 (75th percentile)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	Compute IQR (Interquartile Range): </a:t>
            </a:r>
          </a:p>
          <a:p>
            <a:pPr marL="0" marR="0" lvl="0" indent="0" algn="l" defTabSz="914400" rtl="0" eaLnBrk="0" fontAlgn="base" latinLnBrk="0" hangingPunct="0">
              <a:lnSpc>
                <a:spcPct val="150000"/>
              </a:lnSpc>
              <a:spcBef>
                <a:spcPct val="0"/>
              </a:spcBef>
              <a:spcAft>
                <a:spcPct val="0"/>
              </a:spcAft>
              <a:buClrTx/>
              <a:buSz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IQR=Q3−Q1</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	Define bounds: </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Lower=Q1−1.5×IQR, Upper=Q3+1.5×IQR</a:t>
            </a:r>
          </a:p>
          <a:p>
            <a:pPr marL="0" marR="0" lvl="0" indent="0" algn="l" defTabSz="914400" rtl="0" eaLnBrk="0" fontAlgn="base" latinLnBrk="0" hangingPunct="0">
              <a:lnSpc>
                <a:spcPct val="150000"/>
              </a:lnSpc>
              <a:spcBef>
                <a:spcPct val="0"/>
              </a:spcBef>
              <a:spcAft>
                <a:spcPct val="0"/>
              </a:spcAft>
              <a:buClrTx/>
              <a:buSzTx/>
              <a:buNone/>
              <a:tabLst/>
            </a:pPr>
            <a:r>
              <a:rPr lang="en-US" dirty="0">
                <a:solidFill>
                  <a:schemeClr val="tx1"/>
                </a:solidFill>
                <a:highlight>
                  <a:srgbClr val="FFFFFF"/>
                </a:highlight>
              </a:rPr>
              <a:t>        Replaced the outliers with </a:t>
            </a:r>
            <a:r>
              <a:rPr lang="en-US" b="1" dirty="0">
                <a:solidFill>
                  <a:schemeClr val="tx1"/>
                </a:solidFill>
                <a:highlight>
                  <a:srgbClr val="FFFFFF"/>
                </a:highlight>
              </a:rPr>
              <a:t>median value </a:t>
            </a:r>
            <a:r>
              <a:rPr lang="en-US" dirty="0">
                <a:solidFill>
                  <a:schemeClr val="tx1"/>
                </a:solidFill>
                <a:highlight>
                  <a:srgbClr val="FFFFFF"/>
                </a:highlight>
              </a:rPr>
              <a:t>of the respective columns</a:t>
            </a:r>
            <a:r>
              <a:rPr lang="en-US" sz="1400" dirty="0">
                <a:solidFill>
                  <a:schemeClr val="tx1"/>
                </a:solidFill>
                <a:highlight>
                  <a:srgbClr val="FFFFFF"/>
                </a:highlight>
              </a:rPr>
              <a:t>.</a:t>
            </a:r>
            <a:endParaRPr lang="en-IN" sz="1400" i="0" dirty="0">
              <a:solidFill>
                <a:srgbClr val="000000"/>
              </a:solidFill>
              <a:effectLst/>
              <a:highlight>
                <a:srgbClr val="FFFFFF"/>
              </a:highlight>
            </a:endParaRPr>
          </a:p>
        </p:txBody>
      </p:sp>
    </p:spTree>
    <p:extLst>
      <p:ext uri="{BB962C8B-B14F-4D97-AF65-F5344CB8AC3E}">
        <p14:creationId xmlns:p14="http://schemas.microsoft.com/office/powerpoint/2010/main" val="407169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3694-33B6-AF5F-E221-854A94F7802F}"/>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851D445C-57D0-EE09-D555-72B74F87C2BE}"/>
              </a:ext>
            </a:extLst>
          </p:cNvPr>
          <p:cNvSpPr>
            <a:spLocks noGrp="1"/>
          </p:cNvSpPr>
          <p:nvPr>
            <p:ph idx="1"/>
          </p:nvPr>
        </p:nvSpPr>
        <p:spPr>
          <a:xfrm>
            <a:off x="581193" y="2180496"/>
            <a:ext cx="5583634" cy="3678303"/>
          </a:xfrm>
        </p:spPr>
        <p:txBody>
          <a:bodyPr>
            <a:normAutofit/>
          </a:bodyPr>
          <a:lstStyle/>
          <a:p>
            <a:pPr>
              <a:buFont typeface="Wingdings" panose="05000000000000000000" pitchFamily="2" charset="2"/>
              <a:buChar char="Ø"/>
            </a:pPr>
            <a:r>
              <a:rPr lang="en-US" dirty="0">
                <a:latin typeface="+mj-lt"/>
              </a:rPr>
              <a:t>Columns Created:</a:t>
            </a:r>
            <a:br>
              <a:rPr lang="en-US" dirty="0">
                <a:latin typeface="+mj-lt"/>
              </a:rPr>
            </a:br>
            <a:r>
              <a:rPr lang="en-US" dirty="0">
                <a:latin typeface="+mj-lt"/>
              </a:rPr>
              <a:t>month</a:t>
            </a:r>
            <a:br>
              <a:rPr lang="en-US" dirty="0">
                <a:latin typeface="+mj-lt"/>
              </a:rPr>
            </a:br>
            <a:r>
              <a:rPr lang="en-US" dirty="0">
                <a:latin typeface="+mj-lt"/>
              </a:rPr>
              <a:t>day</a:t>
            </a:r>
            <a:br>
              <a:rPr lang="en-US" dirty="0">
                <a:latin typeface="+mj-lt"/>
              </a:rPr>
            </a:br>
            <a:r>
              <a:rPr lang="en-US" dirty="0">
                <a:latin typeface="+mj-lt"/>
              </a:rPr>
              <a:t>weekday</a:t>
            </a:r>
            <a:br>
              <a:rPr lang="en-US" dirty="0">
                <a:latin typeface="+mj-lt"/>
              </a:rPr>
            </a:br>
            <a:r>
              <a:rPr lang="en-US" dirty="0">
                <a:latin typeface="+mj-lt"/>
              </a:rPr>
              <a:t>weekend</a:t>
            </a:r>
            <a:br>
              <a:rPr lang="en-US" dirty="0">
                <a:latin typeface="+mj-lt"/>
              </a:rPr>
            </a:br>
            <a:r>
              <a:rPr lang="en-US" dirty="0">
                <a:latin typeface="+mj-lt"/>
              </a:rPr>
              <a:t>hour</a:t>
            </a:r>
            <a:br>
              <a:rPr lang="en-US" dirty="0">
                <a:latin typeface="+mj-lt"/>
              </a:rPr>
            </a:br>
            <a:r>
              <a:rPr lang="en-US" dirty="0">
                <a:latin typeface="+mj-lt"/>
              </a:rPr>
              <a:t>weekend</a:t>
            </a:r>
          </a:p>
          <a:p>
            <a:pPr>
              <a:buFont typeface="Wingdings" panose="05000000000000000000" pitchFamily="2" charset="2"/>
              <a:buChar char="Ø"/>
            </a:pPr>
            <a:r>
              <a:rPr lang="en-US" dirty="0">
                <a:latin typeface="+mj-lt"/>
              </a:rPr>
              <a:t>Average Hourly Demand:</a:t>
            </a:r>
            <a:br>
              <a:rPr lang="en-US" dirty="0">
                <a:latin typeface="+mj-lt"/>
              </a:rPr>
            </a:br>
            <a:r>
              <a:rPr lang="en-US" dirty="0"/>
              <a:t>Calculate avg_hourly_demand by hour.</a:t>
            </a:r>
          </a:p>
          <a:p>
            <a:pPr>
              <a:buFont typeface="Wingdings" panose="05000000000000000000" pitchFamily="2" charset="2"/>
              <a:buChar char="Ø"/>
            </a:pPr>
            <a:r>
              <a:rPr lang="en-US" dirty="0">
                <a:latin typeface="+mj-lt"/>
              </a:rPr>
              <a:t>Peak/Off-Peak Classification:</a:t>
            </a:r>
            <a:br>
              <a:rPr lang="en-US" dirty="0">
                <a:latin typeface="+mj-lt"/>
              </a:rPr>
            </a:br>
            <a:r>
              <a:rPr lang="en-US" dirty="0"/>
              <a:t>Create peak_hour and off_peak_hour based on avg_hourly_demand.</a:t>
            </a:r>
            <a:endParaRPr lang="en-IN" dirty="0"/>
          </a:p>
        </p:txBody>
      </p:sp>
      <p:pic>
        <p:nvPicPr>
          <p:cNvPr id="5" name="Picture 4" descr="A screenshot of a calendar&#10;&#10;Description automatically generated">
            <a:extLst>
              <a:ext uri="{FF2B5EF4-FFF2-40B4-BE49-F238E27FC236}">
                <a16:creationId xmlns:a16="http://schemas.microsoft.com/office/drawing/2014/main" id="{E5B26ADA-CC7F-80DD-8ED7-2232A7B952F9}"/>
              </a:ext>
            </a:extLst>
          </p:cNvPr>
          <p:cNvPicPr>
            <a:picLocks noChangeAspect="1"/>
          </p:cNvPicPr>
          <p:nvPr/>
        </p:nvPicPr>
        <p:blipFill>
          <a:blip r:embed="rId2"/>
          <a:stretch>
            <a:fillRect/>
          </a:stretch>
        </p:blipFill>
        <p:spPr>
          <a:xfrm>
            <a:off x="4916129" y="2272557"/>
            <a:ext cx="6794090" cy="2915038"/>
          </a:xfrm>
          <a:prstGeom prst="rect">
            <a:avLst/>
          </a:prstGeom>
        </p:spPr>
      </p:pic>
    </p:spTree>
    <p:extLst>
      <p:ext uri="{BB962C8B-B14F-4D97-AF65-F5344CB8AC3E}">
        <p14:creationId xmlns:p14="http://schemas.microsoft.com/office/powerpoint/2010/main" val="178303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B7E2-C0A8-ED8E-013F-4F17B49EF19D}"/>
              </a:ext>
            </a:extLst>
          </p:cNvPr>
          <p:cNvSpPr>
            <a:spLocks noGrp="1"/>
          </p:cNvSpPr>
          <p:nvPr>
            <p:ph type="title"/>
          </p:nvPr>
        </p:nvSpPr>
        <p:spPr/>
        <p:txBody>
          <a:bodyPr/>
          <a:lstStyle/>
          <a:p>
            <a:r>
              <a:rPr lang="en-US" dirty="0"/>
              <a:t>Visualization</a:t>
            </a:r>
            <a:endParaRPr lang="en-IN" dirty="0"/>
          </a:p>
        </p:txBody>
      </p:sp>
      <p:sp>
        <p:nvSpPr>
          <p:cNvPr id="3" name="Text Placeholder 2">
            <a:extLst>
              <a:ext uri="{FF2B5EF4-FFF2-40B4-BE49-F238E27FC236}">
                <a16:creationId xmlns:a16="http://schemas.microsoft.com/office/drawing/2014/main" id="{F7816BD5-A262-D758-00DD-A75727F6F27A}"/>
              </a:ext>
            </a:extLst>
          </p:cNvPr>
          <p:cNvSpPr>
            <a:spLocks noGrp="1"/>
          </p:cNvSpPr>
          <p:nvPr>
            <p:ph type="body" idx="1"/>
          </p:nvPr>
        </p:nvSpPr>
        <p:spPr>
          <a:xfrm>
            <a:off x="2968959" y="2086212"/>
            <a:ext cx="5393102" cy="368162"/>
          </a:xfrm>
        </p:spPr>
        <p:txBody>
          <a:bodyPr/>
          <a:lstStyle/>
          <a:p>
            <a:pPr algn="ctr"/>
            <a:r>
              <a:rPr lang="en-US" sz="1800" dirty="0"/>
              <a:t>Average hourly demand for peak and off-peak hours</a:t>
            </a:r>
            <a:endParaRPr lang="en-IN" sz="1800" dirty="0"/>
          </a:p>
        </p:txBody>
      </p:sp>
      <p:pic>
        <p:nvPicPr>
          <p:cNvPr id="8" name="Content Placeholder 7" descr="A graph of a graph showing the average electricity demand&#10;&#10;Description automatically generated with medium confidence">
            <a:extLst>
              <a:ext uri="{FF2B5EF4-FFF2-40B4-BE49-F238E27FC236}">
                <a16:creationId xmlns:a16="http://schemas.microsoft.com/office/drawing/2014/main" id="{F25CC5CA-4D21-8E90-094D-2F20A7C91E09}"/>
              </a:ext>
            </a:extLst>
          </p:cNvPr>
          <p:cNvPicPr>
            <a:picLocks noGrp="1" noChangeAspect="1"/>
          </p:cNvPicPr>
          <p:nvPr>
            <p:ph sz="half" idx="2"/>
          </p:nvPr>
        </p:nvPicPr>
        <p:blipFill>
          <a:blip r:embed="rId2"/>
          <a:stretch>
            <a:fillRect/>
          </a:stretch>
        </p:blipFill>
        <p:spPr>
          <a:xfrm>
            <a:off x="581025" y="3029509"/>
            <a:ext cx="5392738" cy="2727795"/>
          </a:xfrm>
        </p:spPr>
      </p:pic>
      <p:sp>
        <p:nvSpPr>
          <p:cNvPr id="5" name="Text Placeholder 4">
            <a:extLst>
              <a:ext uri="{FF2B5EF4-FFF2-40B4-BE49-F238E27FC236}">
                <a16:creationId xmlns:a16="http://schemas.microsoft.com/office/drawing/2014/main" id="{65423436-064A-17B3-6095-782C40BFEC47}"/>
              </a:ext>
            </a:extLst>
          </p:cNvPr>
          <p:cNvSpPr>
            <a:spLocks noGrp="1"/>
          </p:cNvSpPr>
          <p:nvPr>
            <p:ph type="body" sz="quarter" idx="3"/>
          </p:nvPr>
        </p:nvSpPr>
        <p:spPr>
          <a:xfrm>
            <a:off x="5616349" y="824009"/>
            <a:ext cx="5393102" cy="553373"/>
          </a:xfrm>
        </p:spPr>
        <p:txBody>
          <a:bodyPr/>
          <a:lstStyle/>
          <a:p>
            <a:endParaRPr lang="en-IN" dirty="0"/>
          </a:p>
        </p:txBody>
      </p:sp>
      <p:pic>
        <p:nvPicPr>
          <p:cNvPr id="12" name="Content Placeholder 11" descr="A diagram of a graph&#10;&#10;Description automatically generated with medium confidence">
            <a:extLst>
              <a:ext uri="{FF2B5EF4-FFF2-40B4-BE49-F238E27FC236}">
                <a16:creationId xmlns:a16="http://schemas.microsoft.com/office/drawing/2014/main" id="{BD0F4DCD-6DA9-5048-C348-FC2D3D4AB561}"/>
              </a:ext>
            </a:extLst>
          </p:cNvPr>
          <p:cNvPicPr>
            <a:picLocks noGrp="1" noChangeAspect="1"/>
          </p:cNvPicPr>
          <p:nvPr>
            <p:ph sz="quarter" idx="4"/>
          </p:nvPr>
        </p:nvPicPr>
        <p:blipFill>
          <a:blip r:embed="rId3"/>
          <a:stretch>
            <a:fillRect/>
          </a:stretch>
        </p:blipFill>
        <p:spPr>
          <a:xfrm>
            <a:off x="6312311" y="3106995"/>
            <a:ext cx="5298498" cy="2552388"/>
          </a:xfrm>
        </p:spPr>
      </p:pic>
      <p:sp>
        <p:nvSpPr>
          <p:cNvPr id="10" name="TextBox 9">
            <a:extLst>
              <a:ext uri="{FF2B5EF4-FFF2-40B4-BE49-F238E27FC236}">
                <a16:creationId xmlns:a16="http://schemas.microsoft.com/office/drawing/2014/main" id="{2B8FCEA6-42F3-4C8B-2691-D77CFEEE8E0C}"/>
              </a:ext>
            </a:extLst>
          </p:cNvPr>
          <p:cNvSpPr txBox="1"/>
          <p:nvPr/>
        </p:nvSpPr>
        <p:spPr>
          <a:xfrm>
            <a:off x="581025" y="5659382"/>
            <a:ext cx="5392738" cy="584775"/>
          </a:xfrm>
          <a:prstGeom prst="rect">
            <a:avLst/>
          </a:prstGeom>
          <a:noFill/>
        </p:spPr>
        <p:txBody>
          <a:bodyPr wrap="square">
            <a:spAutoFit/>
          </a:bodyPr>
          <a:lstStyle/>
          <a:p>
            <a:r>
              <a:rPr lang="en-IN" sz="1600" dirty="0"/>
              <a:t>'electricity demand ' : 'average hourly demand' is only on 'peak hours' only</a:t>
            </a:r>
          </a:p>
        </p:txBody>
      </p:sp>
      <p:sp>
        <p:nvSpPr>
          <p:cNvPr id="14" name="TextBox 13">
            <a:extLst>
              <a:ext uri="{FF2B5EF4-FFF2-40B4-BE49-F238E27FC236}">
                <a16:creationId xmlns:a16="http://schemas.microsoft.com/office/drawing/2014/main" id="{A828954A-DEF1-7284-7185-256F9EAA02AD}"/>
              </a:ext>
            </a:extLst>
          </p:cNvPr>
          <p:cNvSpPr txBox="1"/>
          <p:nvPr/>
        </p:nvSpPr>
        <p:spPr>
          <a:xfrm>
            <a:off x="6632015" y="5677565"/>
            <a:ext cx="4743908" cy="584775"/>
          </a:xfrm>
          <a:prstGeom prst="rect">
            <a:avLst/>
          </a:prstGeom>
          <a:noFill/>
        </p:spPr>
        <p:txBody>
          <a:bodyPr wrap="square">
            <a:spAutoFit/>
          </a:bodyPr>
          <a:lstStyle/>
          <a:p>
            <a:r>
              <a:rPr lang="en-IN" sz="1600" dirty="0"/>
              <a:t>the 'electricity price' is high on 'peak hours' compared to the off-peak</a:t>
            </a:r>
          </a:p>
        </p:txBody>
      </p:sp>
    </p:spTree>
    <p:extLst>
      <p:ext uri="{BB962C8B-B14F-4D97-AF65-F5344CB8AC3E}">
        <p14:creationId xmlns:p14="http://schemas.microsoft.com/office/powerpoint/2010/main" val="44021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39BD-E217-9B6B-7CA4-ABEC1E16BD8A}"/>
              </a:ext>
            </a:extLst>
          </p:cNvPr>
          <p:cNvSpPr>
            <a:spLocks noGrp="1"/>
          </p:cNvSpPr>
          <p:nvPr>
            <p:ph type="title"/>
          </p:nvPr>
        </p:nvSpPr>
        <p:spPr/>
        <p:txBody>
          <a:bodyPr/>
          <a:lstStyle/>
          <a:p>
            <a:r>
              <a:rPr lang="en-US" dirty="0"/>
              <a:t>Visualization</a:t>
            </a:r>
            <a:endParaRPr lang="en-IN" dirty="0"/>
          </a:p>
        </p:txBody>
      </p:sp>
      <p:sp>
        <p:nvSpPr>
          <p:cNvPr id="3" name="Text Placeholder 2">
            <a:extLst>
              <a:ext uri="{FF2B5EF4-FFF2-40B4-BE49-F238E27FC236}">
                <a16:creationId xmlns:a16="http://schemas.microsoft.com/office/drawing/2014/main" id="{55981099-41C8-5128-F5E4-900ADD7AC85C}"/>
              </a:ext>
            </a:extLst>
          </p:cNvPr>
          <p:cNvSpPr>
            <a:spLocks noGrp="1"/>
          </p:cNvSpPr>
          <p:nvPr>
            <p:ph type="body" idx="1"/>
          </p:nvPr>
        </p:nvSpPr>
        <p:spPr/>
        <p:txBody>
          <a:bodyPr/>
          <a:lstStyle/>
          <a:p>
            <a:r>
              <a:rPr lang="en-US" sz="1800" dirty="0"/>
              <a:t>Percentage of peak hours on weekday and weekends</a:t>
            </a:r>
            <a:endParaRPr lang="en-IN" sz="1800" dirty="0"/>
          </a:p>
        </p:txBody>
      </p:sp>
      <p:pic>
        <p:nvPicPr>
          <p:cNvPr id="10" name="Content Placeholder 9" descr="A screenshot of a graph&#10;&#10;Description automatically generated">
            <a:extLst>
              <a:ext uri="{FF2B5EF4-FFF2-40B4-BE49-F238E27FC236}">
                <a16:creationId xmlns:a16="http://schemas.microsoft.com/office/drawing/2014/main" id="{BE392898-2F34-0CC6-9867-557C3FD17664}"/>
              </a:ext>
            </a:extLst>
          </p:cNvPr>
          <p:cNvPicPr>
            <a:picLocks noGrp="1" noChangeAspect="1"/>
          </p:cNvPicPr>
          <p:nvPr>
            <p:ph sz="half" idx="2"/>
          </p:nvPr>
        </p:nvPicPr>
        <p:blipFill>
          <a:blip r:embed="rId2"/>
          <a:stretch>
            <a:fillRect/>
          </a:stretch>
        </p:blipFill>
        <p:spPr>
          <a:xfrm>
            <a:off x="767944" y="2925763"/>
            <a:ext cx="5018900" cy="2934999"/>
          </a:xfrm>
        </p:spPr>
      </p:pic>
      <p:sp>
        <p:nvSpPr>
          <p:cNvPr id="5" name="Text Placeholder 4">
            <a:extLst>
              <a:ext uri="{FF2B5EF4-FFF2-40B4-BE49-F238E27FC236}">
                <a16:creationId xmlns:a16="http://schemas.microsoft.com/office/drawing/2014/main" id="{218E3C58-A6BD-72C6-4496-8583AC383C1E}"/>
              </a:ext>
            </a:extLst>
          </p:cNvPr>
          <p:cNvSpPr>
            <a:spLocks noGrp="1"/>
          </p:cNvSpPr>
          <p:nvPr>
            <p:ph type="body" sz="quarter" idx="3"/>
          </p:nvPr>
        </p:nvSpPr>
        <p:spPr>
          <a:xfrm>
            <a:off x="6523736" y="2233524"/>
            <a:ext cx="5087073" cy="553373"/>
          </a:xfrm>
        </p:spPr>
        <p:txBody>
          <a:bodyPr/>
          <a:lstStyle/>
          <a:p>
            <a:r>
              <a:rPr lang="en-IN" dirty="0"/>
              <a:t>correlation Matrix</a:t>
            </a:r>
          </a:p>
        </p:txBody>
      </p:sp>
      <p:sp>
        <p:nvSpPr>
          <p:cNvPr id="12" name="TextBox 11">
            <a:extLst>
              <a:ext uri="{FF2B5EF4-FFF2-40B4-BE49-F238E27FC236}">
                <a16:creationId xmlns:a16="http://schemas.microsoft.com/office/drawing/2014/main" id="{3260EF9B-B108-286E-A94F-E7F1A88D476B}"/>
              </a:ext>
            </a:extLst>
          </p:cNvPr>
          <p:cNvSpPr txBox="1"/>
          <p:nvPr/>
        </p:nvSpPr>
        <p:spPr>
          <a:xfrm>
            <a:off x="635829" y="5805176"/>
            <a:ext cx="5018900" cy="584775"/>
          </a:xfrm>
          <a:prstGeom prst="rect">
            <a:avLst/>
          </a:prstGeom>
          <a:noFill/>
        </p:spPr>
        <p:txBody>
          <a:bodyPr wrap="square">
            <a:spAutoFit/>
          </a:bodyPr>
          <a:lstStyle/>
          <a:p>
            <a:r>
              <a:rPr lang="en-IN" sz="1600" dirty="0"/>
              <a:t>the bar plot says 'percentage of peak hours' is high on 'weekday' rather than weekend</a:t>
            </a:r>
          </a:p>
        </p:txBody>
      </p:sp>
      <p:pic>
        <p:nvPicPr>
          <p:cNvPr id="18" name="Content Placeholder 17" descr="A screenshot of a graph&#10;&#10;Description automatically generated">
            <a:extLst>
              <a:ext uri="{FF2B5EF4-FFF2-40B4-BE49-F238E27FC236}">
                <a16:creationId xmlns:a16="http://schemas.microsoft.com/office/drawing/2014/main" id="{CC5DA06C-D2D9-59D0-0361-1D517BB6CB87}"/>
              </a:ext>
            </a:extLst>
          </p:cNvPr>
          <p:cNvPicPr>
            <a:picLocks noGrp="1" noChangeAspect="1"/>
          </p:cNvPicPr>
          <p:nvPr>
            <p:ph sz="quarter" idx="4"/>
          </p:nvPr>
        </p:nvPicPr>
        <p:blipFill>
          <a:blip r:embed="rId3"/>
          <a:stretch>
            <a:fillRect/>
          </a:stretch>
        </p:blipFill>
        <p:spPr>
          <a:xfrm>
            <a:off x="6823039" y="2925763"/>
            <a:ext cx="4202797" cy="2935287"/>
          </a:xfrm>
        </p:spPr>
      </p:pic>
      <p:sp>
        <p:nvSpPr>
          <p:cNvPr id="20" name="TextBox 19">
            <a:extLst>
              <a:ext uri="{FF2B5EF4-FFF2-40B4-BE49-F238E27FC236}">
                <a16:creationId xmlns:a16="http://schemas.microsoft.com/office/drawing/2014/main" id="{671488B2-38F7-F064-A97A-9DD01E1708D0}"/>
              </a:ext>
            </a:extLst>
          </p:cNvPr>
          <p:cNvSpPr txBox="1"/>
          <p:nvPr/>
        </p:nvSpPr>
        <p:spPr>
          <a:xfrm>
            <a:off x="6421645" y="5912897"/>
            <a:ext cx="4747800" cy="338554"/>
          </a:xfrm>
          <a:prstGeom prst="rect">
            <a:avLst/>
          </a:prstGeom>
          <a:noFill/>
        </p:spPr>
        <p:txBody>
          <a:bodyPr wrap="square">
            <a:spAutoFit/>
          </a:bodyPr>
          <a:lstStyle/>
          <a:p>
            <a:r>
              <a:rPr lang="en-IN" sz="1600" dirty="0"/>
              <a:t>'temp','temp_min','temp_max’  has strong relation </a:t>
            </a:r>
          </a:p>
        </p:txBody>
      </p:sp>
    </p:spTree>
    <p:extLst>
      <p:ext uri="{BB962C8B-B14F-4D97-AF65-F5344CB8AC3E}">
        <p14:creationId xmlns:p14="http://schemas.microsoft.com/office/powerpoint/2010/main" val="13100454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387</TotalTime>
  <Words>824</Words>
  <Application>Microsoft Office PowerPoint</Application>
  <PresentationFormat>Widescreen</PresentationFormat>
  <Paragraphs>87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 Unicode MS</vt:lpstr>
      <vt:lpstr>Gill Sans MT</vt:lpstr>
      <vt:lpstr>Wingdings</vt:lpstr>
      <vt:lpstr>Wingdings 2</vt:lpstr>
      <vt:lpstr>Dividend</vt:lpstr>
      <vt:lpstr>Electricity demand and price forecasting</vt:lpstr>
      <vt:lpstr>Contents</vt:lpstr>
      <vt:lpstr>Problem Statement</vt:lpstr>
      <vt:lpstr>Data Introduction</vt:lpstr>
      <vt:lpstr>Exploratory Data Analysis</vt:lpstr>
      <vt:lpstr>Exploratory Data Analysis</vt:lpstr>
      <vt:lpstr>Feature Engineering</vt:lpstr>
      <vt:lpstr>Visualization</vt:lpstr>
      <vt:lpstr>Visualization</vt:lpstr>
      <vt:lpstr>Visualization</vt:lpstr>
      <vt:lpstr>Visualization</vt:lpstr>
      <vt:lpstr>Model Implementation – linear regression</vt:lpstr>
      <vt:lpstr>Model implementation – Random forest</vt:lpstr>
      <vt:lpstr>Random forest with hyper parameter tuning</vt:lpstr>
      <vt:lpstr>Gradient Boosting Regressor</vt:lpstr>
      <vt:lpstr>Gradient Boosting with hyper parameter tuning</vt:lpstr>
      <vt:lpstr>Long short - term memory</vt:lpstr>
      <vt:lpstr>Comparison of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Vitamsetti</dc:creator>
  <cp:lastModifiedBy>Yatharth Khanna_Manipal University Jaipur</cp:lastModifiedBy>
  <cp:revision>19</cp:revision>
  <dcterms:created xsi:type="dcterms:W3CDTF">2024-07-17T04:15:05Z</dcterms:created>
  <dcterms:modified xsi:type="dcterms:W3CDTF">2024-07-23T10:20:40Z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2024-07-17T04:34:19Z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0d014a99-b27a-47f2-9c5c-889e200cb408</vt:lpwstr>
  </property>
  <property fmtid="{D5CDD505-2E9C-101B-9397-08002B2CF9AE}" pid="7" name="MSIP_Label_defa4170-0d19-0005-0004-bc88714345d2_ActionId">
    <vt:lpwstr>11fe4c74-3a47-47d6-a68d-be2bcc52785e</vt:lpwstr>
  </property>
  <property fmtid="{D5CDD505-2E9C-101B-9397-08002B2CF9AE}" pid="8" name="MSIP_Label_defa4170-0d19-0005-0004-bc88714345d2_ContentBits">
    <vt:lpwstr>0</vt:lpwstr>
  </property>
</Properties>
</file>