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9" r:id="rId13"/>
    <p:sldId id="270" r:id="rId14"/>
    <p:sldId id="271" r:id="rId15"/>
    <p:sldId id="272" r:id="rId16"/>
    <p:sldId id="273" r:id="rId17"/>
    <p:sldId id="264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F7651-3665-4EE5-B5FC-AEF90742B9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CFED6-B847-4433-A3A2-513BDDD3409F}">
      <dgm:prSet/>
      <dgm:spPr/>
      <dgm:t>
        <a:bodyPr/>
        <a:lstStyle/>
        <a:p>
          <a:r>
            <a:rPr lang="en-US" b="1"/>
            <a:t>Energy Dataset</a:t>
          </a:r>
          <a:endParaRPr lang="en-US"/>
        </a:p>
      </dgm:t>
    </dgm:pt>
    <dgm:pt modelId="{1727C4B9-D611-48B2-8A83-E988F4FED348}" type="parTrans" cxnId="{C6B8A2B6-34D6-41EA-B620-B7BEFD5CA3D1}">
      <dgm:prSet/>
      <dgm:spPr/>
      <dgm:t>
        <a:bodyPr/>
        <a:lstStyle/>
        <a:p>
          <a:endParaRPr lang="en-US"/>
        </a:p>
      </dgm:t>
    </dgm:pt>
    <dgm:pt modelId="{A00FBBC5-FD41-45B7-8EC4-0EFEEC3A6E6D}" type="sibTrans" cxnId="{C6B8A2B6-34D6-41EA-B620-B7BEFD5CA3D1}">
      <dgm:prSet/>
      <dgm:spPr/>
      <dgm:t>
        <a:bodyPr/>
        <a:lstStyle/>
        <a:p>
          <a:endParaRPr lang="en-US"/>
        </a:p>
      </dgm:t>
    </dgm:pt>
    <dgm:pt modelId="{6608F6DE-000D-42A4-BF7C-70147D2E8D6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Contains historical data on:</a:t>
          </a:r>
        </a:p>
      </dgm:t>
    </dgm:pt>
    <dgm:pt modelId="{B603BA39-5580-4906-A40B-BE25CEA0F66F}" type="parTrans" cxnId="{98544DE5-8CA5-4665-9593-364AA75E7D1B}">
      <dgm:prSet/>
      <dgm:spPr/>
      <dgm:t>
        <a:bodyPr/>
        <a:lstStyle/>
        <a:p>
          <a:endParaRPr lang="en-US"/>
        </a:p>
      </dgm:t>
    </dgm:pt>
    <dgm:pt modelId="{AB06D9C6-7283-4B67-BD92-E88A94A6F201}" type="sibTrans" cxnId="{98544DE5-8CA5-4665-9593-364AA75E7D1B}">
      <dgm:prSet/>
      <dgm:spPr/>
      <dgm:t>
        <a:bodyPr/>
        <a:lstStyle/>
        <a:p>
          <a:endParaRPr lang="en-US"/>
        </a:p>
      </dgm:t>
    </dgm:pt>
    <dgm:pt modelId="{FD171E75-87B6-48EE-BCF8-7444730D9E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Energy generation from various sources</a:t>
          </a:r>
        </a:p>
      </dgm:t>
    </dgm:pt>
    <dgm:pt modelId="{D56A3C7D-2145-43E5-8D68-B9CCD014A88D}" type="parTrans" cxnId="{7F61056C-1D3B-49E1-9D9E-49F9F1D414B9}">
      <dgm:prSet/>
      <dgm:spPr/>
      <dgm:t>
        <a:bodyPr/>
        <a:lstStyle/>
        <a:p>
          <a:endParaRPr lang="en-US"/>
        </a:p>
      </dgm:t>
    </dgm:pt>
    <dgm:pt modelId="{C6179F6F-F4C8-4896-A89B-FC71AAE71C4D}" type="sibTrans" cxnId="{7F61056C-1D3B-49E1-9D9E-49F9F1D414B9}">
      <dgm:prSet/>
      <dgm:spPr/>
      <dgm:t>
        <a:bodyPr/>
        <a:lstStyle/>
        <a:p>
          <a:endParaRPr lang="en-US"/>
        </a:p>
      </dgm:t>
    </dgm:pt>
    <dgm:pt modelId="{7C4DEC04-A0DF-4B54-98F3-E521AFB8FD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Forecasts for solar and wind generation</a:t>
          </a:r>
        </a:p>
      </dgm:t>
    </dgm:pt>
    <dgm:pt modelId="{ACD9C8CB-8A7B-485F-AC50-490FB84DBB1F}" type="parTrans" cxnId="{3521731C-8018-4013-8088-6AEDCC3CBD6A}">
      <dgm:prSet/>
      <dgm:spPr/>
      <dgm:t>
        <a:bodyPr/>
        <a:lstStyle/>
        <a:p>
          <a:endParaRPr lang="en-US"/>
        </a:p>
      </dgm:t>
    </dgm:pt>
    <dgm:pt modelId="{08411BCD-0A76-4A1D-AC6A-1834811A0549}" type="sibTrans" cxnId="{3521731C-8018-4013-8088-6AEDCC3CBD6A}">
      <dgm:prSet/>
      <dgm:spPr/>
      <dgm:t>
        <a:bodyPr/>
        <a:lstStyle/>
        <a:p>
          <a:endParaRPr lang="en-US"/>
        </a:p>
      </dgm:t>
    </dgm:pt>
    <dgm:pt modelId="{C9A039EC-DD1D-4FC4-842E-F3B254346F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Actual load data</a:t>
          </a:r>
        </a:p>
      </dgm:t>
    </dgm:pt>
    <dgm:pt modelId="{90D983BE-F7BC-4AAC-B285-853079941FA7}" type="parTrans" cxnId="{5BB38644-EE17-4782-8528-6D58B4687E06}">
      <dgm:prSet/>
      <dgm:spPr/>
      <dgm:t>
        <a:bodyPr/>
        <a:lstStyle/>
        <a:p>
          <a:endParaRPr lang="en-US"/>
        </a:p>
      </dgm:t>
    </dgm:pt>
    <dgm:pt modelId="{0C447765-AC5E-45A5-96D8-641C82600335}" type="sibTrans" cxnId="{5BB38644-EE17-4782-8528-6D58B4687E06}">
      <dgm:prSet/>
      <dgm:spPr/>
      <dgm:t>
        <a:bodyPr/>
        <a:lstStyle/>
        <a:p>
          <a:endParaRPr lang="en-US"/>
        </a:p>
      </dgm:t>
    </dgm:pt>
    <dgm:pt modelId="{83A5A9D9-73A0-4AAE-8144-1B58A26BD1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Actual price data</a:t>
          </a:r>
        </a:p>
      </dgm:t>
    </dgm:pt>
    <dgm:pt modelId="{A05D373B-CABC-4AE9-B38B-9C4CC29501B3}" type="parTrans" cxnId="{FCAF2697-E866-404E-BBF2-DDAE1AA75C3E}">
      <dgm:prSet/>
      <dgm:spPr/>
      <dgm:t>
        <a:bodyPr/>
        <a:lstStyle/>
        <a:p>
          <a:endParaRPr lang="en-US"/>
        </a:p>
      </dgm:t>
    </dgm:pt>
    <dgm:pt modelId="{B034141F-F5C2-4A45-89C9-5F93BC327BAC}" type="sibTrans" cxnId="{FCAF2697-E866-404E-BBF2-DDAE1AA75C3E}">
      <dgm:prSet/>
      <dgm:spPr/>
      <dgm:t>
        <a:bodyPr/>
        <a:lstStyle/>
        <a:p>
          <a:endParaRPr lang="en-US"/>
        </a:p>
      </dgm:t>
    </dgm:pt>
    <dgm:pt modelId="{44CBEA46-92FF-4462-BF2A-3DA4D328E7B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Importance:</a:t>
          </a:r>
        </a:p>
      </dgm:t>
    </dgm:pt>
    <dgm:pt modelId="{43CEB140-DB71-425B-9715-9EF406C9E4B6}" type="parTrans" cxnId="{806900BB-C78C-484C-9927-CFC6EC62D30F}">
      <dgm:prSet/>
      <dgm:spPr/>
      <dgm:t>
        <a:bodyPr/>
        <a:lstStyle/>
        <a:p>
          <a:endParaRPr lang="en-US"/>
        </a:p>
      </dgm:t>
    </dgm:pt>
    <dgm:pt modelId="{77620B23-0718-454B-8A74-0305FE5A0C86}" type="sibTrans" cxnId="{806900BB-C78C-484C-9927-CFC6EC62D30F}">
      <dgm:prSet/>
      <dgm:spPr/>
      <dgm:t>
        <a:bodyPr/>
        <a:lstStyle/>
        <a:p>
          <a:endParaRPr lang="en-US"/>
        </a:p>
      </dgm:t>
    </dgm:pt>
    <dgm:pt modelId="{09FBA96E-8A15-436D-8C4A-ECDC66963B4C}">
      <dgm:prSet/>
      <dgm:spPr/>
      <dgm:t>
        <a:bodyPr/>
        <a:lstStyle/>
        <a:p>
          <a:r>
            <a:rPr lang="en-US" dirty="0"/>
            <a:t>Developing models to predict future electricity demand and prices</a:t>
          </a:r>
        </a:p>
      </dgm:t>
    </dgm:pt>
    <dgm:pt modelId="{A274939C-9C51-485A-A207-61ED5856A54F}" type="parTrans" cxnId="{65DF83E1-610F-4656-88BF-AD6C3C681375}">
      <dgm:prSet/>
      <dgm:spPr/>
      <dgm:t>
        <a:bodyPr/>
        <a:lstStyle/>
        <a:p>
          <a:endParaRPr lang="en-US"/>
        </a:p>
      </dgm:t>
    </dgm:pt>
    <dgm:pt modelId="{16728D9F-FD7C-44E5-8329-3A218D632BEA}" type="sibTrans" cxnId="{65DF83E1-610F-4656-88BF-AD6C3C681375}">
      <dgm:prSet/>
      <dgm:spPr/>
      <dgm:t>
        <a:bodyPr/>
        <a:lstStyle/>
        <a:p>
          <a:endParaRPr lang="en-US"/>
        </a:p>
      </dgm:t>
    </dgm:pt>
    <dgm:pt modelId="{37620A4D-71ED-420F-889D-7C164ADE696E}">
      <dgm:prSet/>
      <dgm:spPr/>
      <dgm:t>
        <a:bodyPr/>
        <a:lstStyle/>
        <a:p>
          <a:r>
            <a:rPr lang="en-US"/>
            <a:t>Enabling better resource management</a:t>
          </a:r>
        </a:p>
      </dgm:t>
    </dgm:pt>
    <dgm:pt modelId="{6FC39FD3-33F2-4007-8112-651F0BB22695}" type="parTrans" cxnId="{B19BB5E3-11C3-4D56-91A4-256B17796C02}">
      <dgm:prSet/>
      <dgm:spPr/>
      <dgm:t>
        <a:bodyPr/>
        <a:lstStyle/>
        <a:p>
          <a:endParaRPr lang="en-US"/>
        </a:p>
      </dgm:t>
    </dgm:pt>
    <dgm:pt modelId="{491B54DE-D4F4-4DA9-B07A-5D25F1620AAE}" type="sibTrans" cxnId="{B19BB5E3-11C3-4D56-91A4-256B17796C02}">
      <dgm:prSet/>
      <dgm:spPr/>
      <dgm:t>
        <a:bodyPr/>
        <a:lstStyle/>
        <a:p>
          <a:endParaRPr lang="en-US"/>
        </a:p>
      </dgm:t>
    </dgm:pt>
    <dgm:pt modelId="{E0FEC5AA-2B09-46D2-A2A2-897D6CD434C1}">
      <dgm:prSet/>
      <dgm:spPr/>
      <dgm:t>
        <a:bodyPr/>
        <a:lstStyle/>
        <a:p>
          <a:r>
            <a:rPr lang="en-US" dirty="0"/>
            <a:t>Enhancing operational planning</a:t>
          </a:r>
        </a:p>
      </dgm:t>
    </dgm:pt>
    <dgm:pt modelId="{77F0F68F-F7D8-4EFC-ABBB-CF8B8B028F8F}" type="parTrans" cxnId="{A9B777F5-EB7A-4512-967E-1C1ABB187318}">
      <dgm:prSet/>
      <dgm:spPr/>
      <dgm:t>
        <a:bodyPr/>
        <a:lstStyle/>
        <a:p>
          <a:endParaRPr lang="en-US"/>
        </a:p>
      </dgm:t>
    </dgm:pt>
    <dgm:pt modelId="{201BB1A2-EAC8-44AD-80E6-01805B78AEBA}" type="sibTrans" cxnId="{A9B777F5-EB7A-4512-967E-1C1ABB187318}">
      <dgm:prSet/>
      <dgm:spPr/>
      <dgm:t>
        <a:bodyPr/>
        <a:lstStyle/>
        <a:p>
          <a:endParaRPr lang="en-US"/>
        </a:p>
      </dgm:t>
    </dgm:pt>
    <dgm:pt modelId="{BE457415-1CB6-4F12-9ED8-78B24AF7C182}">
      <dgm:prSet/>
      <dgm:spPr/>
      <dgm:t>
        <a:bodyPr/>
        <a:lstStyle/>
        <a:p>
          <a:r>
            <a:rPr lang="en-US" b="1"/>
            <a:t>Weather Features Dataset</a:t>
          </a:r>
          <a:endParaRPr lang="en-US"/>
        </a:p>
      </dgm:t>
    </dgm:pt>
    <dgm:pt modelId="{E3A2F52A-E594-4DCB-9874-840411843F2B}" type="parTrans" cxnId="{5C7DF18C-466C-4F38-B765-39A104A12EBD}">
      <dgm:prSet/>
      <dgm:spPr/>
      <dgm:t>
        <a:bodyPr/>
        <a:lstStyle/>
        <a:p>
          <a:endParaRPr lang="en-US"/>
        </a:p>
      </dgm:t>
    </dgm:pt>
    <dgm:pt modelId="{8CBFEC2F-FA0F-497B-A4E3-4863068E3C71}" type="sibTrans" cxnId="{5C7DF18C-466C-4F38-B765-39A104A12EBD}">
      <dgm:prSet/>
      <dgm:spPr/>
      <dgm:t>
        <a:bodyPr/>
        <a:lstStyle/>
        <a:p>
          <a:endParaRPr lang="en-US"/>
        </a:p>
      </dgm:t>
    </dgm:pt>
    <dgm:pt modelId="{80A39DA6-A6F2-4D57-8459-7E7A210870E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Provides comprehensive weather data</a:t>
          </a:r>
        </a:p>
      </dgm:t>
    </dgm:pt>
    <dgm:pt modelId="{11C0823F-EB94-4D66-982A-78F85C216B3A}" type="parTrans" cxnId="{F309693C-A21F-46E1-B1D3-1723D025AA10}">
      <dgm:prSet/>
      <dgm:spPr/>
      <dgm:t>
        <a:bodyPr/>
        <a:lstStyle/>
        <a:p>
          <a:endParaRPr lang="en-US"/>
        </a:p>
      </dgm:t>
    </dgm:pt>
    <dgm:pt modelId="{6F34C548-91AB-4AFD-9A96-4462712E8187}" type="sibTrans" cxnId="{F309693C-A21F-46E1-B1D3-1723D025AA10}">
      <dgm:prSet/>
      <dgm:spPr/>
      <dgm:t>
        <a:bodyPr/>
        <a:lstStyle/>
        <a:p>
          <a:endParaRPr lang="en-US"/>
        </a:p>
      </dgm:t>
    </dgm:pt>
    <dgm:pt modelId="{1936867B-03F9-412F-96BD-6CA98636DB7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Key attributes:</a:t>
          </a:r>
        </a:p>
      </dgm:t>
    </dgm:pt>
    <dgm:pt modelId="{2B76408F-B1C3-4E83-BC32-77A8AAE68590}" type="parTrans" cxnId="{79245093-FEFC-4D35-8041-FD447D9DC8B0}">
      <dgm:prSet/>
      <dgm:spPr/>
      <dgm:t>
        <a:bodyPr/>
        <a:lstStyle/>
        <a:p>
          <a:endParaRPr lang="en-US"/>
        </a:p>
      </dgm:t>
    </dgm:pt>
    <dgm:pt modelId="{889BF056-0E26-4DF0-B3AB-CA7F2DE19370}" type="sibTrans" cxnId="{79245093-FEFC-4D35-8041-FD447D9DC8B0}">
      <dgm:prSet/>
      <dgm:spPr/>
      <dgm:t>
        <a:bodyPr/>
        <a:lstStyle/>
        <a:p>
          <a:endParaRPr lang="en-US"/>
        </a:p>
      </dgm:t>
    </dgm:pt>
    <dgm:pt modelId="{0F03FACA-38EE-49DB-9412-F504FCFA3E25}">
      <dgm:prSet/>
      <dgm:spPr/>
      <dgm:t>
        <a:bodyPr/>
        <a:lstStyle/>
        <a:p>
          <a:r>
            <a:rPr lang="en-US" dirty="0"/>
            <a:t>Temperature</a:t>
          </a:r>
        </a:p>
      </dgm:t>
    </dgm:pt>
    <dgm:pt modelId="{63D94F6F-6FEA-4F33-B1EC-A925D6C1BD51}" type="parTrans" cxnId="{3F1A5416-90D0-4DE0-9377-9F9F19F6FAB8}">
      <dgm:prSet/>
      <dgm:spPr/>
      <dgm:t>
        <a:bodyPr/>
        <a:lstStyle/>
        <a:p>
          <a:endParaRPr lang="en-US"/>
        </a:p>
      </dgm:t>
    </dgm:pt>
    <dgm:pt modelId="{6CFE5413-1B78-46B5-ABAC-958850D4789A}" type="sibTrans" cxnId="{3F1A5416-90D0-4DE0-9377-9F9F19F6FAB8}">
      <dgm:prSet/>
      <dgm:spPr/>
      <dgm:t>
        <a:bodyPr/>
        <a:lstStyle/>
        <a:p>
          <a:endParaRPr lang="en-US"/>
        </a:p>
      </dgm:t>
    </dgm:pt>
    <dgm:pt modelId="{97C20F30-5EC6-4C14-91B9-6777404B5C21}">
      <dgm:prSet/>
      <dgm:spPr/>
      <dgm:t>
        <a:bodyPr/>
        <a:lstStyle/>
        <a:p>
          <a:r>
            <a:rPr lang="en-US"/>
            <a:t>Humidity</a:t>
          </a:r>
        </a:p>
      </dgm:t>
    </dgm:pt>
    <dgm:pt modelId="{E206AFF6-52E7-4A32-95DB-9F7718488D72}" type="parTrans" cxnId="{0058A21C-D195-4284-8FCA-3D2DC7575C20}">
      <dgm:prSet/>
      <dgm:spPr/>
      <dgm:t>
        <a:bodyPr/>
        <a:lstStyle/>
        <a:p>
          <a:endParaRPr lang="en-US"/>
        </a:p>
      </dgm:t>
    </dgm:pt>
    <dgm:pt modelId="{EE9B163D-F27E-4D4A-8963-C13B7039CB97}" type="sibTrans" cxnId="{0058A21C-D195-4284-8FCA-3D2DC7575C20}">
      <dgm:prSet/>
      <dgm:spPr/>
      <dgm:t>
        <a:bodyPr/>
        <a:lstStyle/>
        <a:p>
          <a:endParaRPr lang="en-US"/>
        </a:p>
      </dgm:t>
    </dgm:pt>
    <dgm:pt modelId="{9A17FC29-056E-4B4D-B053-D6ACC6A47734}">
      <dgm:prSet/>
      <dgm:spPr/>
      <dgm:t>
        <a:bodyPr/>
        <a:lstStyle/>
        <a:p>
          <a:r>
            <a:rPr lang="en-US" dirty="0"/>
            <a:t>Wind speed</a:t>
          </a:r>
        </a:p>
      </dgm:t>
    </dgm:pt>
    <dgm:pt modelId="{96F4E72E-EE14-4584-8E00-C66AF2E9FEF7}" type="parTrans" cxnId="{BDB65800-D0AF-4112-AB7B-AE3BA63234B4}">
      <dgm:prSet/>
      <dgm:spPr/>
      <dgm:t>
        <a:bodyPr/>
        <a:lstStyle/>
        <a:p>
          <a:endParaRPr lang="en-US"/>
        </a:p>
      </dgm:t>
    </dgm:pt>
    <dgm:pt modelId="{D361B0E4-77A7-4D30-AE89-13BC51E91867}" type="sibTrans" cxnId="{BDB65800-D0AF-4112-AB7B-AE3BA63234B4}">
      <dgm:prSet/>
      <dgm:spPr/>
      <dgm:t>
        <a:bodyPr/>
        <a:lstStyle/>
        <a:p>
          <a:endParaRPr lang="en-US"/>
        </a:p>
      </dgm:t>
    </dgm:pt>
    <dgm:pt modelId="{4C89EFEC-ED64-4AD7-92D6-5FEF3927676C}">
      <dgm:prSet/>
      <dgm:spPr/>
      <dgm:t>
        <a:bodyPr/>
        <a:lstStyle/>
        <a:p>
          <a:r>
            <a:rPr lang="en-US" dirty="0"/>
            <a:t>Weather conditions</a:t>
          </a:r>
        </a:p>
      </dgm:t>
    </dgm:pt>
    <dgm:pt modelId="{57BC157B-93DB-4894-A729-DECDBF092207}" type="parTrans" cxnId="{B0163F54-D6A7-438A-A294-9DB169D8D56E}">
      <dgm:prSet/>
      <dgm:spPr/>
      <dgm:t>
        <a:bodyPr/>
        <a:lstStyle/>
        <a:p>
          <a:endParaRPr lang="en-US"/>
        </a:p>
      </dgm:t>
    </dgm:pt>
    <dgm:pt modelId="{67830AA2-824E-403E-BEEE-74069473A657}" type="sibTrans" cxnId="{B0163F54-D6A7-438A-A294-9DB169D8D56E}">
      <dgm:prSet/>
      <dgm:spPr/>
      <dgm:t>
        <a:bodyPr/>
        <a:lstStyle/>
        <a:p>
          <a:endParaRPr lang="en-US"/>
        </a:p>
      </dgm:t>
    </dgm:pt>
    <dgm:pt modelId="{2951DDBF-DBDD-4680-9C5F-F698E4BF6EC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Importance:</a:t>
          </a:r>
        </a:p>
      </dgm:t>
    </dgm:pt>
    <dgm:pt modelId="{B92DFF45-77AA-40FC-A96F-022BB280C167}" type="parTrans" cxnId="{D9470DEC-B581-48B3-9A8D-E94A58B631B8}">
      <dgm:prSet/>
      <dgm:spPr/>
      <dgm:t>
        <a:bodyPr/>
        <a:lstStyle/>
        <a:p>
          <a:endParaRPr lang="en-US"/>
        </a:p>
      </dgm:t>
    </dgm:pt>
    <dgm:pt modelId="{40260D8D-7104-49F4-94A0-EF95942C0DE8}" type="sibTrans" cxnId="{D9470DEC-B581-48B3-9A8D-E94A58B631B8}">
      <dgm:prSet/>
      <dgm:spPr/>
      <dgm:t>
        <a:bodyPr/>
        <a:lstStyle/>
        <a:p>
          <a:endParaRPr lang="en-US"/>
        </a:p>
      </dgm:t>
    </dgm:pt>
    <dgm:pt modelId="{1FFF9F02-25C4-4143-92E7-DD840CF50E83}">
      <dgm:prSet/>
      <dgm:spPr/>
      <dgm:t>
        <a:bodyPr/>
        <a:lstStyle/>
        <a:p>
          <a:r>
            <a:rPr lang="en-US" dirty="0"/>
            <a:t>Understanding the impact of weather conditions on electricity demand and generation</a:t>
          </a:r>
        </a:p>
      </dgm:t>
    </dgm:pt>
    <dgm:pt modelId="{73A92A15-1285-43F6-B8D7-516A1ADB40BA}" type="parTrans" cxnId="{11A42CB4-E39B-41C0-B1E8-17EBC91A95C4}">
      <dgm:prSet/>
      <dgm:spPr/>
      <dgm:t>
        <a:bodyPr/>
        <a:lstStyle/>
        <a:p>
          <a:endParaRPr lang="en-US"/>
        </a:p>
      </dgm:t>
    </dgm:pt>
    <dgm:pt modelId="{21A33E7C-8757-4742-BB5E-D3DB7AD683F6}" type="sibTrans" cxnId="{11A42CB4-E39B-41C0-B1E8-17EBC91A95C4}">
      <dgm:prSet/>
      <dgm:spPr/>
      <dgm:t>
        <a:bodyPr/>
        <a:lstStyle/>
        <a:p>
          <a:endParaRPr lang="en-US"/>
        </a:p>
      </dgm:t>
    </dgm:pt>
    <dgm:pt modelId="{F578382A-81EA-40D2-9356-360147956816}">
      <dgm:prSet/>
      <dgm:spPr/>
      <dgm:t>
        <a:bodyPr/>
        <a:lstStyle/>
        <a:p>
          <a:r>
            <a:rPr lang="en-US" dirty="0"/>
            <a:t>Crucial for modeling energy consumption patterns</a:t>
          </a:r>
        </a:p>
      </dgm:t>
    </dgm:pt>
    <dgm:pt modelId="{CC9498DF-9EA8-45AE-843F-DAF0899E6E79}" type="parTrans" cxnId="{AE4261E3-1DD5-490A-9FEB-7243A4E4E026}">
      <dgm:prSet/>
      <dgm:spPr/>
      <dgm:t>
        <a:bodyPr/>
        <a:lstStyle/>
        <a:p>
          <a:endParaRPr lang="en-US"/>
        </a:p>
      </dgm:t>
    </dgm:pt>
    <dgm:pt modelId="{06079C9F-4543-447E-82CA-F6DF8060F332}" type="sibTrans" cxnId="{AE4261E3-1DD5-490A-9FEB-7243A4E4E026}">
      <dgm:prSet/>
      <dgm:spPr/>
      <dgm:t>
        <a:bodyPr/>
        <a:lstStyle/>
        <a:p>
          <a:endParaRPr lang="en-US"/>
        </a:p>
      </dgm:t>
    </dgm:pt>
    <dgm:pt modelId="{F23735F2-73DE-4C5B-88E4-22B273140FC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Data Shape: (35064, 29)</a:t>
          </a:r>
        </a:p>
      </dgm:t>
    </dgm:pt>
    <dgm:pt modelId="{05B3E6DE-3A16-4C08-86E3-7081ECF08D0D}" type="parTrans" cxnId="{6861AAB2-43FB-418A-A374-9B74525EF7E0}">
      <dgm:prSet/>
      <dgm:spPr/>
      <dgm:t>
        <a:bodyPr/>
        <a:lstStyle/>
        <a:p>
          <a:endParaRPr lang="en-IN"/>
        </a:p>
      </dgm:t>
    </dgm:pt>
    <dgm:pt modelId="{CD634965-2E67-47F1-9B70-26E3BE6DE36B}" type="sibTrans" cxnId="{6861AAB2-43FB-418A-A374-9B74525EF7E0}">
      <dgm:prSet/>
      <dgm:spPr/>
      <dgm:t>
        <a:bodyPr/>
        <a:lstStyle/>
        <a:p>
          <a:endParaRPr lang="en-IN"/>
        </a:p>
      </dgm:t>
    </dgm:pt>
    <dgm:pt modelId="{BCAFFF1D-1587-45F2-8D22-0BB33B69BDB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Data Shape: (178396, 17)</a:t>
          </a:r>
        </a:p>
      </dgm:t>
    </dgm:pt>
    <dgm:pt modelId="{B099DD54-042C-4343-ABBC-5907005C0239}" type="parTrans" cxnId="{7DBE92DF-A9F2-4609-A31A-76A407D4769E}">
      <dgm:prSet/>
      <dgm:spPr/>
      <dgm:t>
        <a:bodyPr/>
        <a:lstStyle/>
        <a:p>
          <a:endParaRPr lang="en-IN"/>
        </a:p>
      </dgm:t>
    </dgm:pt>
    <dgm:pt modelId="{082491C2-CFBA-4AD4-ACCD-A8CC7389411A}" type="sibTrans" cxnId="{7DBE92DF-A9F2-4609-A31A-76A407D4769E}">
      <dgm:prSet/>
      <dgm:spPr/>
      <dgm:t>
        <a:bodyPr/>
        <a:lstStyle/>
        <a:p>
          <a:endParaRPr lang="en-IN"/>
        </a:p>
      </dgm:t>
    </dgm:pt>
    <dgm:pt modelId="{8D69A7F2-F1C3-4153-8CA4-3FA5539D761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Granularity: Hourly</a:t>
          </a:r>
        </a:p>
      </dgm:t>
    </dgm:pt>
    <dgm:pt modelId="{76E1F263-51AE-42E3-BABD-E8201C09E6A4}" type="parTrans" cxnId="{3A02AAED-FDD5-49C4-BDA2-979A8BB31FC3}">
      <dgm:prSet/>
      <dgm:spPr/>
      <dgm:t>
        <a:bodyPr/>
        <a:lstStyle/>
        <a:p>
          <a:endParaRPr lang="en-IN"/>
        </a:p>
      </dgm:t>
    </dgm:pt>
    <dgm:pt modelId="{5D055E5A-1DEA-46CC-A23D-BB5E2CBBB530}" type="sibTrans" cxnId="{3A02AAED-FDD5-49C4-BDA2-979A8BB31FC3}">
      <dgm:prSet/>
      <dgm:spPr/>
      <dgm:t>
        <a:bodyPr/>
        <a:lstStyle/>
        <a:p>
          <a:endParaRPr lang="en-IN"/>
        </a:p>
      </dgm:t>
    </dgm:pt>
    <dgm:pt modelId="{A1C97871-CB6E-41B1-9365-FCCB2AC2A01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Granularity: Hourly</a:t>
          </a:r>
        </a:p>
      </dgm:t>
    </dgm:pt>
    <dgm:pt modelId="{4B5E2674-0F7A-4E96-BB0F-614757865A9A}" type="parTrans" cxnId="{90E25645-C7C8-4E5D-89A4-56FC704B9D37}">
      <dgm:prSet/>
      <dgm:spPr/>
      <dgm:t>
        <a:bodyPr/>
        <a:lstStyle/>
        <a:p>
          <a:endParaRPr lang="en-IN"/>
        </a:p>
      </dgm:t>
    </dgm:pt>
    <dgm:pt modelId="{A2E1DAC7-5BC4-4055-A335-0704C2425020}" type="sibTrans" cxnId="{90E25645-C7C8-4E5D-89A4-56FC704B9D37}">
      <dgm:prSet/>
      <dgm:spPr/>
      <dgm:t>
        <a:bodyPr/>
        <a:lstStyle/>
        <a:p>
          <a:endParaRPr lang="en-IN"/>
        </a:p>
      </dgm:t>
    </dgm:pt>
    <dgm:pt modelId="{36A4C07F-B00F-4132-B368-417C3F439D73}" type="pres">
      <dgm:prSet presAssocID="{2EBF7651-3665-4EE5-B5FC-AEF90742B93C}" presName="linear" presStyleCnt="0">
        <dgm:presLayoutVars>
          <dgm:dir/>
          <dgm:animLvl val="lvl"/>
          <dgm:resizeHandles val="exact"/>
        </dgm:presLayoutVars>
      </dgm:prSet>
      <dgm:spPr/>
    </dgm:pt>
    <dgm:pt modelId="{2B237174-2F9A-4752-B0A1-29D17E3EAC45}" type="pres">
      <dgm:prSet presAssocID="{8EBCFED6-B847-4433-A3A2-513BDDD3409F}" presName="parentLin" presStyleCnt="0"/>
      <dgm:spPr/>
    </dgm:pt>
    <dgm:pt modelId="{8D10BDD5-989C-45DA-8CB3-F3C11F35C2A7}" type="pres">
      <dgm:prSet presAssocID="{8EBCFED6-B847-4433-A3A2-513BDDD3409F}" presName="parentLeftMargin" presStyleLbl="node1" presStyleIdx="0" presStyleCnt="2"/>
      <dgm:spPr/>
    </dgm:pt>
    <dgm:pt modelId="{C73FF616-0CA1-4B62-A32B-79997983827D}" type="pres">
      <dgm:prSet presAssocID="{8EBCFED6-B847-4433-A3A2-513BDDD340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BB6A88-F07B-4869-8A09-C57E35F23EC7}" type="pres">
      <dgm:prSet presAssocID="{8EBCFED6-B847-4433-A3A2-513BDDD3409F}" presName="negativeSpace" presStyleCnt="0"/>
      <dgm:spPr/>
    </dgm:pt>
    <dgm:pt modelId="{50A785B9-ED55-4829-A2AC-837CB1C312D9}" type="pres">
      <dgm:prSet presAssocID="{8EBCFED6-B847-4433-A3A2-513BDDD3409F}" presName="childText" presStyleLbl="conFgAcc1" presStyleIdx="0" presStyleCnt="2">
        <dgm:presLayoutVars>
          <dgm:bulletEnabled val="1"/>
        </dgm:presLayoutVars>
      </dgm:prSet>
      <dgm:spPr/>
    </dgm:pt>
    <dgm:pt modelId="{DC59A28A-ACF9-4832-AA13-0A9E8F616E4E}" type="pres">
      <dgm:prSet presAssocID="{A00FBBC5-FD41-45B7-8EC4-0EFEEC3A6E6D}" presName="spaceBetweenRectangles" presStyleCnt="0"/>
      <dgm:spPr/>
    </dgm:pt>
    <dgm:pt modelId="{953D11A3-ECA2-44E1-B0A5-EE16EF1ED426}" type="pres">
      <dgm:prSet presAssocID="{BE457415-1CB6-4F12-9ED8-78B24AF7C182}" presName="parentLin" presStyleCnt="0"/>
      <dgm:spPr/>
    </dgm:pt>
    <dgm:pt modelId="{81FF1D1F-2C0B-439A-8D22-9DE8F935DB2D}" type="pres">
      <dgm:prSet presAssocID="{BE457415-1CB6-4F12-9ED8-78B24AF7C182}" presName="parentLeftMargin" presStyleLbl="node1" presStyleIdx="0" presStyleCnt="2"/>
      <dgm:spPr/>
    </dgm:pt>
    <dgm:pt modelId="{90FC1A27-54B1-4C04-BEE7-D1C930CAC811}" type="pres">
      <dgm:prSet presAssocID="{BE457415-1CB6-4F12-9ED8-78B24AF7C1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27CA1D-7966-4678-93AA-0323FD0BB2E0}" type="pres">
      <dgm:prSet presAssocID="{BE457415-1CB6-4F12-9ED8-78B24AF7C182}" presName="negativeSpace" presStyleCnt="0"/>
      <dgm:spPr/>
    </dgm:pt>
    <dgm:pt modelId="{D0DEC846-F234-46AB-8F89-284649010DBA}" type="pres">
      <dgm:prSet presAssocID="{BE457415-1CB6-4F12-9ED8-78B24AF7C1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B65800-D0AF-4112-AB7B-AE3BA63234B4}" srcId="{1936867B-03F9-412F-96BD-6CA98636DB79}" destId="{9A17FC29-056E-4B4D-B053-D6ACC6A47734}" srcOrd="2" destOrd="0" parTransId="{96F4E72E-EE14-4584-8E00-C66AF2E9FEF7}" sibTransId="{D361B0E4-77A7-4D30-AE89-13BC51E91867}"/>
    <dgm:cxn modelId="{81A49208-8248-4769-B5C2-C57D9B8063B7}" type="presOf" srcId="{80A39DA6-A6F2-4D57-8459-7E7A210870EF}" destId="{D0DEC846-F234-46AB-8F89-284649010DBA}" srcOrd="0" destOrd="0" presId="urn:microsoft.com/office/officeart/2005/8/layout/list1"/>
    <dgm:cxn modelId="{0F19910B-499D-4D5A-94B8-756EE2FD0AEC}" type="presOf" srcId="{44CBEA46-92FF-4462-BF2A-3DA4D328E7BB}" destId="{50A785B9-ED55-4829-A2AC-837CB1C312D9}" srcOrd="0" destOrd="5" presId="urn:microsoft.com/office/officeart/2005/8/layout/list1"/>
    <dgm:cxn modelId="{5177470D-9E83-4D94-B2C3-0486F45955A1}" type="presOf" srcId="{8EBCFED6-B847-4433-A3A2-513BDDD3409F}" destId="{8D10BDD5-989C-45DA-8CB3-F3C11F35C2A7}" srcOrd="0" destOrd="0" presId="urn:microsoft.com/office/officeart/2005/8/layout/list1"/>
    <dgm:cxn modelId="{B4DF8B15-4C5D-4071-97BA-B47970044CF3}" type="presOf" srcId="{0F03FACA-38EE-49DB-9412-F504FCFA3E25}" destId="{D0DEC846-F234-46AB-8F89-284649010DBA}" srcOrd="0" destOrd="2" presId="urn:microsoft.com/office/officeart/2005/8/layout/list1"/>
    <dgm:cxn modelId="{3F1A5416-90D0-4DE0-9377-9F9F19F6FAB8}" srcId="{1936867B-03F9-412F-96BD-6CA98636DB79}" destId="{0F03FACA-38EE-49DB-9412-F504FCFA3E25}" srcOrd="0" destOrd="0" parTransId="{63D94F6F-6FEA-4F33-B1EC-A925D6C1BD51}" sibTransId="{6CFE5413-1B78-46B5-ABAC-958850D4789A}"/>
    <dgm:cxn modelId="{0DDE6317-2BB8-4692-BBB8-B313FA053D42}" type="presOf" srcId="{FD171E75-87B6-48EE-BCF8-7444730D9EBB}" destId="{50A785B9-ED55-4829-A2AC-837CB1C312D9}" srcOrd="0" destOrd="1" presId="urn:microsoft.com/office/officeart/2005/8/layout/list1"/>
    <dgm:cxn modelId="{3521731C-8018-4013-8088-6AEDCC3CBD6A}" srcId="{6608F6DE-000D-42A4-BF7C-70147D2E8D60}" destId="{7C4DEC04-A0DF-4B54-98F3-E521AFB8FD8C}" srcOrd="1" destOrd="0" parTransId="{ACD9C8CB-8A7B-485F-AC50-490FB84DBB1F}" sibTransId="{08411BCD-0A76-4A1D-AC6A-1834811A0549}"/>
    <dgm:cxn modelId="{0058A21C-D195-4284-8FCA-3D2DC7575C20}" srcId="{1936867B-03F9-412F-96BD-6CA98636DB79}" destId="{97C20F30-5EC6-4C14-91B9-6777404B5C21}" srcOrd="1" destOrd="0" parTransId="{E206AFF6-52E7-4A32-95DB-9F7718488D72}" sibTransId="{EE9B163D-F27E-4D4A-8963-C13B7039CB97}"/>
    <dgm:cxn modelId="{D2A7942E-2585-498F-B67A-4F4837A35058}" type="presOf" srcId="{2951DDBF-DBDD-4680-9C5F-F698E4BF6EC0}" destId="{D0DEC846-F234-46AB-8F89-284649010DBA}" srcOrd="0" destOrd="6" presId="urn:microsoft.com/office/officeart/2005/8/layout/list1"/>
    <dgm:cxn modelId="{F309693C-A21F-46E1-B1D3-1723D025AA10}" srcId="{BE457415-1CB6-4F12-9ED8-78B24AF7C182}" destId="{80A39DA6-A6F2-4D57-8459-7E7A210870EF}" srcOrd="0" destOrd="0" parTransId="{11C0823F-EB94-4D66-982A-78F85C216B3A}" sibTransId="{6F34C548-91AB-4AFD-9A96-4462712E8187}"/>
    <dgm:cxn modelId="{FAB1CE3D-751E-4532-A9A3-5D0E22E8D970}" type="presOf" srcId="{8D69A7F2-F1C3-4153-8CA4-3FA5539D7613}" destId="{50A785B9-ED55-4829-A2AC-837CB1C312D9}" srcOrd="0" destOrd="10" presId="urn:microsoft.com/office/officeart/2005/8/layout/list1"/>
    <dgm:cxn modelId="{AD42B33E-7B9F-4588-9375-2D9B33352FEF}" type="presOf" srcId="{C9A039EC-DD1D-4FC4-842E-F3B254346F70}" destId="{50A785B9-ED55-4829-A2AC-837CB1C312D9}" srcOrd="0" destOrd="3" presId="urn:microsoft.com/office/officeart/2005/8/layout/list1"/>
    <dgm:cxn modelId="{721F975E-DA71-46C7-8766-9EA16AB5723E}" type="presOf" srcId="{9A17FC29-056E-4B4D-B053-D6ACC6A47734}" destId="{D0DEC846-F234-46AB-8F89-284649010DBA}" srcOrd="0" destOrd="4" presId="urn:microsoft.com/office/officeart/2005/8/layout/list1"/>
    <dgm:cxn modelId="{5BB38644-EE17-4782-8528-6D58B4687E06}" srcId="{6608F6DE-000D-42A4-BF7C-70147D2E8D60}" destId="{C9A039EC-DD1D-4FC4-842E-F3B254346F70}" srcOrd="2" destOrd="0" parTransId="{90D983BE-F7BC-4AAC-B285-853079941FA7}" sibTransId="{0C447765-AC5E-45A5-96D8-641C82600335}"/>
    <dgm:cxn modelId="{90E25645-C7C8-4E5D-89A4-56FC704B9D37}" srcId="{BE457415-1CB6-4F12-9ED8-78B24AF7C182}" destId="{A1C97871-CB6E-41B1-9365-FCCB2AC2A01A}" srcOrd="4" destOrd="0" parTransId="{4B5E2674-0F7A-4E96-BB0F-614757865A9A}" sibTransId="{A2E1DAC7-5BC4-4055-A335-0704C2425020}"/>
    <dgm:cxn modelId="{7F61056C-1D3B-49E1-9D9E-49F9F1D414B9}" srcId="{6608F6DE-000D-42A4-BF7C-70147D2E8D60}" destId="{FD171E75-87B6-48EE-BCF8-7444730D9EBB}" srcOrd="0" destOrd="0" parTransId="{D56A3C7D-2145-43E5-8D68-B9CCD014A88D}" sibTransId="{C6179F6F-F4C8-4896-A89B-FC71AAE71C4D}"/>
    <dgm:cxn modelId="{9862476E-D972-4EBB-BAAC-0EA1F4CD3D20}" type="presOf" srcId="{A1C97871-CB6E-41B1-9365-FCCB2AC2A01A}" destId="{D0DEC846-F234-46AB-8F89-284649010DBA}" srcOrd="0" destOrd="10" presId="urn:microsoft.com/office/officeart/2005/8/layout/list1"/>
    <dgm:cxn modelId="{E6B54B70-8C89-4DAA-8C96-97FAEB5348EF}" type="presOf" srcId="{F578382A-81EA-40D2-9356-360147956816}" destId="{D0DEC846-F234-46AB-8F89-284649010DBA}" srcOrd="0" destOrd="8" presId="urn:microsoft.com/office/officeart/2005/8/layout/list1"/>
    <dgm:cxn modelId="{B0163F54-D6A7-438A-A294-9DB169D8D56E}" srcId="{1936867B-03F9-412F-96BD-6CA98636DB79}" destId="{4C89EFEC-ED64-4AD7-92D6-5FEF3927676C}" srcOrd="3" destOrd="0" parTransId="{57BC157B-93DB-4894-A729-DECDBF092207}" sibTransId="{67830AA2-824E-403E-BEEE-74069473A657}"/>
    <dgm:cxn modelId="{0065E880-6956-43CA-AB5D-5C5158148BD1}" type="presOf" srcId="{4C89EFEC-ED64-4AD7-92D6-5FEF3927676C}" destId="{D0DEC846-F234-46AB-8F89-284649010DBA}" srcOrd="0" destOrd="5" presId="urn:microsoft.com/office/officeart/2005/8/layout/list1"/>
    <dgm:cxn modelId="{FFDB0082-40B7-4A49-B6D5-BC1A3F236E88}" type="presOf" srcId="{37620A4D-71ED-420F-889D-7C164ADE696E}" destId="{50A785B9-ED55-4829-A2AC-837CB1C312D9}" srcOrd="0" destOrd="7" presId="urn:microsoft.com/office/officeart/2005/8/layout/list1"/>
    <dgm:cxn modelId="{32010285-A013-4113-977B-8A5626FA83D8}" type="presOf" srcId="{8EBCFED6-B847-4433-A3A2-513BDDD3409F}" destId="{C73FF616-0CA1-4B62-A32B-79997983827D}" srcOrd="1" destOrd="0" presId="urn:microsoft.com/office/officeart/2005/8/layout/list1"/>
    <dgm:cxn modelId="{5C7DF18C-466C-4F38-B765-39A104A12EBD}" srcId="{2EBF7651-3665-4EE5-B5FC-AEF90742B93C}" destId="{BE457415-1CB6-4F12-9ED8-78B24AF7C182}" srcOrd="1" destOrd="0" parTransId="{E3A2F52A-E594-4DCB-9874-840411843F2B}" sibTransId="{8CBFEC2F-FA0F-497B-A4E3-4863068E3C71}"/>
    <dgm:cxn modelId="{79245093-FEFC-4D35-8041-FD447D9DC8B0}" srcId="{BE457415-1CB6-4F12-9ED8-78B24AF7C182}" destId="{1936867B-03F9-412F-96BD-6CA98636DB79}" srcOrd="1" destOrd="0" parTransId="{2B76408F-B1C3-4E83-BC32-77A8AAE68590}" sibTransId="{889BF056-0E26-4DF0-B3AB-CA7F2DE19370}"/>
    <dgm:cxn modelId="{FCAF2697-E866-404E-BBF2-DDAE1AA75C3E}" srcId="{6608F6DE-000D-42A4-BF7C-70147D2E8D60}" destId="{83A5A9D9-73A0-4AAE-8144-1B58A26BD165}" srcOrd="3" destOrd="0" parTransId="{A05D373B-CABC-4AE9-B38B-9C4CC29501B3}" sibTransId="{B034141F-F5C2-4A45-89C9-5F93BC327BAC}"/>
    <dgm:cxn modelId="{42EA979D-85E7-4441-964A-F1FBA8999AE4}" type="presOf" srcId="{1936867B-03F9-412F-96BD-6CA98636DB79}" destId="{D0DEC846-F234-46AB-8F89-284649010DBA}" srcOrd="0" destOrd="1" presId="urn:microsoft.com/office/officeart/2005/8/layout/list1"/>
    <dgm:cxn modelId="{DC1B83AA-009E-4396-ABE6-EF5382477E00}" type="presOf" srcId="{BE457415-1CB6-4F12-9ED8-78B24AF7C182}" destId="{81FF1D1F-2C0B-439A-8D22-9DE8F935DB2D}" srcOrd="0" destOrd="0" presId="urn:microsoft.com/office/officeart/2005/8/layout/list1"/>
    <dgm:cxn modelId="{4DB795AF-6F9D-400D-AB22-6C8FF4B7EB52}" type="presOf" srcId="{BCAFFF1D-1587-45F2-8D22-0BB33B69BDB8}" destId="{D0DEC846-F234-46AB-8F89-284649010DBA}" srcOrd="0" destOrd="9" presId="urn:microsoft.com/office/officeart/2005/8/layout/list1"/>
    <dgm:cxn modelId="{6861AAB2-43FB-418A-A374-9B74525EF7E0}" srcId="{8EBCFED6-B847-4433-A3A2-513BDDD3409F}" destId="{F23735F2-73DE-4C5B-88E4-22B273140FC7}" srcOrd="2" destOrd="0" parTransId="{05B3E6DE-3A16-4C08-86E3-7081ECF08D0D}" sibTransId="{CD634965-2E67-47F1-9B70-26E3BE6DE36B}"/>
    <dgm:cxn modelId="{D62E0FB3-B8CE-4829-956C-C6DC80B0D2FF}" type="presOf" srcId="{BE457415-1CB6-4F12-9ED8-78B24AF7C182}" destId="{90FC1A27-54B1-4C04-BEE7-D1C930CAC811}" srcOrd="1" destOrd="0" presId="urn:microsoft.com/office/officeart/2005/8/layout/list1"/>
    <dgm:cxn modelId="{11A42CB4-E39B-41C0-B1E8-17EBC91A95C4}" srcId="{2951DDBF-DBDD-4680-9C5F-F698E4BF6EC0}" destId="{1FFF9F02-25C4-4143-92E7-DD840CF50E83}" srcOrd="0" destOrd="0" parTransId="{73A92A15-1285-43F6-B8D7-516A1ADB40BA}" sibTransId="{21A33E7C-8757-4742-BB5E-D3DB7AD683F6}"/>
    <dgm:cxn modelId="{C6B8A2B6-34D6-41EA-B620-B7BEFD5CA3D1}" srcId="{2EBF7651-3665-4EE5-B5FC-AEF90742B93C}" destId="{8EBCFED6-B847-4433-A3A2-513BDDD3409F}" srcOrd="0" destOrd="0" parTransId="{1727C4B9-D611-48B2-8A83-E988F4FED348}" sibTransId="{A00FBBC5-FD41-45B7-8EC4-0EFEEC3A6E6D}"/>
    <dgm:cxn modelId="{075CFDB6-ADAC-4E66-993F-9707501FD403}" type="presOf" srcId="{E0FEC5AA-2B09-46D2-A2A2-897D6CD434C1}" destId="{50A785B9-ED55-4829-A2AC-837CB1C312D9}" srcOrd="0" destOrd="8" presId="urn:microsoft.com/office/officeart/2005/8/layout/list1"/>
    <dgm:cxn modelId="{806900BB-C78C-484C-9927-CFC6EC62D30F}" srcId="{8EBCFED6-B847-4433-A3A2-513BDDD3409F}" destId="{44CBEA46-92FF-4462-BF2A-3DA4D328E7BB}" srcOrd="1" destOrd="0" parTransId="{43CEB140-DB71-425B-9715-9EF406C9E4B6}" sibTransId="{77620B23-0718-454B-8A74-0305FE5A0C86}"/>
    <dgm:cxn modelId="{60075FC1-0555-4B2D-AEF0-274419389019}" type="presOf" srcId="{83A5A9D9-73A0-4AAE-8144-1B58A26BD165}" destId="{50A785B9-ED55-4829-A2AC-837CB1C312D9}" srcOrd="0" destOrd="4" presId="urn:microsoft.com/office/officeart/2005/8/layout/list1"/>
    <dgm:cxn modelId="{BD6C7EC8-84B8-44AC-9B94-CED3A4814DE2}" type="presOf" srcId="{97C20F30-5EC6-4C14-91B9-6777404B5C21}" destId="{D0DEC846-F234-46AB-8F89-284649010DBA}" srcOrd="0" destOrd="3" presId="urn:microsoft.com/office/officeart/2005/8/layout/list1"/>
    <dgm:cxn modelId="{2FC09CC9-4CA6-4022-BFAF-9FE419057A9D}" type="presOf" srcId="{7C4DEC04-A0DF-4B54-98F3-E521AFB8FD8C}" destId="{50A785B9-ED55-4829-A2AC-837CB1C312D9}" srcOrd="0" destOrd="2" presId="urn:microsoft.com/office/officeart/2005/8/layout/list1"/>
    <dgm:cxn modelId="{B9E218DD-822C-4714-8002-919433482466}" type="presOf" srcId="{2EBF7651-3665-4EE5-B5FC-AEF90742B93C}" destId="{36A4C07F-B00F-4132-B368-417C3F439D73}" srcOrd="0" destOrd="0" presId="urn:microsoft.com/office/officeart/2005/8/layout/list1"/>
    <dgm:cxn modelId="{58BC1DDE-35BC-4C33-AEB5-6675B2CB158A}" type="presOf" srcId="{1FFF9F02-25C4-4143-92E7-DD840CF50E83}" destId="{D0DEC846-F234-46AB-8F89-284649010DBA}" srcOrd="0" destOrd="7" presId="urn:microsoft.com/office/officeart/2005/8/layout/list1"/>
    <dgm:cxn modelId="{7DBE92DF-A9F2-4609-A31A-76A407D4769E}" srcId="{BE457415-1CB6-4F12-9ED8-78B24AF7C182}" destId="{BCAFFF1D-1587-45F2-8D22-0BB33B69BDB8}" srcOrd="3" destOrd="0" parTransId="{B099DD54-042C-4343-ABBC-5907005C0239}" sibTransId="{082491C2-CFBA-4AD4-ACCD-A8CC7389411A}"/>
    <dgm:cxn modelId="{65DF83E1-610F-4656-88BF-AD6C3C681375}" srcId="{44CBEA46-92FF-4462-BF2A-3DA4D328E7BB}" destId="{09FBA96E-8A15-436D-8C4A-ECDC66963B4C}" srcOrd="0" destOrd="0" parTransId="{A274939C-9C51-485A-A207-61ED5856A54F}" sibTransId="{16728D9F-FD7C-44E5-8329-3A218D632BEA}"/>
    <dgm:cxn modelId="{AE4261E3-1DD5-490A-9FEB-7243A4E4E026}" srcId="{2951DDBF-DBDD-4680-9C5F-F698E4BF6EC0}" destId="{F578382A-81EA-40D2-9356-360147956816}" srcOrd="1" destOrd="0" parTransId="{CC9498DF-9EA8-45AE-843F-DAF0899E6E79}" sibTransId="{06079C9F-4543-447E-82CA-F6DF8060F332}"/>
    <dgm:cxn modelId="{B19BB5E3-11C3-4D56-91A4-256B17796C02}" srcId="{44CBEA46-92FF-4462-BF2A-3DA4D328E7BB}" destId="{37620A4D-71ED-420F-889D-7C164ADE696E}" srcOrd="1" destOrd="0" parTransId="{6FC39FD3-33F2-4007-8112-651F0BB22695}" sibTransId="{491B54DE-D4F4-4DA9-B07A-5D25F1620AAE}"/>
    <dgm:cxn modelId="{98544DE5-8CA5-4665-9593-364AA75E7D1B}" srcId="{8EBCFED6-B847-4433-A3A2-513BDDD3409F}" destId="{6608F6DE-000D-42A4-BF7C-70147D2E8D60}" srcOrd="0" destOrd="0" parTransId="{B603BA39-5580-4906-A40B-BE25CEA0F66F}" sibTransId="{AB06D9C6-7283-4B67-BD92-E88A94A6F201}"/>
    <dgm:cxn modelId="{D9470DEC-B581-48B3-9A8D-E94A58B631B8}" srcId="{BE457415-1CB6-4F12-9ED8-78B24AF7C182}" destId="{2951DDBF-DBDD-4680-9C5F-F698E4BF6EC0}" srcOrd="2" destOrd="0" parTransId="{B92DFF45-77AA-40FC-A96F-022BB280C167}" sibTransId="{40260D8D-7104-49F4-94A0-EF95942C0DE8}"/>
    <dgm:cxn modelId="{3A02AAED-FDD5-49C4-BDA2-979A8BB31FC3}" srcId="{8EBCFED6-B847-4433-A3A2-513BDDD3409F}" destId="{8D69A7F2-F1C3-4153-8CA4-3FA5539D7613}" srcOrd="3" destOrd="0" parTransId="{76E1F263-51AE-42E3-BABD-E8201C09E6A4}" sibTransId="{5D055E5A-1DEA-46CC-A23D-BB5E2CBBB530}"/>
    <dgm:cxn modelId="{9D6C07F2-CBCD-4214-9CE0-69B1717471B4}" type="presOf" srcId="{09FBA96E-8A15-436D-8C4A-ECDC66963B4C}" destId="{50A785B9-ED55-4829-A2AC-837CB1C312D9}" srcOrd="0" destOrd="6" presId="urn:microsoft.com/office/officeart/2005/8/layout/list1"/>
    <dgm:cxn modelId="{A9B777F5-EB7A-4512-967E-1C1ABB187318}" srcId="{44CBEA46-92FF-4462-BF2A-3DA4D328E7BB}" destId="{E0FEC5AA-2B09-46D2-A2A2-897D6CD434C1}" srcOrd="2" destOrd="0" parTransId="{77F0F68F-F7D8-4EFC-ABBB-CF8B8B028F8F}" sibTransId="{201BB1A2-EAC8-44AD-80E6-01805B78AEBA}"/>
    <dgm:cxn modelId="{D641C4FB-84CB-4D39-8396-37A41BC671A5}" type="presOf" srcId="{6608F6DE-000D-42A4-BF7C-70147D2E8D60}" destId="{50A785B9-ED55-4829-A2AC-837CB1C312D9}" srcOrd="0" destOrd="0" presId="urn:microsoft.com/office/officeart/2005/8/layout/list1"/>
    <dgm:cxn modelId="{04891BFE-1497-4256-BD8B-F55DD2C826B8}" type="presOf" srcId="{F23735F2-73DE-4C5B-88E4-22B273140FC7}" destId="{50A785B9-ED55-4829-A2AC-837CB1C312D9}" srcOrd="0" destOrd="9" presId="urn:microsoft.com/office/officeart/2005/8/layout/list1"/>
    <dgm:cxn modelId="{85476E78-319B-4D1C-8B19-BB5E1B6750EE}" type="presParOf" srcId="{36A4C07F-B00F-4132-B368-417C3F439D73}" destId="{2B237174-2F9A-4752-B0A1-29D17E3EAC45}" srcOrd="0" destOrd="0" presId="urn:microsoft.com/office/officeart/2005/8/layout/list1"/>
    <dgm:cxn modelId="{5EB2D061-FB72-4FD8-8871-5A83289A04D2}" type="presParOf" srcId="{2B237174-2F9A-4752-B0A1-29D17E3EAC45}" destId="{8D10BDD5-989C-45DA-8CB3-F3C11F35C2A7}" srcOrd="0" destOrd="0" presId="urn:microsoft.com/office/officeart/2005/8/layout/list1"/>
    <dgm:cxn modelId="{AF134D48-8CC8-4084-AD5B-B3FBEF4D7B7D}" type="presParOf" srcId="{2B237174-2F9A-4752-B0A1-29D17E3EAC45}" destId="{C73FF616-0CA1-4B62-A32B-79997983827D}" srcOrd="1" destOrd="0" presId="urn:microsoft.com/office/officeart/2005/8/layout/list1"/>
    <dgm:cxn modelId="{B25A0F22-3C4F-4BA1-B0B1-045C49DA27F0}" type="presParOf" srcId="{36A4C07F-B00F-4132-B368-417C3F439D73}" destId="{6BBB6A88-F07B-4869-8A09-C57E35F23EC7}" srcOrd="1" destOrd="0" presId="urn:microsoft.com/office/officeart/2005/8/layout/list1"/>
    <dgm:cxn modelId="{365DA01A-5601-4CD5-9845-14B0B93A08CE}" type="presParOf" srcId="{36A4C07F-B00F-4132-B368-417C3F439D73}" destId="{50A785B9-ED55-4829-A2AC-837CB1C312D9}" srcOrd="2" destOrd="0" presId="urn:microsoft.com/office/officeart/2005/8/layout/list1"/>
    <dgm:cxn modelId="{5D240CDE-5317-4FF3-AE02-9D468782692D}" type="presParOf" srcId="{36A4C07F-B00F-4132-B368-417C3F439D73}" destId="{DC59A28A-ACF9-4832-AA13-0A9E8F616E4E}" srcOrd="3" destOrd="0" presId="urn:microsoft.com/office/officeart/2005/8/layout/list1"/>
    <dgm:cxn modelId="{352C48A9-9E29-48C4-877F-021CFDEADBA9}" type="presParOf" srcId="{36A4C07F-B00F-4132-B368-417C3F439D73}" destId="{953D11A3-ECA2-44E1-B0A5-EE16EF1ED426}" srcOrd="4" destOrd="0" presId="urn:microsoft.com/office/officeart/2005/8/layout/list1"/>
    <dgm:cxn modelId="{938219F0-3D99-4479-988C-4AAFDF6125E9}" type="presParOf" srcId="{953D11A3-ECA2-44E1-B0A5-EE16EF1ED426}" destId="{81FF1D1F-2C0B-439A-8D22-9DE8F935DB2D}" srcOrd="0" destOrd="0" presId="urn:microsoft.com/office/officeart/2005/8/layout/list1"/>
    <dgm:cxn modelId="{B1D4C0FD-E9C1-4C79-A1F5-3A7896F47518}" type="presParOf" srcId="{953D11A3-ECA2-44E1-B0A5-EE16EF1ED426}" destId="{90FC1A27-54B1-4C04-BEE7-D1C930CAC811}" srcOrd="1" destOrd="0" presId="urn:microsoft.com/office/officeart/2005/8/layout/list1"/>
    <dgm:cxn modelId="{6D0D54AA-B761-4F82-8EC5-921B7FBDC18B}" type="presParOf" srcId="{36A4C07F-B00F-4132-B368-417C3F439D73}" destId="{4727CA1D-7966-4678-93AA-0323FD0BB2E0}" srcOrd="5" destOrd="0" presId="urn:microsoft.com/office/officeart/2005/8/layout/list1"/>
    <dgm:cxn modelId="{4D41788B-7D6B-4523-B1F1-72F56746E6FF}" type="presParOf" srcId="{36A4C07F-B00F-4132-B368-417C3F439D73}" destId="{D0DEC846-F234-46AB-8F89-284649010D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D5615-1EE2-4C07-BACE-2F6410833EA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FC12F-8AD0-42BF-A111-9A1E682577B7}">
      <dgm:prSet/>
      <dgm:spPr/>
      <dgm:t>
        <a:bodyPr/>
        <a:lstStyle/>
        <a:p>
          <a:r>
            <a:rPr lang="en-US" b="1"/>
            <a:t>Data Preparation</a:t>
          </a:r>
          <a:endParaRPr lang="en-US"/>
        </a:p>
      </dgm:t>
    </dgm:pt>
    <dgm:pt modelId="{3B10B509-1CDB-429B-8CAA-800A6F0256A5}" type="parTrans" cxnId="{1854E7DA-4206-4B3F-83F3-274578159B65}">
      <dgm:prSet/>
      <dgm:spPr/>
      <dgm:t>
        <a:bodyPr/>
        <a:lstStyle/>
        <a:p>
          <a:endParaRPr lang="en-US"/>
        </a:p>
      </dgm:t>
    </dgm:pt>
    <dgm:pt modelId="{24069FA0-2AF0-46FC-8A7D-1D948818F7D4}" type="sibTrans" cxnId="{1854E7DA-4206-4B3F-83F3-274578159B65}">
      <dgm:prSet/>
      <dgm:spPr/>
      <dgm:t>
        <a:bodyPr/>
        <a:lstStyle/>
        <a:p>
          <a:endParaRPr lang="en-US"/>
        </a:p>
      </dgm:t>
    </dgm:pt>
    <dgm:pt modelId="{A121ABA0-7F35-4990-9A06-903152ECAF5D}">
      <dgm:prSet/>
      <dgm:spPr/>
      <dgm:t>
        <a:bodyPr/>
        <a:lstStyle/>
        <a:p>
          <a:r>
            <a:rPr lang="en-US" dirty="0"/>
            <a:t>We have to aggregate the ‘</a:t>
          </a:r>
          <a:r>
            <a:rPr lang="en-US" dirty="0" err="1"/>
            <a:t>weather_data</a:t>
          </a:r>
          <a:r>
            <a:rPr lang="en-US" dirty="0"/>
            <a:t>’ at city level.</a:t>
          </a:r>
        </a:p>
      </dgm:t>
    </dgm:pt>
    <dgm:pt modelId="{982E9543-A198-4E0E-A217-6A1B05EFDF42}" type="parTrans" cxnId="{75CFD20E-29E9-40C9-B88B-A4EEF5C51E6C}">
      <dgm:prSet/>
      <dgm:spPr/>
      <dgm:t>
        <a:bodyPr/>
        <a:lstStyle/>
        <a:p>
          <a:endParaRPr lang="en-US"/>
        </a:p>
      </dgm:t>
    </dgm:pt>
    <dgm:pt modelId="{A436FE29-F206-46C6-8261-BBDB9066128C}" type="sibTrans" cxnId="{75CFD20E-29E9-40C9-B88B-A4EEF5C51E6C}">
      <dgm:prSet/>
      <dgm:spPr/>
      <dgm:t>
        <a:bodyPr/>
        <a:lstStyle/>
        <a:p>
          <a:endParaRPr lang="en-US"/>
        </a:p>
      </dgm:t>
    </dgm:pt>
    <dgm:pt modelId="{00F5535C-81BB-44AD-81C6-D519A112DC69}">
      <dgm:prSet/>
      <dgm:spPr/>
      <dgm:t>
        <a:bodyPr/>
        <a:lstStyle/>
        <a:p>
          <a:r>
            <a:rPr lang="en-US"/>
            <a:t>Converted categorical columns to strings.</a:t>
          </a:r>
        </a:p>
      </dgm:t>
    </dgm:pt>
    <dgm:pt modelId="{AA63BFB8-2468-41EF-8BA1-798874EE051D}" type="parTrans" cxnId="{902B1B8D-5209-47F5-A1AE-08250BAD4976}">
      <dgm:prSet/>
      <dgm:spPr/>
      <dgm:t>
        <a:bodyPr/>
        <a:lstStyle/>
        <a:p>
          <a:endParaRPr lang="en-US"/>
        </a:p>
      </dgm:t>
    </dgm:pt>
    <dgm:pt modelId="{EE52F7F0-2488-4A74-B816-AF230D30D4C3}" type="sibTrans" cxnId="{902B1B8D-5209-47F5-A1AE-08250BAD4976}">
      <dgm:prSet/>
      <dgm:spPr/>
      <dgm:t>
        <a:bodyPr/>
        <a:lstStyle/>
        <a:p>
          <a:endParaRPr lang="en-US"/>
        </a:p>
      </dgm:t>
    </dgm:pt>
    <dgm:pt modelId="{EBA49C0B-4585-4E65-907D-5AFEF5A070C8}">
      <dgm:prSet/>
      <dgm:spPr/>
      <dgm:t>
        <a:bodyPr/>
        <a:lstStyle/>
        <a:p>
          <a:r>
            <a:rPr lang="en-US" b="1"/>
            <a:t>Aggregation of Weather Data</a:t>
          </a:r>
          <a:endParaRPr lang="en-US"/>
        </a:p>
      </dgm:t>
    </dgm:pt>
    <dgm:pt modelId="{66A63E70-284B-433B-ADBC-BC9848EB6AEE}" type="parTrans" cxnId="{03638A86-7972-492E-AD78-5C80A7BF6D5E}">
      <dgm:prSet/>
      <dgm:spPr/>
      <dgm:t>
        <a:bodyPr/>
        <a:lstStyle/>
        <a:p>
          <a:endParaRPr lang="en-US"/>
        </a:p>
      </dgm:t>
    </dgm:pt>
    <dgm:pt modelId="{1BD38F46-4E7A-42C1-B605-0390750FA54D}" type="sibTrans" cxnId="{03638A86-7972-492E-AD78-5C80A7BF6D5E}">
      <dgm:prSet/>
      <dgm:spPr/>
      <dgm:t>
        <a:bodyPr/>
        <a:lstStyle/>
        <a:p>
          <a:endParaRPr lang="en-US"/>
        </a:p>
      </dgm:t>
    </dgm:pt>
    <dgm:pt modelId="{67544E39-A2FE-448A-8A7E-1A10B45DE9F4}">
      <dgm:prSet/>
      <dgm:spPr/>
      <dgm:t>
        <a:bodyPr/>
        <a:lstStyle/>
        <a:p>
          <a:r>
            <a:rPr lang="en-US"/>
            <a:t>Defined a function to get the most frequent value for categorical features.</a:t>
          </a:r>
        </a:p>
      </dgm:t>
    </dgm:pt>
    <dgm:pt modelId="{EB0A6BC1-D273-451E-96F4-6CA884EC5CC2}" type="parTrans" cxnId="{3B1F6B9A-9D9C-41CE-B437-DCC44CB575C7}">
      <dgm:prSet/>
      <dgm:spPr/>
      <dgm:t>
        <a:bodyPr/>
        <a:lstStyle/>
        <a:p>
          <a:endParaRPr lang="en-US"/>
        </a:p>
      </dgm:t>
    </dgm:pt>
    <dgm:pt modelId="{F2559D03-AA20-4E22-A0B5-E1B8CEE5DAE5}" type="sibTrans" cxnId="{3B1F6B9A-9D9C-41CE-B437-DCC44CB575C7}">
      <dgm:prSet/>
      <dgm:spPr/>
      <dgm:t>
        <a:bodyPr/>
        <a:lstStyle/>
        <a:p>
          <a:endParaRPr lang="en-US"/>
        </a:p>
      </dgm:t>
    </dgm:pt>
    <dgm:pt modelId="{F18AFBBC-084E-4625-BE3A-AA3AA99F72A2}">
      <dgm:prSet/>
      <dgm:spPr/>
      <dgm:t>
        <a:bodyPr/>
        <a:lstStyle/>
        <a:p>
          <a:r>
            <a:rPr lang="en-US"/>
            <a:t>Grouped weather data by 'dt_iso' and aggregated using mean for numerical columns and mode for categorical columns.</a:t>
          </a:r>
        </a:p>
      </dgm:t>
    </dgm:pt>
    <dgm:pt modelId="{1D2CBC7C-99A7-4931-805B-40C77ACD4DB7}" type="parTrans" cxnId="{9AA2A78E-AA30-4293-B591-C50B3B1FE595}">
      <dgm:prSet/>
      <dgm:spPr/>
      <dgm:t>
        <a:bodyPr/>
        <a:lstStyle/>
        <a:p>
          <a:endParaRPr lang="en-US"/>
        </a:p>
      </dgm:t>
    </dgm:pt>
    <dgm:pt modelId="{3099E22A-B1BC-4694-890B-98AB22E09703}" type="sibTrans" cxnId="{9AA2A78E-AA30-4293-B591-C50B3B1FE595}">
      <dgm:prSet/>
      <dgm:spPr/>
      <dgm:t>
        <a:bodyPr/>
        <a:lstStyle/>
        <a:p>
          <a:endParaRPr lang="en-US"/>
        </a:p>
      </dgm:t>
    </dgm:pt>
    <dgm:pt modelId="{9B85984F-473A-4BF7-8725-7096DF2EF12D}">
      <dgm:prSet/>
      <dgm:spPr/>
      <dgm:t>
        <a:bodyPr/>
        <a:lstStyle/>
        <a:p>
          <a:r>
            <a:rPr lang="en-US" b="1"/>
            <a:t>Aggregated Weather Data Sample</a:t>
          </a:r>
          <a:endParaRPr lang="en-US"/>
        </a:p>
      </dgm:t>
    </dgm:pt>
    <dgm:pt modelId="{B349A895-F483-44C4-A795-37492C98D275}" type="parTrans" cxnId="{94D35B11-53B9-4D95-8D89-D82FF80D5856}">
      <dgm:prSet/>
      <dgm:spPr/>
      <dgm:t>
        <a:bodyPr/>
        <a:lstStyle/>
        <a:p>
          <a:endParaRPr lang="en-US"/>
        </a:p>
      </dgm:t>
    </dgm:pt>
    <dgm:pt modelId="{845F9FCB-0AB5-488D-B597-09745A9D71B4}" type="sibTrans" cxnId="{94D35B11-53B9-4D95-8D89-D82FF80D5856}">
      <dgm:prSet/>
      <dgm:spPr/>
      <dgm:t>
        <a:bodyPr/>
        <a:lstStyle/>
        <a:p>
          <a:endParaRPr lang="en-US"/>
        </a:p>
      </dgm:t>
    </dgm:pt>
    <dgm:pt modelId="{88F8EDBB-D59A-461E-B922-3D0766A9F656}">
      <dgm:prSet/>
      <dgm:spPr/>
      <dgm:t>
        <a:bodyPr/>
        <a:lstStyle/>
        <a:p>
          <a:r>
            <a:rPr lang="en-US"/>
            <a:t>Sample of the first 5 rows showing average values for temperature, pressure, humidity, wind speed, etc.</a:t>
          </a:r>
        </a:p>
      </dgm:t>
    </dgm:pt>
    <dgm:pt modelId="{FF807A6D-3A1C-47B1-8784-7782329A20F3}" type="parTrans" cxnId="{75320F02-7659-449F-B117-7AB2CEF647EC}">
      <dgm:prSet/>
      <dgm:spPr/>
      <dgm:t>
        <a:bodyPr/>
        <a:lstStyle/>
        <a:p>
          <a:endParaRPr lang="en-US"/>
        </a:p>
      </dgm:t>
    </dgm:pt>
    <dgm:pt modelId="{DEE94CDA-7F35-4E73-86B1-34342DC2632E}" type="sibTrans" cxnId="{75320F02-7659-449F-B117-7AB2CEF647EC}">
      <dgm:prSet/>
      <dgm:spPr/>
      <dgm:t>
        <a:bodyPr/>
        <a:lstStyle/>
        <a:p>
          <a:endParaRPr lang="en-US"/>
        </a:p>
      </dgm:t>
    </dgm:pt>
    <dgm:pt modelId="{27923A35-16CF-46B5-8035-ABD8D0581E5C}" type="pres">
      <dgm:prSet presAssocID="{5D5D5615-1EE2-4C07-BACE-2F6410833EAF}" presName="linear" presStyleCnt="0">
        <dgm:presLayoutVars>
          <dgm:dir/>
          <dgm:animLvl val="lvl"/>
          <dgm:resizeHandles val="exact"/>
        </dgm:presLayoutVars>
      </dgm:prSet>
      <dgm:spPr/>
    </dgm:pt>
    <dgm:pt modelId="{B4E9F93F-03E4-462A-AAE9-78E0E70926E6}" type="pres">
      <dgm:prSet presAssocID="{B69FC12F-8AD0-42BF-A111-9A1E682577B7}" presName="parentLin" presStyleCnt="0"/>
      <dgm:spPr/>
    </dgm:pt>
    <dgm:pt modelId="{DABDC674-EB38-48D4-BFFA-0F35CF32E282}" type="pres">
      <dgm:prSet presAssocID="{B69FC12F-8AD0-42BF-A111-9A1E682577B7}" presName="parentLeftMargin" presStyleLbl="node1" presStyleIdx="0" presStyleCnt="3"/>
      <dgm:spPr/>
    </dgm:pt>
    <dgm:pt modelId="{CD5C32D1-79A5-430D-8C12-02F81623C70F}" type="pres">
      <dgm:prSet presAssocID="{B69FC12F-8AD0-42BF-A111-9A1E682577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3A00F2-6A54-4F47-87DD-8E25EC7BBD36}" type="pres">
      <dgm:prSet presAssocID="{B69FC12F-8AD0-42BF-A111-9A1E682577B7}" presName="negativeSpace" presStyleCnt="0"/>
      <dgm:spPr/>
    </dgm:pt>
    <dgm:pt modelId="{0D22D415-87C4-4879-AE54-65853AEF873E}" type="pres">
      <dgm:prSet presAssocID="{B69FC12F-8AD0-42BF-A111-9A1E682577B7}" presName="childText" presStyleLbl="conFgAcc1" presStyleIdx="0" presStyleCnt="3">
        <dgm:presLayoutVars>
          <dgm:bulletEnabled val="1"/>
        </dgm:presLayoutVars>
      </dgm:prSet>
      <dgm:spPr/>
    </dgm:pt>
    <dgm:pt modelId="{7C26CA41-014D-4C64-8563-F39DB954CA34}" type="pres">
      <dgm:prSet presAssocID="{24069FA0-2AF0-46FC-8A7D-1D948818F7D4}" presName="spaceBetweenRectangles" presStyleCnt="0"/>
      <dgm:spPr/>
    </dgm:pt>
    <dgm:pt modelId="{E560ABC5-68EA-4E1B-BDAC-1FEBF7466554}" type="pres">
      <dgm:prSet presAssocID="{EBA49C0B-4585-4E65-907D-5AFEF5A070C8}" presName="parentLin" presStyleCnt="0"/>
      <dgm:spPr/>
    </dgm:pt>
    <dgm:pt modelId="{771DF48F-FE12-4758-A446-B91A2C6A2703}" type="pres">
      <dgm:prSet presAssocID="{EBA49C0B-4585-4E65-907D-5AFEF5A070C8}" presName="parentLeftMargin" presStyleLbl="node1" presStyleIdx="0" presStyleCnt="3"/>
      <dgm:spPr/>
    </dgm:pt>
    <dgm:pt modelId="{222CD6AE-1B13-4A9B-BA2F-0EE3CCA960F2}" type="pres">
      <dgm:prSet presAssocID="{EBA49C0B-4585-4E65-907D-5AFEF5A070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25FD88-7645-4E97-8E2C-18B91F285BD2}" type="pres">
      <dgm:prSet presAssocID="{EBA49C0B-4585-4E65-907D-5AFEF5A070C8}" presName="negativeSpace" presStyleCnt="0"/>
      <dgm:spPr/>
    </dgm:pt>
    <dgm:pt modelId="{7BCD11C1-D6C5-4B91-8C3A-58346C1C4365}" type="pres">
      <dgm:prSet presAssocID="{EBA49C0B-4585-4E65-907D-5AFEF5A070C8}" presName="childText" presStyleLbl="conFgAcc1" presStyleIdx="1" presStyleCnt="3">
        <dgm:presLayoutVars>
          <dgm:bulletEnabled val="1"/>
        </dgm:presLayoutVars>
      </dgm:prSet>
      <dgm:spPr/>
    </dgm:pt>
    <dgm:pt modelId="{B05AA601-AF00-48DC-B35F-279DE179CF60}" type="pres">
      <dgm:prSet presAssocID="{1BD38F46-4E7A-42C1-B605-0390750FA54D}" presName="spaceBetweenRectangles" presStyleCnt="0"/>
      <dgm:spPr/>
    </dgm:pt>
    <dgm:pt modelId="{5D034E12-DA93-40AA-B728-76ACD340EBC7}" type="pres">
      <dgm:prSet presAssocID="{9B85984F-473A-4BF7-8725-7096DF2EF12D}" presName="parentLin" presStyleCnt="0"/>
      <dgm:spPr/>
    </dgm:pt>
    <dgm:pt modelId="{EB562326-7C48-41A4-88B9-441E7BB399A2}" type="pres">
      <dgm:prSet presAssocID="{9B85984F-473A-4BF7-8725-7096DF2EF12D}" presName="parentLeftMargin" presStyleLbl="node1" presStyleIdx="1" presStyleCnt="3"/>
      <dgm:spPr/>
    </dgm:pt>
    <dgm:pt modelId="{66EF8290-7170-4EE7-9F90-3C5617A0F11B}" type="pres">
      <dgm:prSet presAssocID="{9B85984F-473A-4BF7-8725-7096DF2EF1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EF0486-86D4-4CD6-B676-3AFA70FF44BE}" type="pres">
      <dgm:prSet presAssocID="{9B85984F-473A-4BF7-8725-7096DF2EF12D}" presName="negativeSpace" presStyleCnt="0"/>
      <dgm:spPr/>
    </dgm:pt>
    <dgm:pt modelId="{187FD40B-70C1-4D9B-BEEA-9457199AC20C}" type="pres">
      <dgm:prSet presAssocID="{9B85984F-473A-4BF7-8725-7096DF2EF1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320F02-7659-449F-B117-7AB2CEF647EC}" srcId="{9B85984F-473A-4BF7-8725-7096DF2EF12D}" destId="{88F8EDBB-D59A-461E-B922-3D0766A9F656}" srcOrd="0" destOrd="0" parTransId="{FF807A6D-3A1C-47B1-8784-7782329A20F3}" sibTransId="{DEE94CDA-7F35-4E73-86B1-34342DC2632E}"/>
    <dgm:cxn modelId="{7FA7AB0D-61F2-4D9F-A03F-6BEEDB4979C2}" type="presOf" srcId="{EBA49C0B-4585-4E65-907D-5AFEF5A070C8}" destId="{222CD6AE-1B13-4A9B-BA2F-0EE3CCA960F2}" srcOrd="1" destOrd="0" presId="urn:microsoft.com/office/officeart/2005/8/layout/list1"/>
    <dgm:cxn modelId="{75CFD20E-29E9-40C9-B88B-A4EEF5C51E6C}" srcId="{B69FC12F-8AD0-42BF-A111-9A1E682577B7}" destId="{A121ABA0-7F35-4990-9A06-903152ECAF5D}" srcOrd="0" destOrd="0" parTransId="{982E9543-A198-4E0E-A217-6A1B05EFDF42}" sibTransId="{A436FE29-F206-46C6-8261-BBDB9066128C}"/>
    <dgm:cxn modelId="{94D35B11-53B9-4D95-8D89-D82FF80D5856}" srcId="{5D5D5615-1EE2-4C07-BACE-2F6410833EAF}" destId="{9B85984F-473A-4BF7-8725-7096DF2EF12D}" srcOrd="2" destOrd="0" parTransId="{B349A895-F483-44C4-A795-37492C98D275}" sibTransId="{845F9FCB-0AB5-488D-B597-09745A9D71B4}"/>
    <dgm:cxn modelId="{170E4722-D699-41F2-BFAD-28E20E3A959A}" type="presOf" srcId="{9B85984F-473A-4BF7-8725-7096DF2EF12D}" destId="{EB562326-7C48-41A4-88B9-441E7BB399A2}" srcOrd="0" destOrd="0" presId="urn:microsoft.com/office/officeart/2005/8/layout/list1"/>
    <dgm:cxn modelId="{1594135D-CBC1-4FF1-960A-35A68F1D4F8C}" type="presOf" srcId="{67544E39-A2FE-448A-8A7E-1A10B45DE9F4}" destId="{7BCD11C1-D6C5-4B91-8C3A-58346C1C4365}" srcOrd="0" destOrd="0" presId="urn:microsoft.com/office/officeart/2005/8/layout/list1"/>
    <dgm:cxn modelId="{2023E059-C947-4B34-A76B-EAE30CFC8029}" type="presOf" srcId="{F18AFBBC-084E-4625-BE3A-AA3AA99F72A2}" destId="{7BCD11C1-D6C5-4B91-8C3A-58346C1C4365}" srcOrd="0" destOrd="1" presId="urn:microsoft.com/office/officeart/2005/8/layout/list1"/>
    <dgm:cxn modelId="{E0DD1580-899A-4612-A371-C8B8E4A7E47C}" type="presOf" srcId="{EBA49C0B-4585-4E65-907D-5AFEF5A070C8}" destId="{771DF48F-FE12-4758-A446-B91A2C6A2703}" srcOrd="0" destOrd="0" presId="urn:microsoft.com/office/officeart/2005/8/layout/list1"/>
    <dgm:cxn modelId="{03638A86-7972-492E-AD78-5C80A7BF6D5E}" srcId="{5D5D5615-1EE2-4C07-BACE-2F6410833EAF}" destId="{EBA49C0B-4585-4E65-907D-5AFEF5A070C8}" srcOrd="1" destOrd="0" parTransId="{66A63E70-284B-433B-ADBC-BC9848EB6AEE}" sibTransId="{1BD38F46-4E7A-42C1-B605-0390750FA54D}"/>
    <dgm:cxn modelId="{148B668A-E711-474F-BC18-D08BD0DBD654}" type="presOf" srcId="{5D5D5615-1EE2-4C07-BACE-2F6410833EAF}" destId="{27923A35-16CF-46B5-8035-ABD8D0581E5C}" srcOrd="0" destOrd="0" presId="urn:microsoft.com/office/officeart/2005/8/layout/list1"/>
    <dgm:cxn modelId="{902B1B8D-5209-47F5-A1AE-08250BAD4976}" srcId="{B69FC12F-8AD0-42BF-A111-9A1E682577B7}" destId="{00F5535C-81BB-44AD-81C6-D519A112DC69}" srcOrd="1" destOrd="0" parTransId="{AA63BFB8-2468-41EF-8BA1-798874EE051D}" sibTransId="{EE52F7F0-2488-4A74-B816-AF230D30D4C3}"/>
    <dgm:cxn modelId="{9AA2A78E-AA30-4293-B591-C50B3B1FE595}" srcId="{EBA49C0B-4585-4E65-907D-5AFEF5A070C8}" destId="{F18AFBBC-084E-4625-BE3A-AA3AA99F72A2}" srcOrd="1" destOrd="0" parTransId="{1D2CBC7C-99A7-4931-805B-40C77ACD4DB7}" sibTransId="{3099E22A-B1BC-4694-890B-98AB22E09703}"/>
    <dgm:cxn modelId="{82720B9A-B92C-4F16-84E2-ED569ABCB3EB}" type="presOf" srcId="{00F5535C-81BB-44AD-81C6-D519A112DC69}" destId="{0D22D415-87C4-4879-AE54-65853AEF873E}" srcOrd="0" destOrd="1" presId="urn:microsoft.com/office/officeart/2005/8/layout/list1"/>
    <dgm:cxn modelId="{3B1F6B9A-9D9C-41CE-B437-DCC44CB575C7}" srcId="{EBA49C0B-4585-4E65-907D-5AFEF5A070C8}" destId="{67544E39-A2FE-448A-8A7E-1A10B45DE9F4}" srcOrd="0" destOrd="0" parTransId="{EB0A6BC1-D273-451E-96F4-6CA884EC5CC2}" sibTransId="{F2559D03-AA20-4E22-A0B5-E1B8CEE5DAE5}"/>
    <dgm:cxn modelId="{FF9935A1-AE40-4F82-85E9-BDEF406DF4C4}" type="presOf" srcId="{A121ABA0-7F35-4990-9A06-903152ECAF5D}" destId="{0D22D415-87C4-4879-AE54-65853AEF873E}" srcOrd="0" destOrd="0" presId="urn:microsoft.com/office/officeart/2005/8/layout/list1"/>
    <dgm:cxn modelId="{5E29CFA9-9D1B-4308-8145-B3F75619C689}" type="presOf" srcId="{9B85984F-473A-4BF7-8725-7096DF2EF12D}" destId="{66EF8290-7170-4EE7-9F90-3C5617A0F11B}" srcOrd="1" destOrd="0" presId="urn:microsoft.com/office/officeart/2005/8/layout/list1"/>
    <dgm:cxn modelId="{57B5F9BC-2CDF-4F32-A10C-3D27ED978405}" type="presOf" srcId="{B69FC12F-8AD0-42BF-A111-9A1E682577B7}" destId="{CD5C32D1-79A5-430D-8C12-02F81623C70F}" srcOrd="1" destOrd="0" presId="urn:microsoft.com/office/officeart/2005/8/layout/list1"/>
    <dgm:cxn modelId="{A69FC4C8-0721-472D-958B-ADCB1FF664AE}" type="presOf" srcId="{B69FC12F-8AD0-42BF-A111-9A1E682577B7}" destId="{DABDC674-EB38-48D4-BFFA-0F35CF32E282}" srcOrd="0" destOrd="0" presId="urn:microsoft.com/office/officeart/2005/8/layout/list1"/>
    <dgm:cxn modelId="{1854E7DA-4206-4B3F-83F3-274578159B65}" srcId="{5D5D5615-1EE2-4C07-BACE-2F6410833EAF}" destId="{B69FC12F-8AD0-42BF-A111-9A1E682577B7}" srcOrd="0" destOrd="0" parTransId="{3B10B509-1CDB-429B-8CAA-800A6F0256A5}" sibTransId="{24069FA0-2AF0-46FC-8A7D-1D948818F7D4}"/>
    <dgm:cxn modelId="{E08AB7DB-B80E-40BE-BF5D-FCF9FA3494CF}" type="presOf" srcId="{88F8EDBB-D59A-461E-B922-3D0766A9F656}" destId="{187FD40B-70C1-4D9B-BEEA-9457199AC20C}" srcOrd="0" destOrd="0" presId="urn:microsoft.com/office/officeart/2005/8/layout/list1"/>
    <dgm:cxn modelId="{9B4F3CD8-2B72-4120-A0D4-188920366302}" type="presParOf" srcId="{27923A35-16CF-46B5-8035-ABD8D0581E5C}" destId="{B4E9F93F-03E4-462A-AAE9-78E0E70926E6}" srcOrd="0" destOrd="0" presId="urn:microsoft.com/office/officeart/2005/8/layout/list1"/>
    <dgm:cxn modelId="{76F3CE0C-EDD9-4388-BD19-907EBD8C1067}" type="presParOf" srcId="{B4E9F93F-03E4-462A-AAE9-78E0E70926E6}" destId="{DABDC674-EB38-48D4-BFFA-0F35CF32E282}" srcOrd="0" destOrd="0" presId="urn:microsoft.com/office/officeart/2005/8/layout/list1"/>
    <dgm:cxn modelId="{4C7F5DE8-9E5F-425C-872F-ABD54152CF8D}" type="presParOf" srcId="{B4E9F93F-03E4-462A-AAE9-78E0E70926E6}" destId="{CD5C32D1-79A5-430D-8C12-02F81623C70F}" srcOrd="1" destOrd="0" presId="urn:microsoft.com/office/officeart/2005/8/layout/list1"/>
    <dgm:cxn modelId="{16B8271C-873A-4D7E-9D97-8E7198373B13}" type="presParOf" srcId="{27923A35-16CF-46B5-8035-ABD8D0581E5C}" destId="{A03A00F2-6A54-4F47-87DD-8E25EC7BBD36}" srcOrd="1" destOrd="0" presId="urn:microsoft.com/office/officeart/2005/8/layout/list1"/>
    <dgm:cxn modelId="{698D6020-827D-488D-9F3F-18A8863DA059}" type="presParOf" srcId="{27923A35-16CF-46B5-8035-ABD8D0581E5C}" destId="{0D22D415-87C4-4879-AE54-65853AEF873E}" srcOrd="2" destOrd="0" presId="urn:microsoft.com/office/officeart/2005/8/layout/list1"/>
    <dgm:cxn modelId="{BEA27AE5-24B2-4208-82F2-4342D30FA91C}" type="presParOf" srcId="{27923A35-16CF-46B5-8035-ABD8D0581E5C}" destId="{7C26CA41-014D-4C64-8563-F39DB954CA34}" srcOrd="3" destOrd="0" presId="urn:microsoft.com/office/officeart/2005/8/layout/list1"/>
    <dgm:cxn modelId="{71826278-4A33-4473-9FEB-6F2F370AC22D}" type="presParOf" srcId="{27923A35-16CF-46B5-8035-ABD8D0581E5C}" destId="{E560ABC5-68EA-4E1B-BDAC-1FEBF7466554}" srcOrd="4" destOrd="0" presId="urn:microsoft.com/office/officeart/2005/8/layout/list1"/>
    <dgm:cxn modelId="{369F9F6F-D8E4-4390-900C-1C0D27365254}" type="presParOf" srcId="{E560ABC5-68EA-4E1B-BDAC-1FEBF7466554}" destId="{771DF48F-FE12-4758-A446-B91A2C6A2703}" srcOrd="0" destOrd="0" presId="urn:microsoft.com/office/officeart/2005/8/layout/list1"/>
    <dgm:cxn modelId="{7C816EA3-A811-4824-9E3A-783F1D8D413E}" type="presParOf" srcId="{E560ABC5-68EA-4E1B-BDAC-1FEBF7466554}" destId="{222CD6AE-1B13-4A9B-BA2F-0EE3CCA960F2}" srcOrd="1" destOrd="0" presId="urn:microsoft.com/office/officeart/2005/8/layout/list1"/>
    <dgm:cxn modelId="{00CF009D-F19F-48EB-BA10-09F0E004B26F}" type="presParOf" srcId="{27923A35-16CF-46B5-8035-ABD8D0581E5C}" destId="{B325FD88-7645-4E97-8E2C-18B91F285BD2}" srcOrd="5" destOrd="0" presId="urn:microsoft.com/office/officeart/2005/8/layout/list1"/>
    <dgm:cxn modelId="{D95C6F56-4000-4661-B5AF-B69C9B561471}" type="presParOf" srcId="{27923A35-16CF-46B5-8035-ABD8D0581E5C}" destId="{7BCD11C1-D6C5-4B91-8C3A-58346C1C4365}" srcOrd="6" destOrd="0" presId="urn:microsoft.com/office/officeart/2005/8/layout/list1"/>
    <dgm:cxn modelId="{3C38F671-B882-4FB1-ADC1-21AE2FCD2DC5}" type="presParOf" srcId="{27923A35-16CF-46B5-8035-ABD8D0581E5C}" destId="{B05AA601-AF00-48DC-B35F-279DE179CF60}" srcOrd="7" destOrd="0" presId="urn:microsoft.com/office/officeart/2005/8/layout/list1"/>
    <dgm:cxn modelId="{83C12CCA-D53F-428D-B765-EB3CE0AA0FA5}" type="presParOf" srcId="{27923A35-16CF-46B5-8035-ABD8D0581E5C}" destId="{5D034E12-DA93-40AA-B728-76ACD340EBC7}" srcOrd="8" destOrd="0" presId="urn:microsoft.com/office/officeart/2005/8/layout/list1"/>
    <dgm:cxn modelId="{F8506198-D22A-476B-9E3F-915D48288220}" type="presParOf" srcId="{5D034E12-DA93-40AA-B728-76ACD340EBC7}" destId="{EB562326-7C48-41A4-88B9-441E7BB399A2}" srcOrd="0" destOrd="0" presId="urn:microsoft.com/office/officeart/2005/8/layout/list1"/>
    <dgm:cxn modelId="{0B615778-E7C7-4F96-8901-4538B0696115}" type="presParOf" srcId="{5D034E12-DA93-40AA-B728-76ACD340EBC7}" destId="{66EF8290-7170-4EE7-9F90-3C5617A0F11B}" srcOrd="1" destOrd="0" presId="urn:microsoft.com/office/officeart/2005/8/layout/list1"/>
    <dgm:cxn modelId="{321BBB70-F3F0-43CB-A248-D2372571893D}" type="presParOf" srcId="{27923A35-16CF-46B5-8035-ABD8D0581E5C}" destId="{9FEF0486-86D4-4CD6-B676-3AFA70FF44BE}" srcOrd="9" destOrd="0" presId="urn:microsoft.com/office/officeart/2005/8/layout/list1"/>
    <dgm:cxn modelId="{3652BABE-6899-4039-93F9-70E1C577CAD8}" type="presParOf" srcId="{27923A35-16CF-46B5-8035-ABD8D0581E5C}" destId="{187FD40B-70C1-4D9B-BEEA-9457199AC2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85B9-ED55-4829-A2AC-837CB1C312D9}">
      <dsp:nvSpPr>
        <dsp:cNvPr id="0" name=""/>
        <dsp:cNvSpPr/>
      </dsp:nvSpPr>
      <dsp:spPr>
        <a:xfrm>
          <a:off x="0" y="265609"/>
          <a:ext cx="6906491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20" tIns="249936" rIns="5360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Contains historical data on: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Energy generation from various sources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Forecasts for solar and wind generation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Actual load data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Actual price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Importance: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Developing models to predict future electricity demand and prices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Enabling better resource management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Enhancing operational planning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Data Shape: (35064, 29)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Granularity: Hourly</a:t>
          </a:r>
        </a:p>
      </dsp:txBody>
      <dsp:txXfrm>
        <a:off x="0" y="265609"/>
        <a:ext cx="6906491" cy="2494800"/>
      </dsp:txXfrm>
    </dsp:sp>
    <dsp:sp modelId="{C73FF616-0CA1-4B62-A32B-79997983827D}">
      <dsp:nvSpPr>
        <dsp:cNvPr id="0" name=""/>
        <dsp:cNvSpPr/>
      </dsp:nvSpPr>
      <dsp:spPr>
        <a:xfrm>
          <a:off x="345324" y="88489"/>
          <a:ext cx="483454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34" tIns="0" rIns="1827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Energy Dataset</a:t>
          </a:r>
          <a:endParaRPr lang="en-US" sz="1200" kern="1200"/>
        </a:p>
      </dsp:txBody>
      <dsp:txXfrm>
        <a:off x="362617" y="105782"/>
        <a:ext cx="4799957" cy="319654"/>
      </dsp:txXfrm>
    </dsp:sp>
    <dsp:sp modelId="{D0DEC846-F234-46AB-8F89-284649010DBA}">
      <dsp:nvSpPr>
        <dsp:cNvPr id="0" name=""/>
        <dsp:cNvSpPr/>
      </dsp:nvSpPr>
      <dsp:spPr>
        <a:xfrm>
          <a:off x="0" y="3002329"/>
          <a:ext cx="6906491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20" tIns="249936" rIns="5360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Provides comprehensive weather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Key attributes: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Temperature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Humidity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Wind speed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Weather conditions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Importance: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Understanding the impact of weather conditions on electricity demand and generation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Crucial for modeling energy consumption patterns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Data Shape: (178396, 17)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/>
            <a:t>Granularity: Hourly</a:t>
          </a:r>
        </a:p>
      </dsp:txBody>
      <dsp:txXfrm>
        <a:off x="0" y="3002329"/>
        <a:ext cx="6906491" cy="2494800"/>
      </dsp:txXfrm>
    </dsp:sp>
    <dsp:sp modelId="{90FC1A27-54B1-4C04-BEE7-D1C930CAC811}">
      <dsp:nvSpPr>
        <dsp:cNvPr id="0" name=""/>
        <dsp:cNvSpPr/>
      </dsp:nvSpPr>
      <dsp:spPr>
        <a:xfrm>
          <a:off x="345324" y="2825209"/>
          <a:ext cx="4834543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34" tIns="0" rIns="18273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Weather Features Dataset</a:t>
          </a:r>
          <a:endParaRPr lang="en-US" sz="1200" kern="1200"/>
        </a:p>
      </dsp:txBody>
      <dsp:txXfrm>
        <a:off x="362617" y="2842502"/>
        <a:ext cx="4799957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D415-87C4-4879-AE54-65853AEF873E}">
      <dsp:nvSpPr>
        <dsp:cNvPr id="0" name=""/>
        <dsp:cNvSpPr/>
      </dsp:nvSpPr>
      <dsp:spPr>
        <a:xfrm>
          <a:off x="0" y="236061"/>
          <a:ext cx="6099449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385" tIns="312420" rIns="473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have to aggregate the ‘</a:t>
          </a:r>
          <a:r>
            <a:rPr lang="en-US" sz="1500" kern="1200" dirty="0" err="1"/>
            <a:t>weather_data</a:t>
          </a:r>
          <a:r>
            <a:rPr lang="en-US" sz="1500" kern="1200" dirty="0"/>
            <a:t>’ at city level.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Converted categorical columns to strings.</a:t>
          </a:r>
        </a:p>
      </dsp:txBody>
      <dsp:txXfrm>
        <a:off x="0" y="236061"/>
        <a:ext cx="6099449" cy="874125"/>
      </dsp:txXfrm>
    </dsp:sp>
    <dsp:sp modelId="{CD5C32D1-79A5-430D-8C12-02F81623C70F}">
      <dsp:nvSpPr>
        <dsp:cNvPr id="0" name=""/>
        <dsp:cNvSpPr/>
      </dsp:nvSpPr>
      <dsp:spPr>
        <a:xfrm>
          <a:off x="304972" y="14661"/>
          <a:ext cx="426961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381" tIns="0" rIns="1613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Preparation</a:t>
          </a:r>
          <a:endParaRPr lang="en-US" sz="1500" kern="1200"/>
        </a:p>
      </dsp:txBody>
      <dsp:txXfrm>
        <a:off x="326588" y="36277"/>
        <a:ext cx="4226382" cy="399568"/>
      </dsp:txXfrm>
    </dsp:sp>
    <dsp:sp modelId="{7BCD11C1-D6C5-4B91-8C3A-58346C1C4365}">
      <dsp:nvSpPr>
        <dsp:cNvPr id="0" name=""/>
        <dsp:cNvSpPr/>
      </dsp:nvSpPr>
      <dsp:spPr>
        <a:xfrm>
          <a:off x="0" y="1412587"/>
          <a:ext cx="6099449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385" tIns="312420" rIns="473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Defined a function to get the most frequent value for categorical features.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Grouped weather data by 'dt_iso' and aggregated using mean for numerical columns and mode for categorical columns.</a:t>
          </a:r>
        </a:p>
      </dsp:txBody>
      <dsp:txXfrm>
        <a:off x="0" y="1412587"/>
        <a:ext cx="6099449" cy="1299375"/>
      </dsp:txXfrm>
    </dsp:sp>
    <dsp:sp modelId="{222CD6AE-1B13-4A9B-BA2F-0EE3CCA960F2}">
      <dsp:nvSpPr>
        <dsp:cNvPr id="0" name=""/>
        <dsp:cNvSpPr/>
      </dsp:nvSpPr>
      <dsp:spPr>
        <a:xfrm>
          <a:off x="304972" y="1191187"/>
          <a:ext cx="426961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381" tIns="0" rIns="1613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Aggregation of Weather Data</a:t>
          </a:r>
          <a:endParaRPr lang="en-US" sz="1500" kern="1200"/>
        </a:p>
      </dsp:txBody>
      <dsp:txXfrm>
        <a:off x="326588" y="1212803"/>
        <a:ext cx="4226382" cy="399568"/>
      </dsp:txXfrm>
    </dsp:sp>
    <dsp:sp modelId="{187FD40B-70C1-4D9B-BEEA-9457199AC20C}">
      <dsp:nvSpPr>
        <dsp:cNvPr id="0" name=""/>
        <dsp:cNvSpPr/>
      </dsp:nvSpPr>
      <dsp:spPr>
        <a:xfrm>
          <a:off x="0" y="3014361"/>
          <a:ext cx="609944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385" tIns="312420" rIns="473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Sample of the first 5 rows showing average values for temperature, pressure, humidity, wind speed, etc.</a:t>
          </a:r>
        </a:p>
      </dsp:txBody>
      <dsp:txXfrm>
        <a:off x="0" y="3014361"/>
        <a:ext cx="6099449" cy="850500"/>
      </dsp:txXfrm>
    </dsp:sp>
    <dsp:sp modelId="{66EF8290-7170-4EE7-9F90-3C5617A0F11B}">
      <dsp:nvSpPr>
        <dsp:cNvPr id="0" name=""/>
        <dsp:cNvSpPr/>
      </dsp:nvSpPr>
      <dsp:spPr>
        <a:xfrm>
          <a:off x="304972" y="2792962"/>
          <a:ext cx="426961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381" tIns="0" rIns="1613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Aggregated Weather Data Sample</a:t>
          </a:r>
          <a:endParaRPr lang="en-US" sz="1500" kern="1200"/>
        </a:p>
      </dsp:txBody>
      <dsp:txXfrm>
        <a:off x="326588" y="2814578"/>
        <a:ext cx="4226382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86AF6-C98A-4E3A-8F1B-D24771C888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A48BF-CA48-4E60-9698-3FB5F75DF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2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A48BF-CA48-4E60-9698-3FB5F75DF8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9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A48BF-CA48-4E60-9698-3FB5F75DF8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3D73-3297-4F62-B690-DF0C1198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6DA8-9D3A-4CAA-B951-5322C2E1E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94C5-AA73-4F56-9DC0-5197FA5A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8C4-8058-48A2-923A-143D6C1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D6C3-4876-4EEC-8B1B-24B1FCBD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141F-68CB-4894-8308-4ACBAD46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8782-2BB1-458B-8FBF-FDE0E1F53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2DCA-F0F8-4D49-8391-AE8C4870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E343-5161-4681-A57B-631EC8FB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E5DB-EBFD-4676-A5A0-E0C5808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6C932-EB8C-4F3E-837F-D562C3E54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925E-DFA3-4C76-B35C-2D0721F11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F7760-31F7-4537-A335-CE65C496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8F16-7A29-4DDF-A03B-CED4E27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BF3-2639-4B61-8ADC-FFCC487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3AEA-5FBB-4925-9684-12AB38D3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120B-2E91-497E-86F6-3D6FB37C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0E0A-C39C-4383-97DA-7D1798C9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0FE1-0E26-4899-8384-406C9BF1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4A40-FAD0-4D12-9AA5-92858F03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F7B8-96DD-4793-8AF6-E5C6EE62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55F7-6F1E-4614-A949-D3381122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A15-29B3-4AE9-BC2C-C5FED80E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7F4-B409-4405-ABD0-C0377106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6522-576B-4CE5-BD3B-39F114BF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5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0AF6-AAF3-4C7A-B4B9-E9B13F1F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3D72-FA2E-42BE-B60C-5BC29A0D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590C-9B59-4541-A264-20DC93096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54B5-38CB-4903-8F15-7237A886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777BB-493F-4D53-AB7F-3024FF5E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B719-32C3-4E98-8F05-1F1613B1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C364-A33D-45A4-81B2-0ED3CEC0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0084-DE40-42BC-8D07-46B40594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9EB84-4405-4BC0-9650-65F3B9C7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C3F9E-9876-4761-8ACC-BECC1911E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999B-1236-4721-A5D7-029A45EC8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EC928-4A0D-40B5-A74B-C6D6C424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C769-0701-41DA-80BE-7B97057B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0D908-995C-4943-95DD-731D81B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FDE4-3518-43E2-8EFC-74A7C2D0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0E265-D255-4F92-9F64-2B79E1B4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26357-5B06-4580-A8C3-BE95BD0B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08C4-4333-4BE9-969B-A8056AF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454AD-823E-4477-90C3-09BB687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D331B-267B-4FD1-BE05-75FB5B28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458D-16E1-4B51-B576-E77D76DD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4658-860A-428E-8D10-1CDEA8F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8E9B-AF35-4470-A6BE-20DF68D1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F591D-1D7A-41D3-9517-EAC43CC3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5884-05D2-479B-9140-196C3BDD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6CA4-636E-4A64-A614-8EC1E159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54E6-FC29-4402-82D0-108065BD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5480-ADE5-4217-A015-20E6F6E6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7F7B8-9397-4EB5-8082-7414BAFA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A1BD-97E3-4D0D-9CBE-0F97731D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CBE9-C94C-47F7-BA65-EB14C1DC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8385-D8B3-4E6F-819A-BC0E2420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7EBA-073C-4C86-866D-DB6EAEC3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4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BA40B-D8F3-40C6-B9C4-854C7355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9B19-7F8C-493D-B053-429F7F42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B251-910B-4CC8-8B3F-96CF6D408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B1D6-D06E-40D6-AFB3-38BBA3A61419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0F22-EFC9-453F-B349-60318748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29E3-E254-48A4-89F0-17D9DE5A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C4A1-0560-43FB-A7AA-4CEB5526F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5.png"/><Relationship Id="rId5" Type="http://schemas.openxmlformats.org/officeDocument/2006/relationships/diagramData" Target="../diagrams/data2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9" name="Arc 107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DDA2-C8FF-4C93-BE8C-920998381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821" y="1642780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Electricity Demand and Price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CB06-96EC-4DF0-9486-8C24AD5D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878" y="5151728"/>
            <a:ext cx="5935570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/>
              <a:t>An Infosys Springboard Internship Project</a:t>
            </a:r>
          </a:p>
          <a:p>
            <a:pPr algn="r"/>
            <a:r>
              <a:rPr lang="en-US" sz="2200" dirty="0"/>
              <a:t>By: Deep Kshirsagar</a:t>
            </a:r>
          </a:p>
          <a:p>
            <a:pPr algn="r"/>
            <a:r>
              <a:rPr lang="en-US" sz="2200" dirty="0"/>
              <a:t>Date: 19 July 2024</a:t>
            </a:r>
            <a:endParaRPr lang="en-IN" sz="2200" dirty="0"/>
          </a:p>
        </p:txBody>
      </p:sp>
      <p:pic>
        <p:nvPicPr>
          <p:cNvPr id="1026" name="Picture 2" descr="Government Engineering College, Naragund - Infosys-springboard">
            <a:extLst>
              <a:ext uri="{FF2B5EF4-FFF2-40B4-BE49-F238E27FC236}">
                <a16:creationId xmlns:a16="http://schemas.microsoft.com/office/drawing/2014/main" id="{644CAB04-7949-4606-9DA8-8C5DD443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36" y="3821083"/>
            <a:ext cx="1495425" cy="9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6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88343-0DE3-4AD5-A935-FF98A04A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4594629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5BF76-A699-41E8-8721-EF6E0AA4A8A0}"/>
              </a:ext>
            </a:extLst>
          </p:cNvPr>
          <p:cNvSpPr txBox="1"/>
          <p:nvPr/>
        </p:nvSpPr>
        <p:spPr>
          <a:xfrm>
            <a:off x="254462" y="2832984"/>
            <a:ext cx="3116811" cy="3239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Overall Trend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Price Fluctuations:</a:t>
            </a:r>
            <a:r>
              <a:rPr lang="en-US" sz="1300" dirty="0"/>
              <a:t> The price fluctuates throughout the day for all weather conditions.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Weather-Specific Trends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Haze:</a:t>
            </a:r>
            <a:r>
              <a:rPr lang="en-US" sz="1300" dirty="0"/>
              <a:t> Highest prices are observed during haze, particularly in the evening hours.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Thunderstorm:</a:t>
            </a:r>
            <a:r>
              <a:rPr lang="en-US" sz="1300" dirty="0"/>
              <a:t> Prices tend to be lower during thunderstorms compared to other weather conditions.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Clear, Clouds, Rain, Fog, Drizzle, Mist:</a:t>
            </a:r>
            <a:r>
              <a:rPr lang="en-US" sz="1300" dirty="0"/>
              <a:t> Prices for these weather conditions show similar patterns with fluctuations throughout the day but without a strong correlation to price levels.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6636F-A67F-45D1-8E20-CE644418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8" y="2079262"/>
            <a:ext cx="8568834" cy="36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08B23-C16E-4542-9FA3-31E5BA48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IN" sz="4000" dirty="0"/>
              <a:t>Model Implementation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B18AE-F137-4F11-90E9-3CA3F349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3" y="4151844"/>
            <a:ext cx="7296727" cy="2672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C896B-4799-49C4-8278-3E0D7B06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" y="1541700"/>
            <a:ext cx="7078824" cy="2576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68885-0FA0-49EA-BC68-1004DE487CF3}"/>
              </a:ext>
            </a:extLst>
          </p:cNvPr>
          <p:cNvSpPr txBox="1"/>
          <p:nvPr/>
        </p:nvSpPr>
        <p:spPr>
          <a:xfrm>
            <a:off x="8377383" y="3515093"/>
            <a:ext cx="300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 Forest Model for Load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9EE64-7024-4BC5-BBC0-CDD16702505B}"/>
              </a:ext>
            </a:extLst>
          </p:cNvPr>
          <p:cNvSpPr txBox="1"/>
          <p:nvPr/>
        </p:nvSpPr>
        <p:spPr>
          <a:xfrm>
            <a:off x="429491" y="4480555"/>
            <a:ext cx="40362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Linear Regression Model for Load prediction</a:t>
            </a:r>
          </a:p>
          <a:p>
            <a:endParaRPr lang="en-IN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00409B8-D9FE-40C5-A08F-39F31FCAF2E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2833488" y="3732170"/>
            <a:ext cx="362534" cy="11342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481A120-3DAE-4B6D-AC9A-FD1A5E3D1EF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9023395" y="3296945"/>
            <a:ext cx="375141" cy="13346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711844E-A34C-4C4E-BA75-F65EF698C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383" y="2436512"/>
            <a:ext cx="2879720" cy="9924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2A4FA-9340-469A-9DFA-B4FB5FC27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91" y="4843090"/>
            <a:ext cx="3307597" cy="9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7BDB-5F03-45D3-BE34-5E8B369D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184805"/>
            <a:ext cx="10515600" cy="770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Implementation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A37C5-052B-4F93-B726-4D71297F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5" y="1063691"/>
            <a:ext cx="7345656" cy="267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BC45A-926A-491D-B044-55115B08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12" y="3807598"/>
            <a:ext cx="8347788" cy="3001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BD6AF-9C15-4492-B4A5-A2ACD393A017}"/>
              </a:ext>
            </a:extLst>
          </p:cNvPr>
          <p:cNvSpPr txBox="1"/>
          <p:nvPr/>
        </p:nvSpPr>
        <p:spPr>
          <a:xfrm>
            <a:off x="7897387" y="3113417"/>
            <a:ext cx="4157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 Forest Model for Load Prediction with Parameter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541BA-093A-47D2-AFE1-C4AA14A1B8A9}"/>
              </a:ext>
            </a:extLst>
          </p:cNvPr>
          <p:cNvSpPr txBox="1"/>
          <p:nvPr/>
        </p:nvSpPr>
        <p:spPr>
          <a:xfrm>
            <a:off x="230909" y="4071889"/>
            <a:ext cx="3113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Gradient Boosting Model for Load Prediction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AB65162-B1F3-4C35-B392-AB4C47D996D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2633886" y="2895453"/>
            <a:ext cx="330312" cy="20225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C15814-6222-4DE6-AEB8-7D26DC5C55F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8780741" y="2612392"/>
            <a:ext cx="432571" cy="1957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D3B9810-4E10-405E-868C-116B1F0F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9" y="4434457"/>
            <a:ext cx="3113705" cy="10304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CD07C3-5DC2-493E-AE98-1728ACC83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378" y="1814259"/>
            <a:ext cx="3588529" cy="11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7BDB-5F03-45D3-BE34-5E8B369D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184805"/>
            <a:ext cx="10515600" cy="770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Implementation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BD6AF-9C15-4492-B4A5-A2ACD393A017}"/>
              </a:ext>
            </a:extLst>
          </p:cNvPr>
          <p:cNvSpPr txBox="1"/>
          <p:nvPr/>
        </p:nvSpPr>
        <p:spPr>
          <a:xfrm>
            <a:off x="8904151" y="3050402"/>
            <a:ext cx="2133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LSTM Model for Load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541BA-093A-47D2-AFE1-C4AA14A1B8A9}"/>
              </a:ext>
            </a:extLst>
          </p:cNvPr>
          <p:cNvSpPr txBox="1"/>
          <p:nvPr/>
        </p:nvSpPr>
        <p:spPr>
          <a:xfrm>
            <a:off x="-3047" y="4031088"/>
            <a:ext cx="3847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Gradient Boosting Model for Load Prediction with Parameter tuning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AB65162-B1F3-4C35-B392-AB4C47D996DD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rot="5400000" flipH="1" flipV="1">
            <a:off x="2643774" y="2921805"/>
            <a:ext cx="386092" cy="18324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C15814-6222-4DE6-AEB8-7D26DC5C55F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5400000">
            <a:off x="8719920" y="2696061"/>
            <a:ext cx="634933" cy="18668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6C8933E-6638-45F5-AA76-8C176E7D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930400"/>
            <a:ext cx="7512212" cy="27145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41196-AF85-4F39-AB05-55EEBB4C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1" y="4560145"/>
            <a:ext cx="3366368" cy="989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E818CD-9E89-4E80-82CB-AF756B1F7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919" y="1939089"/>
            <a:ext cx="3056940" cy="10242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1EC4E7-4DB4-4FA4-AD73-46AD3261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583" y="3946945"/>
            <a:ext cx="8190772" cy="29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7BDB-5F03-45D3-BE34-5E8B369D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10" y="47115"/>
            <a:ext cx="10515600" cy="770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Implementation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BD6AF-9C15-4492-B4A5-A2ACD393A017}"/>
              </a:ext>
            </a:extLst>
          </p:cNvPr>
          <p:cNvSpPr txBox="1"/>
          <p:nvPr/>
        </p:nvSpPr>
        <p:spPr>
          <a:xfrm>
            <a:off x="156655" y="2899663"/>
            <a:ext cx="2978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Random Forest Model for Price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541BA-093A-47D2-AFE1-C4AA14A1B8A9}"/>
              </a:ext>
            </a:extLst>
          </p:cNvPr>
          <p:cNvSpPr txBox="1"/>
          <p:nvPr/>
        </p:nvSpPr>
        <p:spPr>
          <a:xfrm>
            <a:off x="8576794" y="3993116"/>
            <a:ext cx="3217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Linear Regression Model for Price Prediction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AB65162-B1F3-4C35-B392-AB4C47D996D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8891963" y="2699588"/>
            <a:ext cx="479634" cy="21074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1F12E4-AB4D-4655-9973-D7C9D197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83" y="741244"/>
            <a:ext cx="8190772" cy="2772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387C6-B69A-43E3-9F0A-6492943D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85" y="4338313"/>
            <a:ext cx="3295814" cy="953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657D26-34FB-46B8-A174-94F0A0EE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55" y="1636453"/>
            <a:ext cx="2940705" cy="1058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AD418-11C3-4582-9581-5FD4649D1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6727"/>
            <a:ext cx="8007854" cy="3006084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1B98490-FFB9-4D57-8E67-FAFEB0E18A3C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2557134" y="2249934"/>
            <a:ext cx="535454" cy="2358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9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7BDB-5F03-45D3-BE34-5E8B369D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10" y="47115"/>
            <a:ext cx="10515600" cy="770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Implementation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BD6AF-9C15-4492-B4A5-A2ACD393A017}"/>
              </a:ext>
            </a:extLst>
          </p:cNvPr>
          <p:cNvSpPr txBox="1"/>
          <p:nvPr/>
        </p:nvSpPr>
        <p:spPr>
          <a:xfrm>
            <a:off x="203988" y="2868750"/>
            <a:ext cx="2913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 Forest Model Price Prediction with Parameter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541BA-093A-47D2-AFE1-C4AA14A1B8A9}"/>
              </a:ext>
            </a:extLst>
          </p:cNvPr>
          <p:cNvSpPr txBox="1"/>
          <p:nvPr/>
        </p:nvSpPr>
        <p:spPr>
          <a:xfrm>
            <a:off x="8747757" y="3824991"/>
            <a:ext cx="2973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Gradient Boosting Model for Price Prediction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AB65162-B1F3-4C35-B392-AB4C47D996D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rot="16200000" flipV="1">
            <a:off x="8979276" y="2569891"/>
            <a:ext cx="395991" cy="2114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C15814-6222-4DE6-AEB8-7D26DC5C55F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2691765" y="2268483"/>
            <a:ext cx="348003" cy="24103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6F2A42-A12A-416F-8FE2-63E866AF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57" y="4220982"/>
            <a:ext cx="3102498" cy="1039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2B3F-0FB8-4C4F-801A-C3E605C6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79" y="704716"/>
            <a:ext cx="8137573" cy="2724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FFBD33-7F46-496F-A0AC-B21819DFA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" y="3647640"/>
            <a:ext cx="8098492" cy="31532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E9D42A-F3C3-4B0C-AD20-006B96288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9" y="1725724"/>
            <a:ext cx="2978281" cy="10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7BDB-5F03-45D3-BE34-5E8B369D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10" y="47115"/>
            <a:ext cx="10515600" cy="770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Implementation </a:t>
            </a:r>
            <a:r>
              <a:rPr lang="en-US" sz="2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BD6AF-9C15-4492-B4A5-A2ACD393A017}"/>
              </a:ext>
            </a:extLst>
          </p:cNvPr>
          <p:cNvSpPr txBox="1"/>
          <p:nvPr/>
        </p:nvSpPr>
        <p:spPr>
          <a:xfrm>
            <a:off x="203988" y="2868750"/>
            <a:ext cx="2913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Gradient Boosting Model for Price Prediction with Parameter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541BA-093A-47D2-AFE1-C4AA14A1B8A9}"/>
              </a:ext>
            </a:extLst>
          </p:cNvPr>
          <p:cNvSpPr txBox="1"/>
          <p:nvPr/>
        </p:nvSpPr>
        <p:spPr>
          <a:xfrm>
            <a:off x="8747757" y="3905078"/>
            <a:ext cx="2419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LSTM Model for Price Prediction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AB65162-B1F3-4C35-B392-AB4C47D996DD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rot="16200000" flipV="1">
            <a:off x="8791283" y="2739076"/>
            <a:ext cx="409322" cy="1922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C15814-6222-4DE6-AEB8-7D26DC5C55F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2680032" y="2280216"/>
            <a:ext cx="386890" cy="2425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A2BADA-E093-4B4B-ABD7-94B9DA7F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6" y="1753308"/>
            <a:ext cx="2774860" cy="882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23F40-17CA-40D4-A5EE-1BAB6B9B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06" y="3686527"/>
            <a:ext cx="8231097" cy="3184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925BE-D441-43EB-ACA6-9F46490E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924" y="4337435"/>
            <a:ext cx="3016179" cy="1010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559C8-800D-4FBF-9A85-8423EBAD2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873" y="644716"/>
            <a:ext cx="8107460" cy="28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CCE86-D8BD-4E23-B2F5-4605E2B63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kern="1200" dirty="0">
                <a:latin typeface="+mj-lt"/>
                <a:ea typeface="+mj-ea"/>
                <a:cs typeface="+mj-cs"/>
              </a:rPr>
              <a:t>Model Comparison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18BA8-1BE2-4D4D-B440-2DA4BC03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78" y="4152028"/>
            <a:ext cx="3373977" cy="2547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D920B-76C0-45BC-9E39-0F609023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67" y="4177702"/>
            <a:ext cx="3373977" cy="2521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E4056F-45C0-4082-8CA3-CF8E66133DA6}"/>
              </a:ext>
            </a:extLst>
          </p:cNvPr>
          <p:cNvSpPr txBox="1"/>
          <p:nvPr/>
        </p:nvSpPr>
        <p:spPr>
          <a:xfrm>
            <a:off x="4978400" y="6655580"/>
            <a:ext cx="287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MAPE value Comparison for Price Prediction Models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11C4C-DE9D-422B-B2D8-83D815F0D0CA}"/>
              </a:ext>
            </a:extLst>
          </p:cNvPr>
          <p:cNvSpPr txBox="1"/>
          <p:nvPr/>
        </p:nvSpPr>
        <p:spPr>
          <a:xfrm>
            <a:off x="8604315" y="6630037"/>
            <a:ext cx="3206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MAPE value Comparison for Load Prediction Models</a:t>
            </a:r>
            <a:endParaRPr lang="en-IN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52D68-D8C1-44C3-953C-56E4F707C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040" y="113197"/>
            <a:ext cx="5053620" cy="1896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A6024-B617-4C91-9880-A08724AE2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040" y="2176551"/>
            <a:ext cx="5053620" cy="17989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B06A35-6FE3-47BD-9EC2-317A4522B693}"/>
              </a:ext>
            </a:extLst>
          </p:cNvPr>
          <p:cNvSpPr/>
          <p:nvPr/>
        </p:nvSpPr>
        <p:spPr>
          <a:xfrm>
            <a:off x="6258040" y="1738889"/>
            <a:ext cx="5053620" cy="2563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E6EDC6-65AD-4B13-8B73-9A026D860380}"/>
              </a:ext>
            </a:extLst>
          </p:cNvPr>
          <p:cNvSpPr/>
          <p:nvPr/>
        </p:nvSpPr>
        <p:spPr>
          <a:xfrm>
            <a:off x="6258040" y="3429000"/>
            <a:ext cx="5053620" cy="2563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7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FD572-7EAE-4DD9-A9BA-3B9B0D51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1DF5-942E-4817-81C1-251AC29B455E}"/>
              </a:ext>
            </a:extLst>
          </p:cNvPr>
          <p:cNvSpPr txBox="1"/>
          <p:nvPr/>
        </p:nvSpPr>
        <p:spPr>
          <a:xfrm>
            <a:off x="332232" y="2714573"/>
            <a:ext cx="4014217" cy="3947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For Price Prediction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/>
              <a:t>Selected Model: LSTM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LSTM model has the lowest MSE (19.43), RMSE (4.41), and MAPE (6.54%), and the highest R² (0.9043) and Adjusted R² (0.9039), making it the most accurate model for price prediction.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For Load Prediction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/>
              <a:t>Selected Model: Tuned Gradient Boosting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Tuned Gradient Boosting model has the lowest MSE (827652.3), RMSE (909.75), and MAPE (2.44%), and the highest R² (0.9603) and Adjusted R² (0.9602), making it the most accurate model for load prediction.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BA954-9CFD-4427-8990-68B3954F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12" y="803793"/>
            <a:ext cx="6550276" cy="2751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493CA-39F8-44EF-853B-9EBD82AF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284" y="3972712"/>
            <a:ext cx="6589504" cy="275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39D8F-CD53-4553-AA56-AF7C7ED6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72AB06-6774-4425-AA0C-E654F085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53" y="1526033"/>
            <a:ext cx="5999811" cy="493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Accurate Forecasting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Developed effective models for predicting electricity demand and prices, supporting better energy management.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Model Highlights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Price 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LSTM model achieved top performance with lowest errors and highest accuracy (R² = 0.9043).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Load 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Tuned Gradient Boosting model performed best with minimal errors and highest accuracy (R² = 0.9603).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Significant variations in electricity prices and demand based on weekdays, time, and weather conditions.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Identification of peak periods aids in strategic energy resource management.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Future Directions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Enhance models with additional features and explore new techniques.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Regular updates to models to keep up with evolving energy consumption patterns.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Impact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Better decision-making for utilities and grid operators.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Improved efficiency in energy distribution, resulting in cost savings and reliable supply.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31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B0751-8874-46C6-BB0B-8974F9672F45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014C181-BF93-44DE-B8DF-BDD59B9C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Objective: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Develop machine learning models to forecast electricity demand and prices.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Importance: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Enables efficient energy management and operational planning.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Assists utility companies and grid operators in optimizing energy generation, distribution, and consumption.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Goals: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Accurately predict future electricity demand based on historical data.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Estimate future electricity prices using past trends and influencing factors such as weather conditions and energy generation data.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Enhance decision-making and resource management in the energy sector.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2A800-CC2C-471E-9AE3-75A809C81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0BD5-5753-4099-980D-45776F6C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Data 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Exploratory Data Analysis (EDA)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Feature Engineering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Data Visualization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Model Implementation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Model Comparison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Model Selection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Conclusion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085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CB664-B953-48A5-A07D-04B063ED5747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Introduction</a:t>
            </a:r>
          </a:p>
        </p:txBody>
      </p:sp>
      <p:sp>
        <p:nvSpPr>
          <p:cNvPr id="5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CDAE477C-0D47-890E-C9EF-054EC2938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74900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7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02408-7B2B-4191-A369-2FC42593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D9176-E693-4E15-827B-DB4D29D8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70" y="1735360"/>
            <a:ext cx="2949730" cy="254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DE200-BB7B-46F6-A06B-8C8523FD0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43" y="2411166"/>
            <a:ext cx="2494524" cy="646391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2E244D2-7A81-468D-9A94-B2D7FC5C5B7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9453925" y="1147955"/>
            <a:ext cx="420891" cy="2105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extBox 5">
            <a:extLst>
              <a:ext uri="{FF2B5EF4-FFF2-40B4-BE49-F238E27FC236}">
                <a16:creationId xmlns:a16="http://schemas.microsoft.com/office/drawing/2014/main" id="{E17226FB-A26F-19B2-18DC-155250B3C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158004"/>
              </p:ext>
            </p:extLst>
          </p:nvPr>
        </p:nvGraphicFramePr>
        <p:xfrm>
          <a:off x="838200" y="2207855"/>
          <a:ext cx="6099449" cy="387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F9FA34-A3A5-4C43-AF17-E4C79BA9E1D1}"/>
              </a:ext>
            </a:extLst>
          </p:cNvPr>
          <p:cNvSpPr txBox="1"/>
          <p:nvPr/>
        </p:nvSpPr>
        <p:spPr>
          <a:xfrm>
            <a:off x="7050298" y="3916280"/>
            <a:ext cx="429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Merge ‘</a:t>
            </a:r>
            <a:r>
              <a:rPr lang="en-US" sz="1400" i="1" dirty="0" err="1"/>
              <a:t>energy_data</a:t>
            </a:r>
            <a:r>
              <a:rPr lang="en-US" sz="1400" i="1" dirty="0"/>
              <a:t>’ and ‘</a:t>
            </a:r>
            <a:r>
              <a:rPr lang="en-US" sz="1400" i="1" dirty="0" err="1"/>
              <a:t>weather_aggregated_data</a:t>
            </a:r>
            <a:r>
              <a:rPr lang="en-US" sz="1400" i="1" dirty="0"/>
              <a:t>’ datasets as a Left Join based on 'time' columns</a:t>
            </a:r>
            <a:endParaRPr lang="en-IN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CD6129-5F2C-4A57-92ED-AC851CD1B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1193" y="3372218"/>
            <a:ext cx="2896004" cy="219106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73B1AD5-C3E0-4316-BD2F-FEAA686B1C65}"/>
              </a:ext>
            </a:extLst>
          </p:cNvPr>
          <p:cNvCxnSpPr>
            <a:cxnSpLocks/>
            <a:stCxn id="20" idx="0"/>
            <a:endCxn id="24" idx="2"/>
          </p:cNvCxnSpPr>
          <p:nvPr/>
        </p:nvCxnSpPr>
        <p:spPr>
          <a:xfrm rot="5400000" flipH="1" flipV="1">
            <a:off x="9746620" y="3043705"/>
            <a:ext cx="324956" cy="1420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081C1B9-C06A-4030-BE98-0DC63F7C8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8478" y="5980968"/>
            <a:ext cx="2124371" cy="628738"/>
          </a:xfrm>
          <a:prstGeom prst="rect">
            <a:avLst/>
          </a:prstGeom>
        </p:spPr>
      </p:pic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0FD3330D-D199-40D7-831F-04C725A86668}"/>
              </a:ext>
            </a:extLst>
          </p:cNvPr>
          <p:cNvSpPr/>
          <p:nvPr/>
        </p:nvSpPr>
        <p:spPr>
          <a:xfrm>
            <a:off x="8007927" y="4858327"/>
            <a:ext cx="3823855" cy="720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B35B09-2326-4A22-9CD8-8725FECA7457}"/>
              </a:ext>
            </a:extLst>
          </p:cNvPr>
          <p:cNvSpPr txBox="1"/>
          <p:nvPr/>
        </p:nvSpPr>
        <p:spPr>
          <a:xfrm>
            <a:off x="8007927" y="4858326"/>
            <a:ext cx="3823855" cy="7694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/>
              <a:t>dropped the columns which having the sum zero or null values</a:t>
            </a:r>
          </a:p>
          <a:p>
            <a:endParaRPr lang="en-US" sz="1100" i="1" dirty="0"/>
          </a:p>
          <a:p>
            <a:r>
              <a:rPr lang="en-IN" sz="1100" i="1" dirty="0"/>
              <a:t>Imputing the missing Values Using Forward Fill and Backward Fill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CCC7B0F-A549-40F9-9822-14C2799E470F}"/>
              </a:ext>
            </a:extLst>
          </p:cNvPr>
          <p:cNvCxnSpPr>
            <a:cxnSpLocks/>
            <a:stCxn id="20" idx="2"/>
            <a:endCxn id="53" idx="0"/>
          </p:cNvCxnSpPr>
          <p:nvPr/>
        </p:nvCxnSpPr>
        <p:spPr>
          <a:xfrm rot="16200000" flipH="1">
            <a:off x="9350015" y="4288486"/>
            <a:ext cx="418826" cy="720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AAD6132-EE51-457E-9749-E235EB072826}"/>
              </a:ext>
            </a:extLst>
          </p:cNvPr>
          <p:cNvCxnSpPr>
            <a:cxnSpLocks/>
            <a:stCxn id="53" idx="2"/>
            <a:endCxn id="32" idx="0"/>
          </p:cNvCxnSpPr>
          <p:nvPr/>
        </p:nvCxnSpPr>
        <p:spPr>
          <a:xfrm rot="16200000" flipH="1">
            <a:off x="10303659" y="5243962"/>
            <a:ext cx="353201" cy="11208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28FED1-4C62-45EC-9F60-9CD5CDE184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7114" y="5447201"/>
            <a:ext cx="2143505" cy="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8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1A8CB-CE4E-4E9C-81A3-C3027EFFC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/>
              <a:t>Feature Engineering</a:t>
            </a:r>
            <a:endParaRPr lang="en-US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D32945CF-A84D-4586-A8B1-4C2E9FF8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3" y="2359152"/>
            <a:ext cx="6852464" cy="37703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1714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b="1"/>
              <a:t>Outlier Detection:</a:t>
            </a:r>
            <a:endParaRPr lang="en-US" altLang="en-US" sz="1000"/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Used IQR method: Q1, Q3, and IQR (Q3 - Q1).</a:t>
            </a:r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Defined bounds: Q1 - 1.5 * IQR and Q3 + 1.5 * IQR.</a:t>
            </a:r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Found 699 outliers in 'price actual'.</a:t>
            </a:r>
          </a:p>
          <a:p>
            <a:pPr marL="1714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 b="1"/>
              <a:t>Outlier Handling:</a:t>
            </a:r>
            <a:endParaRPr lang="en-US" altLang="en-US" sz="1000"/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Replaced outliers with NaN values.</a:t>
            </a:r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Used interpolation to fill NaN values.</a:t>
            </a:r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/>
              <a:t>Creation of new Feature which help to improve the models accuracy:</a:t>
            </a:r>
          </a:p>
          <a:p>
            <a:pPr marL="17145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i="1"/>
              <a:t>is_weekday:</a:t>
            </a:r>
            <a:endParaRPr lang="en-US" altLang="en-US" sz="1000" i="1"/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Extracted day of the week.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Created column to indicate weekdays (1) and weekends (0).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i="1"/>
              <a:t>Peak/Off-Peak:</a:t>
            </a:r>
            <a:endParaRPr lang="en-US" altLang="en-US" sz="1000" i="1"/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Extracted hour from 'time' column.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Calculated average electricity demand for each hour.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Created column to indicate peak (1) and off-peak (0) hours.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i="1"/>
              <a:t>Month Columns:</a:t>
            </a:r>
            <a:endParaRPr lang="en-US" altLang="en-US" sz="1000" i="1"/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Created separate columns for each month.</a:t>
            </a:r>
          </a:p>
          <a:p>
            <a:pPr lvl="2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40005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/>
              <a:t>Additional Date Features:</a:t>
            </a:r>
            <a:endParaRPr lang="en-US" altLang="en-US" sz="100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/>
              <a:t>Extracted month, day, weekday, and weekend indicators from 'time' column.</a:t>
            </a:r>
          </a:p>
          <a:p>
            <a:pPr marL="685800" lvl="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/>
          </a:p>
          <a:p>
            <a:pPr marL="384048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800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D9712-BDDB-4FD6-85CB-467C984D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848160"/>
            <a:ext cx="4233672" cy="2222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35C4D-F3E0-410F-AEBB-9B283420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045" y="3489262"/>
            <a:ext cx="4755807" cy="25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4D72D-33E0-4A83-92A0-2326FB2A2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10A7C-01AC-4027-BB81-46D4E3A33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5" y="1826581"/>
            <a:ext cx="5170095" cy="2708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6E5B7-AFC4-4F7C-AFC3-27AFCDAC278C}"/>
              </a:ext>
            </a:extLst>
          </p:cNvPr>
          <p:cNvSpPr txBox="1"/>
          <p:nvPr/>
        </p:nvSpPr>
        <p:spPr>
          <a:xfrm>
            <a:off x="865952" y="4710453"/>
            <a:ext cx="5131657" cy="4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US" sz="99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difference:</a:t>
            </a:r>
            <a:r>
              <a:rPr lang="en-US" sz="9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 is more on weekdays than weekends.</a:t>
            </a:r>
          </a:p>
          <a:p>
            <a:pPr algn="ctr" defTabSz="758952">
              <a:spcAft>
                <a:spcPts val="600"/>
              </a:spcAft>
            </a:pPr>
            <a:r>
              <a:rPr lang="en-US" sz="99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spread:</a:t>
            </a:r>
            <a:r>
              <a:rPr lang="en-US" sz="9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Prices vary more on weekdays (larger IQR).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96440-5596-4692-8747-A9B594B6E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67" y="2918884"/>
            <a:ext cx="5297814" cy="2914765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BCAC1231-4760-47CC-B8FD-8023475E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768" y="6107939"/>
            <a:ext cx="5297813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58952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996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Peak prices:</a:t>
            </a:r>
            <a:r>
              <a:rPr lang="en-US" altLang="en-US" sz="99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Higher than off-peak prices.</a:t>
            </a:r>
          </a:p>
          <a:p>
            <a:pPr algn="ctr" defTabSz="758952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996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Price variation:</a:t>
            </a:r>
            <a:r>
              <a:rPr lang="en-US" altLang="en-US" sz="99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Greater during peak times.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CB3CB-FDD0-4965-89C0-756A390A024E}"/>
              </a:ext>
            </a:extLst>
          </p:cNvPr>
          <p:cNvSpPr txBox="1"/>
          <p:nvPr/>
        </p:nvSpPr>
        <p:spPr>
          <a:xfrm>
            <a:off x="2340632" y="4268544"/>
            <a:ext cx="748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(Weekday)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52E9C6-B767-4731-8C61-ABC51BD90EE0}"/>
              </a:ext>
            </a:extLst>
          </p:cNvPr>
          <p:cNvSpPr txBox="1"/>
          <p:nvPr/>
        </p:nvSpPr>
        <p:spPr>
          <a:xfrm>
            <a:off x="4710547" y="4268544"/>
            <a:ext cx="748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(Weekend)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A20684-EE26-4518-A19F-F3363B39DDA6}"/>
              </a:ext>
            </a:extLst>
          </p:cNvPr>
          <p:cNvSpPr txBox="1"/>
          <p:nvPr/>
        </p:nvSpPr>
        <p:spPr>
          <a:xfrm>
            <a:off x="10474037" y="5486400"/>
            <a:ext cx="526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(peak)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4E2B-79EC-469D-9A8E-1AB3D561ABCD}"/>
              </a:ext>
            </a:extLst>
          </p:cNvPr>
          <p:cNvSpPr txBox="1"/>
          <p:nvPr/>
        </p:nvSpPr>
        <p:spPr>
          <a:xfrm>
            <a:off x="8004097" y="5486400"/>
            <a:ext cx="687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(</a:t>
            </a:r>
            <a:r>
              <a:rPr lang="en-IN" sz="800" dirty="0" err="1"/>
              <a:t>Off_peak</a:t>
            </a:r>
            <a:r>
              <a:rPr lang="en-IN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16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A40C6-12E8-4F79-82B1-4D7B88D1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A696F-2D77-41CD-BE16-60F7046B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9" y="1882950"/>
            <a:ext cx="5263226" cy="27741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C50B1C8-EDB3-42DF-86E3-642ED97D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13" y="4960941"/>
            <a:ext cx="5535641" cy="90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47447" indent="-147447" defTabSz="786384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4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Average price fluctuates throughout the year, with a peak in December and a low point in March.</a:t>
            </a:r>
          </a:p>
          <a:p>
            <a:pPr marL="147447" indent="-147447" defTabSz="786384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4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 price increases from January to December, with a slight dip in June and August. </a:t>
            </a:r>
          </a:p>
          <a:p>
            <a:pPr marL="147447" indent="-147447" defTabSz="786384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4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 price is lowest in March and April. </a:t>
            </a:r>
          </a:p>
          <a:p>
            <a:pPr marL="147447" indent="-147447" defTabSz="786384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4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 price is highest in December, at around 65.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61FFD-53CE-45F2-841F-25690C5E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63" y="2683199"/>
            <a:ext cx="5197593" cy="2662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7C82C-FD64-4C39-B1EF-89FD0BAA2DB7}"/>
              </a:ext>
            </a:extLst>
          </p:cNvPr>
          <p:cNvSpPr txBox="1"/>
          <p:nvPr/>
        </p:nvSpPr>
        <p:spPr>
          <a:xfrm>
            <a:off x="6147062" y="5464127"/>
            <a:ext cx="5197593" cy="97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7447" indent="-147447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total load actual fluctuates throughout the year, with a peak in July and a low point in April.</a:t>
            </a:r>
          </a:p>
          <a:p>
            <a:pPr marL="147447" indent="-147447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load increases from May to July, then decreases from July to October, with a slight increase in November. </a:t>
            </a:r>
          </a:p>
          <a:p>
            <a:pPr marL="147447" indent="-147447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load is lowest in April, at around 27600, and highest in July, at around 29750.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295185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336B-B498-4973-BB14-7DD16A11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53E07-3271-417C-B23A-4CF37ECB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6" y="2187741"/>
            <a:ext cx="5325462" cy="323868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09ECCB4-CE77-4E5A-88F1-6C6874E1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86" y="5644082"/>
            <a:ext cx="4595480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3152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88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Normal distribution:</a:t>
            </a:r>
            <a:r>
              <a:rPr lang="en-US" altLang="en-US" sz="88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Most prices are between 40 and 70.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C4107-514B-4647-814D-F71F3020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52" y="1749116"/>
            <a:ext cx="5475062" cy="389496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F9BC2E8-F4C5-4E7E-B2B6-657160E5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14" y="5801698"/>
            <a:ext cx="6131193" cy="86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3152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88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Price peaks:</a:t>
            </a:r>
            <a:r>
              <a:rPr lang="en-US" altLang="en-US" sz="88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Prices are generally highest from Thursday to Sunday, and during evening hours (around 18:00 - 22:00).</a:t>
            </a:r>
          </a:p>
          <a:p>
            <a:pPr defTabSz="73152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88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Price troughs:</a:t>
            </a:r>
            <a:r>
              <a:rPr lang="en-US" altLang="en-US" sz="88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Prices are lowest on Mondays and Tuesdays, and during early morning hours (around 02:00 - 06:00).</a:t>
            </a:r>
          </a:p>
          <a:p>
            <a:pPr defTabSz="73152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88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Consistent pattern:</a:t>
            </a:r>
            <a:r>
              <a:rPr lang="en-US" altLang="en-US" sz="88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The price pattern repeats across weeks with minor variations.</a:t>
            </a:r>
          </a:p>
          <a:p>
            <a:pPr defTabSz="73152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88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Price range:</a:t>
            </a:r>
            <a:r>
              <a:rPr lang="en-US" altLang="en-US" sz="88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Prices fluctuate between 45 and 69.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1228</Words>
  <Application>Microsoft Office PowerPoint</Application>
  <PresentationFormat>Widescreen</PresentationFormat>
  <Paragraphs>173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Wingdings</vt:lpstr>
      <vt:lpstr>Office Theme</vt:lpstr>
      <vt:lpstr>Electricity Demand and Price Forecasting</vt:lpstr>
      <vt:lpstr>PowerPoint Presentation</vt:lpstr>
      <vt:lpstr>Content</vt:lpstr>
      <vt:lpstr>PowerPoint Presentation</vt:lpstr>
      <vt:lpstr>Exploratory Data Analysis (EDA)</vt:lpstr>
      <vt:lpstr>Feature Engineering</vt:lpstr>
      <vt:lpstr>Data Visualization</vt:lpstr>
      <vt:lpstr>Data Visualization Cont…</vt:lpstr>
      <vt:lpstr>Data Visualization Cont…</vt:lpstr>
      <vt:lpstr>Data Visualization Cont…</vt:lpstr>
      <vt:lpstr>Model Implementation</vt:lpstr>
      <vt:lpstr>Model Implementation Cont…</vt:lpstr>
      <vt:lpstr>Model Implementation Cont…</vt:lpstr>
      <vt:lpstr>Model Implementation Cont…</vt:lpstr>
      <vt:lpstr>Model Implementation Cont…</vt:lpstr>
      <vt:lpstr>Model Implementation Cont…</vt:lpstr>
      <vt:lpstr>Model Comparison </vt:lpstr>
      <vt:lpstr>Model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Demand and Price Forecasting</dc:title>
  <dc:creator>Deep Kshirsagar</dc:creator>
  <cp:lastModifiedBy>Deep Kshirsagar</cp:lastModifiedBy>
  <cp:revision>3</cp:revision>
  <dcterms:created xsi:type="dcterms:W3CDTF">2024-07-18T13:38:29Z</dcterms:created>
  <dcterms:modified xsi:type="dcterms:W3CDTF">2024-07-18T14:43:53Z</dcterms:modified>
</cp:coreProperties>
</file>