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x="18288000" cy="10287000"/>
  <p:notesSz cx="6858000" cy="9144000"/>
  <p:embeddedFontLst>
    <p:embeddedFont>
      <p:font typeface="Century Gothic Paneuropean Bold" charset="1" panose="020B0702020202020204"/>
      <p:regular r:id="rId22"/>
    </p:embeddedFont>
    <p:embeddedFont>
      <p:font typeface="Arimo" charset="1" panose="020B0604020202020204"/>
      <p:regular r:id="rId23"/>
    </p:embeddedFont>
    <p:embeddedFont>
      <p:font typeface="Arimo Bold" charset="1" panose="020B0704020202020204"/>
      <p:regular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E4F0D8"/>
        </a:solidFill>
      </p:bgPr>
    </p:bg>
    <p:spTree>
      <p:nvGrpSpPr>
        <p:cNvPr id="1" name=""/>
        <p:cNvGrpSpPr/>
        <p:nvPr/>
      </p:nvGrpSpPr>
      <p:grpSpPr>
        <a:xfrm>
          <a:off x="0" y="0"/>
          <a:ext cx="0" cy="0"/>
          <a:chOff x="0" y="0"/>
          <a:chExt cx="0" cy="0"/>
        </a:xfrm>
      </p:grpSpPr>
      <p:sp>
        <p:nvSpPr>
          <p:cNvPr name="Freeform 2" id="2"/>
          <p:cNvSpPr/>
          <p:nvPr/>
        </p:nvSpPr>
        <p:spPr>
          <a:xfrm flipH="false" flipV="false" rot="0">
            <a:off x="-4164295" y="6986796"/>
            <a:ext cx="8328590" cy="6600408"/>
          </a:xfrm>
          <a:custGeom>
            <a:avLst/>
            <a:gdLst/>
            <a:ahLst/>
            <a:cxnLst/>
            <a:rect r="r" b="b" t="t" l="l"/>
            <a:pathLst>
              <a:path h="6600408" w="8328590">
                <a:moveTo>
                  <a:pt x="0" y="0"/>
                </a:moveTo>
                <a:lnTo>
                  <a:pt x="8328590" y="0"/>
                </a:lnTo>
                <a:lnTo>
                  <a:pt x="8328590" y="6600408"/>
                </a:lnTo>
                <a:lnTo>
                  <a:pt x="0" y="660040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3631678" y="7446153"/>
            <a:ext cx="10608642" cy="11546822"/>
          </a:xfrm>
          <a:custGeom>
            <a:avLst/>
            <a:gdLst/>
            <a:ahLst/>
            <a:cxnLst/>
            <a:rect r="r" b="b" t="t" l="l"/>
            <a:pathLst>
              <a:path h="11546822" w="10608642">
                <a:moveTo>
                  <a:pt x="0" y="0"/>
                </a:moveTo>
                <a:lnTo>
                  <a:pt x="10608643" y="0"/>
                </a:lnTo>
                <a:lnTo>
                  <a:pt x="10608643" y="11546822"/>
                </a:lnTo>
                <a:lnTo>
                  <a:pt x="0" y="1154682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849365">
            <a:off x="-209999" y="7200900"/>
            <a:ext cx="3463913" cy="4114800"/>
          </a:xfrm>
          <a:custGeom>
            <a:avLst/>
            <a:gdLst/>
            <a:ahLst/>
            <a:cxnLst/>
            <a:rect r="r" b="b" t="t" l="l"/>
            <a:pathLst>
              <a:path h="4114800" w="3463913">
                <a:moveTo>
                  <a:pt x="0" y="0"/>
                </a:moveTo>
                <a:lnTo>
                  <a:pt x="3463914" y="0"/>
                </a:lnTo>
                <a:lnTo>
                  <a:pt x="3463914"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3704487" y="8229600"/>
            <a:ext cx="2356658" cy="4114800"/>
          </a:xfrm>
          <a:custGeom>
            <a:avLst/>
            <a:gdLst/>
            <a:ahLst/>
            <a:cxnLst/>
            <a:rect r="r" b="b" t="t" l="l"/>
            <a:pathLst>
              <a:path h="4114800" w="2356658">
                <a:moveTo>
                  <a:pt x="0" y="0"/>
                </a:moveTo>
                <a:lnTo>
                  <a:pt x="2356659" y="0"/>
                </a:lnTo>
                <a:lnTo>
                  <a:pt x="2356659"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9891071">
            <a:off x="13768657" y="-4710460"/>
            <a:ext cx="8328590" cy="6600408"/>
          </a:xfrm>
          <a:custGeom>
            <a:avLst/>
            <a:gdLst/>
            <a:ahLst/>
            <a:cxnLst/>
            <a:rect r="r" b="b" t="t" l="l"/>
            <a:pathLst>
              <a:path h="6600408" w="8328590">
                <a:moveTo>
                  <a:pt x="0" y="0"/>
                </a:moveTo>
                <a:lnTo>
                  <a:pt x="8328591" y="0"/>
                </a:lnTo>
                <a:lnTo>
                  <a:pt x="8328591" y="6600407"/>
                </a:lnTo>
                <a:lnTo>
                  <a:pt x="0" y="660040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9891071">
            <a:off x="10247754" y="-9577219"/>
            <a:ext cx="10608642" cy="11546822"/>
          </a:xfrm>
          <a:custGeom>
            <a:avLst/>
            <a:gdLst/>
            <a:ahLst/>
            <a:cxnLst/>
            <a:rect r="r" b="b" t="t" l="l"/>
            <a:pathLst>
              <a:path h="11546822" w="10608642">
                <a:moveTo>
                  <a:pt x="0" y="0"/>
                </a:moveTo>
                <a:lnTo>
                  <a:pt x="10608642" y="0"/>
                </a:lnTo>
                <a:lnTo>
                  <a:pt x="10608642" y="11546822"/>
                </a:lnTo>
                <a:lnTo>
                  <a:pt x="0" y="1154682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9891071">
            <a:off x="15012761" y="-1456000"/>
            <a:ext cx="3463913" cy="4114800"/>
          </a:xfrm>
          <a:custGeom>
            <a:avLst/>
            <a:gdLst/>
            <a:ahLst/>
            <a:cxnLst/>
            <a:rect r="r" b="b" t="t" l="l"/>
            <a:pathLst>
              <a:path h="4114800" w="3463913">
                <a:moveTo>
                  <a:pt x="0" y="0"/>
                </a:moveTo>
                <a:lnTo>
                  <a:pt x="3463914" y="0"/>
                </a:lnTo>
                <a:lnTo>
                  <a:pt x="3463914"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9891071">
            <a:off x="12402248" y="-2057400"/>
            <a:ext cx="2356658" cy="4114800"/>
          </a:xfrm>
          <a:custGeom>
            <a:avLst/>
            <a:gdLst/>
            <a:ahLst/>
            <a:cxnLst/>
            <a:rect r="r" b="b" t="t" l="l"/>
            <a:pathLst>
              <a:path h="4114800" w="2356658">
                <a:moveTo>
                  <a:pt x="0" y="0"/>
                </a:moveTo>
                <a:lnTo>
                  <a:pt x="2356658" y="0"/>
                </a:lnTo>
                <a:lnTo>
                  <a:pt x="2356658"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0">
            <a:off x="16514775" y="8229600"/>
            <a:ext cx="1489050" cy="2519931"/>
          </a:xfrm>
          <a:custGeom>
            <a:avLst/>
            <a:gdLst/>
            <a:ahLst/>
            <a:cxnLst/>
            <a:rect r="r" b="b" t="t" l="l"/>
            <a:pathLst>
              <a:path h="2519931" w="1489050">
                <a:moveTo>
                  <a:pt x="0" y="0"/>
                </a:moveTo>
                <a:lnTo>
                  <a:pt x="1489050" y="0"/>
                </a:lnTo>
                <a:lnTo>
                  <a:pt x="1489050" y="2519931"/>
                </a:lnTo>
                <a:lnTo>
                  <a:pt x="0" y="2519931"/>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1" id="11"/>
          <p:cNvSpPr/>
          <p:nvPr/>
        </p:nvSpPr>
        <p:spPr>
          <a:xfrm flipH="false" flipV="true" rot="0">
            <a:off x="284175" y="-433465"/>
            <a:ext cx="1489050" cy="2519931"/>
          </a:xfrm>
          <a:custGeom>
            <a:avLst/>
            <a:gdLst/>
            <a:ahLst/>
            <a:cxnLst/>
            <a:rect r="r" b="b" t="t" l="l"/>
            <a:pathLst>
              <a:path h="2519931" w="1489050">
                <a:moveTo>
                  <a:pt x="0" y="2519931"/>
                </a:moveTo>
                <a:lnTo>
                  <a:pt x="1489050" y="2519931"/>
                </a:lnTo>
                <a:lnTo>
                  <a:pt x="1489050" y="0"/>
                </a:lnTo>
                <a:lnTo>
                  <a:pt x="0" y="0"/>
                </a:lnTo>
                <a:lnTo>
                  <a:pt x="0" y="2519931"/>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2" id="12"/>
          <p:cNvSpPr txBox="true"/>
          <p:nvPr/>
        </p:nvSpPr>
        <p:spPr>
          <a:xfrm rot="0">
            <a:off x="4566848" y="3144324"/>
            <a:ext cx="9408697" cy="2653664"/>
          </a:xfrm>
          <a:prstGeom prst="rect">
            <a:avLst/>
          </a:prstGeom>
        </p:spPr>
        <p:txBody>
          <a:bodyPr anchor="t" rtlCol="false" tIns="0" lIns="0" bIns="0" rIns="0">
            <a:spAutoFit/>
          </a:bodyPr>
          <a:lstStyle/>
          <a:p>
            <a:pPr algn="ctr">
              <a:lnSpc>
                <a:spcPts val="10004"/>
              </a:lnSpc>
            </a:pPr>
            <a:r>
              <a:rPr lang="en-US" b="true" sz="11499">
                <a:solidFill>
                  <a:srgbClr val="2C4600"/>
                </a:solidFill>
                <a:latin typeface="Century Gothic Paneuropean Bold"/>
                <a:ea typeface="Century Gothic Paneuropean Bold"/>
                <a:cs typeface="Century Gothic Paneuropean Bold"/>
                <a:sym typeface="Century Gothic Paneuropean Bold"/>
              </a:rPr>
              <a:t>TOP ASSISTS PREDICTION</a:t>
            </a:r>
          </a:p>
        </p:txBody>
      </p:sp>
      <p:sp>
        <p:nvSpPr>
          <p:cNvPr name="TextBox 13" id="13"/>
          <p:cNvSpPr txBox="true"/>
          <p:nvPr/>
        </p:nvSpPr>
        <p:spPr>
          <a:xfrm rot="0">
            <a:off x="5232789" y="6822636"/>
            <a:ext cx="7822421" cy="1367789"/>
          </a:xfrm>
          <a:prstGeom prst="rect">
            <a:avLst/>
          </a:prstGeom>
        </p:spPr>
        <p:txBody>
          <a:bodyPr anchor="t" rtlCol="false" tIns="0" lIns="0" bIns="0" rIns="0">
            <a:spAutoFit/>
          </a:bodyPr>
          <a:lstStyle/>
          <a:p>
            <a:pPr algn="ctr">
              <a:lnSpc>
                <a:spcPts val="5460"/>
              </a:lnSpc>
            </a:pPr>
            <a:r>
              <a:rPr lang="en-US" sz="3900">
                <a:solidFill>
                  <a:srgbClr val="2C4600"/>
                </a:solidFill>
                <a:latin typeface="Arimo"/>
                <a:ea typeface="Arimo"/>
                <a:cs typeface="Arimo"/>
                <a:sym typeface="Arimo"/>
              </a:rPr>
              <a:t>By: P.Sri Ashritha</a:t>
            </a:r>
          </a:p>
          <a:p>
            <a:pPr algn="ctr">
              <a:lnSpc>
                <a:spcPts val="5460"/>
              </a:lnSpc>
            </a:pPr>
            <a:r>
              <a:rPr lang="en-US" sz="3900">
                <a:solidFill>
                  <a:srgbClr val="2C4600"/>
                </a:solidFill>
                <a:latin typeface="Arimo"/>
                <a:ea typeface="Arimo"/>
                <a:cs typeface="Arimo"/>
                <a:sym typeface="Arimo"/>
              </a:rPr>
              <a:t>IIITDM Kancheepuram</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E4F0D8"/>
        </a:solidFill>
      </p:bgPr>
    </p:bg>
    <p:spTree>
      <p:nvGrpSpPr>
        <p:cNvPr id="1" name=""/>
        <p:cNvGrpSpPr/>
        <p:nvPr/>
      </p:nvGrpSpPr>
      <p:grpSpPr>
        <a:xfrm>
          <a:off x="0" y="0"/>
          <a:ext cx="0" cy="0"/>
          <a:chOff x="0" y="0"/>
          <a:chExt cx="0" cy="0"/>
        </a:xfrm>
      </p:grpSpPr>
      <p:sp>
        <p:nvSpPr>
          <p:cNvPr name="Freeform 2" id="2"/>
          <p:cNvSpPr/>
          <p:nvPr/>
        </p:nvSpPr>
        <p:spPr>
          <a:xfrm flipH="false" flipV="false" rot="0">
            <a:off x="-4616549" y="7212923"/>
            <a:ext cx="8328590" cy="6600408"/>
          </a:xfrm>
          <a:custGeom>
            <a:avLst/>
            <a:gdLst/>
            <a:ahLst/>
            <a:cxnLst/>
            <a:rect r="r" b="b" t="t" l="l"/>
            <a:pathLst>
              <a:path h="6600408" w="8328590">
                <a:moveTo>
                  <a:pt x="0" y="0"/>
                </a:moveTo>
                <a:lnTo>
                  <a:pt x="8328591" y="0"/>
                </a:lnTo>
                <a:lnTo>
                  <a:pt x="8328591" y="6600408"/>
                </a:lnTo>
                <a:lnTo>
                  <a:pt x="0" y="660040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3531096" y="7813793"/>
            <a:ext cx="10608642" cy="11546822"/>
          </a:xfrm>
          <a:custGeom>
            <a:avLst/>
            <a:gdLst/>
            <a:ahLst/>
            <a:cxnLst/>
            <a:rect r="r" b="b" t="t" l="l"/>
            <a:pathLst>
              <a:path h="11546822" w="10608642">
                <a:moveTo>
                  <a:pt x="0" y="0"/>
                </a:moveTo>
                <a:lnTo>
                  <a:pt x="10608642" y="0"/>
                </a:lnTo>
                <a:lnTo>
                  <a:pt x="10608642" y="11546822"/>
                </a:lnTo>
                <a:lnTo>
                  <a:pt x="0" y="1154682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849365">
            <a:off x="-1447782" y="7868502"/>
            <a:ext cx="3463913" cy="4114800"/>
          </a:xfrm>
          <a:custGeom>
            <a:avLst/>
            <a:gdLst/>
            <a:ahLst/>
            <a:cxnLst/>
            <a:rect r="r" b="b" t="t" l="l"/>
            <a:pathLst>
              <a:path h="4114800" w="3463913">
                <a:moveTo>
                  <a:pt x="0" y="0"/>
                </a:moveTo>
                <a:lnTo>
                  <a:pt x="3463914" y="0"/>
                </a:lnTo>
                <a:lnTo>
                  <a:pt x="3463914"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807637" y="8867072"/>
            <a:ext cx="2356658" cy="4114800"/>
          </a:xfrm>
          <a:custGeom>
            <a:avLst/>
            <a:gdLst/>
            <a:ahLst/>
            <a:cxnLst/>
            <a:rect r="r" b="b" t="t" l="l"/>
            <a:pathLst>
              <a:path h="4114800" w="2356658">
                <a:moveTo>
                  <a:pt x="0" y="0"/>
                </a:moveTo>
                <a:lnTo>
                  <a:pt x="2356658" y="0"/>
                </a:lnTo>
                <a:lnTo>
                  <a:pt x="2356658"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9891071">
            <a:off x="13768657" y="-4710460"/>
            <a:ext cx="8328590" cy="6600408"/>
          </a:xfrm>
          <a:custGeom>
            <a:avLst/>
            <a:gdLst/>
            <a:ahLst/>
            <a:cxnLst/>
            <a:rect r="r" b="b" t="t" l="l"/>
            <a:pathLst>
              <a:path h="6600408" w="8328590">
                <a:moveTo>
                  <a:pt x="0" y="0"/>
                </a:moveTo>
                <a:lnTo>
                  <a:pt x="8328591" y="0"/>
                </a:lnTo>
                <a:lnTo>
                  <a:pt x="8328591" y="6600407"/>
                </a:lnTo>
                <a:lnTo>
                  <a:pt x="0" y="660040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9891071">
            <a:off x="10247754" y="-9577219"/>
            <a:ext cx="10608642" cy="11546822"/>
          </a:xfrm>
          <a:custGeom>
            <a:avLst/>
            <a:gdLst/>
            <a:ahLst/>
            <a:cxnLst/>
            <a:rect r="r" b="b" t="t" l="l"/>
            <a:pathLst>
              <a:path h="11546822" w="10608642">
                <a:moveTo>
                  <a:pt x="0" y="0"/>
                </a:moveTo>
                <a:lnTo>
                  <a:pt x="10608642" y="0"/>
                </a:lnTo>
                <a:lnTo>
                  <a:pt x="10608642" y="11546822"/>
                </a:lnTo>
                <a:lnTo>
                  <a:pt x="0" y="1154682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9891071">
            <a:off x="15012761" y="-1456000"/>
            <a:ext cx="3463913" cy="4114800"/>
          </a:xfrm>
          <a:custGeom>
            <a:avLst/>
            <a:gdLst/>
            <a:ahLst/>
            <a:cxnLst/>
            <a:rect r="r" b="b" t="t" l="l"/>
            <a:pathLst>
              <a:path h="4114800" w="3463913">
                <a:moveTo>
                  <a:pt x="0" y="0"/>
                </a:moveTo>
                <a:lnTo>
                  <a:pt x="3463914" y="0"/>
                </a:lnTo>
                <a:lnTo>
                  <a:pt x="3463914"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9891071">
            <a:off x="12402248" y="-2057400"/>
            <a:ext cx="2356658" cy="4114800"/>
          </a:xfrm>
          <a:custGeom>
            <a:avLst/>
            <a:gdLst/>
            <a:ahLst/>
            <a:cxnLst/>
            <a:rect r="r" b="b" t="t" l="l"/>
            <a:pathLst>
              <a:path h="4114800" w="2356658">
                <a:moveTo>
                  <a:pt x="0" y="0"/>
                </a:moveTo>
                <a:lnTo>
                  <a:pt x="2356658" y="0"/>
                </a:lnTo>
                <a:lnTo>
                  <a:pt x="2356658"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0">
            <a:off x="16514775" y="8229600"/>
            <a:ext cx="1489050" cy="2519931"/>
          </a:xfrm>
          <a:custGeom>
            <a:avLst/>
            <a:gdLst/>
            <a:ahLst/>
            <a:cxnLst/>
            <a:rect r="r" b="b" t="t" l="l"/>
            <a:pathLst>
              <a:path h="2519931" w="1489050">
                <a:moveTo>
                  <a:pt x="0" y="0"/>
                </a:moveTo>
                <a:lnTo>
                  <a:pt x="1489050" y="0"/>
                </a:lnTo>
                <a:lnTo>
                  <a:pt x="1489050" y="2519931"/>
                </a:lnTo>
                <a:lnTo>
                  <a:pt x="0" y="2519931"/>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1" id="11"/>
          <p:cNvSpPr/>
          <p:nvPr/>
        </p:nvSpPr>
        <p:spPr>
          <a:xfrm flipH="false" flipV="true" rot="0">
            <a:off x="284175" y="-433465"/>
            <a:ext cx="1489050" cy="2519931"/>
          </a:xfrm>
          <a:custGeom>
            <a:avLst/>
            <a:gdLst/>
            <a:ahLst/>
            <a:cxnLst/>
            <a:rect r="r" b="b" t="t" l="l"/>
            <a:pathLst>
              <a:path h="2519931" w="1489050">
                <a:moveTo>
                  <a:pt x="0" y="2519931"/>
                </a:moveTo>
                <a:lnTo>
                  <a:pt x="1489050" y="2519931"/>
                </a:lnTo>
                <a:lnTo>
                  <a:pt x="1489050" y="0"/>
                </a:lnTo>
                <a:lnTo>
                  <a:pt x="0" y="0"/>
                </a:lnTo>
                <a:lnTo>
                  <a:pt x="0" y="2519931"/>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2" id="12"/>
          <p:cNvSpPr txBox="true"/>
          <p:nvPr/>
        </p:nvSpPr>
        <p:spPr>
          <a:xfrm rot="0">
            <a:off x="548148" y="620450"/>
            <a:ext cx="15683095" cy="2190370"/>
          </a:xfrm>
          <a:prstGeom prst="rect">
            <a:avLst/>
          </a:prstGeom>
        </p:spPr>
        <p:txBody>
          <a:bodyPr anchor="t" rtlCol="false" tIns="0" lIns="0" bIns="0" rIns="0">
            <a:spAutoFit/>
          </a:bodyPr>
          <a:lstStyle/>
          <a:p>
            <a:pPr algn="ctr">
              <a:lnSpc>
                <a:spcPts val="8673"/>
              </a:lnSpc>
            </a:pPr>
            <a:r>
              <a:rPr lang="en-US" b="true" sz="7350">
                <a:solidFill>
                  <a:srgbClr val="2C4600"/>
                </a:solidFill>
                <a:latin typeface="Century Gothic Paneuropean Bold"/>
                <a:ea typeface="Century Gothic Paneuropean Bold"/>
                <a:cs typeface="Century Gothic Paneuropean Bold"/>
                <a:sym typeface="Century Gothic Paneuropean Bold"/>
              </a:rPr>
              <a:t>MODEL 1 - POLYNOMIAL REGRESSION</a:t>
            </a:r>
          </a:p>
        </p:txBody>
      </p:sp>
      <p:sp>
        <p:nvSpPr>
          <p:cNvPr name="TextBox 13" id="13"/>
          <p:cNvSpPr txBox="true"/>
          <p:nvPr/>
        </p:nvSpPr>
        <p:spPr>
          <a:xfrm rot="0">
            <a:off x="768817" y="3078940"/>
            <a:ext cx="8375183" cy="5969634"/>
          </a:xfrm>
          <a:prstGeom prst="rect">
            <a:avLst/>
          </a:prstGeom>
        </p:spPr>
        <p:txBody>
          <a:bodyPr anchor="t" rtlCol="false" tIns="0" lIns="0" bIns="0" rIns="0">
            <a:spAutoFit/>
          </a:bodyPr>
          <a:lstStyle/>
          <a:p>
            <a:pPr algn="l">
              <a:lnSpc>
                <a:spcPts val="4340"/>
              </a:lnSpc>
            </a:pPr>
            <a:r>
              <a:rPr lang="en-US" sz="3100" b="true">
                <a:solidFill>
                  <a:srgbClr val="2C4600"/>
                </a:solidFill>
                <a:latin typeface="Arimo Bold"/>
                <a:ea typeface="Arimo Bold"/>
                <a:cs typeface="Arimo Bold"/>
                <a:sym typeface="Arimo Bold"/>
              </a:rPr>
              <a:t>Configuration:</a:t>
            </a:r>
          </a:p>
          <a:p>
            <a:pPr algn="l" marL="669301" indent="-334650" lvl="1">
              <a:lnSpc>
                <a:spcPts val="4340"/>
              </a:lnSpc>
              <a:buFont typeface="Arial"/>
              <a:buChar char="•"/>
            </a:pPr>
            <a:r>
              <a:rPr lang="en-US" sz="3100">
                <a:solidFill>
                  <a:srgbClr val="2C4600"/>
                </a:solidFill>
                <a:latin typeface="Arimo"/>
                <a:ea typeface="Arimo"/>
                <a:cs typeface="Arimo"/>
                <a:sym typeface="Arimo"/>
              </a:rPr>
              <a:t>Polynomial features degree 2 with interaction terms</a:t>
            </a:r>
          </a:p>
          <a:p>
            <a:pPr algn="l" marL="669301" indent="-334650" lvl="1">
              <a:lnSpc>
                <a:spcPts val="4340"/>
              </a:lnSpc>
              <a:buFont typeface="Arial"/>
              <a:buChar char="•"/>
            </a:pPr>
            <a:r>
              <a:rPr lang="en-US" sz="3100">
                <a:solidFill>
                  <a:srgbClr val="2C4600"/>
                </a:solidFill>
                <a:latin typeface="Arimo"/>
                <a:ea typeface="Arimo"/>
                <a:cs typeface="Arimo"/>
                <a:sym typeface="Arimo"/>
              </a:rPr>
              <a:t>StandardScaler for feature normalization</a:t>
            </a:r>
          </a:p>
          <a:p>
            <a:pPr algn="l" marL="669301" indent="-334650" lvl="1">
              <a:lnSpc>
                <a:spcPts val="4340"/>
              </a:lnSpc>
              <a:buFont typeface="Arial"/>
              <a:buChar char="•"/>
            </a:pPr>
            <a:r>
              <a:rPr lang="en-US" sz="3100">
                <a:solidFill>
                  <a:srgbClr val="2C4600"/>
                </a:solidFill>
                <a:latin typeface="Arimo"/>
                <a:ea typeface="Arimo"/>
                <a:cs typeface="Arimo"/>
                <a:sym typeface="Arimo"/>
              </a:rPr>
              <a:t>Train-test split: 80-20 with random state 42</a:t>
            </a:r>
          </a:p>
          <a:p>
            <a:pPr algn="l">
              <a:lnSpc>
                <a:spcPts val="4340"/>
              </a:lnSpc>
            </a:pPr>
            <a:r>
              <a:rPr lang="en-US" sz="3100" b="true">
                <a:solidFill>
                  <a:srgbClr val="2C4600"/>
                </a:solidFill>
                <a:latin typeface="Arimo Bold"/>
                <a:ea typeface="Arimo Bold"/>
                <a:cs typeface="Arimo Bold"/>
                <a:sym typeface="Arimo Bold"/>
              </a:rPr>
              <a:t>Results:</a:t>
            </a:r>
          </a:p>
          <a:p>
            <a:pPr algn="l" marL="669301" indent="-334650" lvl="1">
              <a:lnSpc>
                <a:spcPts val="4340"/>
              </a:lnSpc>
              <a:buFont typeface="Arial"/>
              <a:buChar char="•"/>
            </a:pPr>
            <a:r>
              <a:rPr lang="en-US" sz="3100">
                <a:solidFill>
                  <a:srgbClr val="2C4600"/>
                </a:solidFill>
                <a:latin typeface="Arimo"/>
                <a:ea typeface="Arimo"/>
                <a:cs typeface="Arimo"/>
                <a:sym typeface="Arimo"/>
              </a:rPr>
              <a:t>MSE: 4.14e-09</a:t>
            </a:r>
          </a:p>
          <a:p>
            <a:pPr algn="l" marL="669301" indent="-334650" lvl="1">
              <a:lnSpc>
                <a:spcPts val="4340"/>
              </a:lnSpc>
              <a:buFont typeface="Arial"/>
              <a:buChar char="•"/>
            </a:pPr>
            <a:r>
              <a:rPr lang="en-US" sz="3100">
                <a:solidFill>
                  <a:srgbClr val="2C4600"/>
                </a:solidFill>
                <a:latin typeface="Arimo"/>
                <a:ea typeface="Arimo"/>
                <a:cs typeface="Arimo"/>
                <a:sym typeface="Arimo"/>
              </a:rPr>
              <a:t>RMSE: 6.44e-05</a:t>
            </a:r>
          </a:p>
          <a:p>
            <a:pPr algn="l" marL="669301" indent="-334650" lvl="1">
              <a:lnSpc>
                <a:spcPts val="4340"/>
              </a:lnSpc>
              <a:buFont typeface="Arial"/>
              <a:buChar char="•"/>
            </a:pPr>
            <a:r>
              <a:rPr lang="en-US" sz="3100">
                <a:solidFill>
                  <a:srgbClr val="2C4600"/>
                </a:solidFill>
                <a:latin typeface="Arimo"/>
                <a:ea typeface="Arimo"/>
                <a:cs typeface="Arimo"/>
                <a:sym typeface="Arimo"/>
              </a:rPr>
              <a:t>R² Score: 0.9999999995</a:t>
            </a:r>
          </a:p>
          <a:p>
            <a:pPr algn="l" marL="669301" indent="-334650" lvl="1">
              <a:lnSpc>
                <a:spcPts val="4340"/>
              </a:lnSpc>
              <a:buFont typeface="Arial"/>
              <a:buChar char="•"/>
            </a:pPr>
            <a:r>
              <a:rPr lang="en-US" sz="3100">
                <a:solidFill>
                  <a:srgbClr val="2C4600"/>
                </a:solidFill>
                <a:latin typeface="Arimo"/>
                <a:ea typeface="Arimo"/>
                <a:cs typeface="Arimo"/>
                <a:sym typeface="Arimo"/>
              </a:rPr>
              <a:t>Cross-validation R²: 0.9999999984</a:t>
            </a:r>
          </a:p>
          <a:p>
            <a:pPr algn="l">
              <a:lnSpc>
                <a:spcPts val="4340"/>
              </a:lnSpc>
            </a:pPr>
          </a:p>
        </p:txBody>
      </p:sp>
      <p:sp>
        <p:nvSpPr>
          <p:cNvPr name="TextBox 14" id="14"/>
          <p:cNvSpPr txBox="true"/>
          <p:nvPr/>
        </p:nvSpPr>
        <p:spPr>
          <a:xfrm rot="0">
            <a:off x="9851378" y="3078940"/>
            <a:ext cx="7407922" cy="4884851"/>
          </a:xfrm>
          <a:prstGeom prst="rect">
            <a:avLst/>
          </a:prstGeom>
        </p:spPr>
        <p:txBody>
          <a:bodyPr anchor="t" rtlCol="false" tIns="0" lIns="0" bIns="0" rIns="0">
            <a:spAutoFit/>
          </a:bodyPr>
          <a:lstStyle/>
          <a:p>
            <a:pPr algn="l">
              <a:lnSpc>
                <a:spcPts val="4281"/>
              </a:lnSpc>
            </a:pPr>
            <a:r>
              <a:rPr lang="en-US" sz="3058" b="true">
                <a:solidFill>
                  <a:srgbClr val="2C4600"/>
                </a:solidFill>
                <a:latin typeface="Arimo Bold"/>
                <a:ea typeface="Arimo Bold"/>
                <a:cs typeface="Arimo Bold"/>
                <a:sym typeface="Arimo Bold"/>
              </a:rPr>
              <a:t>Analysis:</a:t>
            </a:r>
          </a:p>
          <a:p>
            <a:pPr algn="l" marL="660230" indent="-330115" lvl="1">
              <a:lnSpc>
                <a:spcPts val="4281"/>
              </a:lnSpc>
              <a:buFont typeface="Arial"/>
              <a:buChar char="•"/>
            </a:pPr>
            <a:r>
              <a:rPr lang="en-US" sz="3058">
                <a:solidFill>
                  <a:srgbClr val="2C4600"/>
                </a:solidFill>
                <a:latin typeface="Arimo"/>
                <a:ea typeface="Arimo"/>
                <a:cs typeface="Arimo"/>
                <a:sym typeface="Arimo"/>
              </a:rPr>
              <a:t>Near-perfect prediction accuracy</a:t>
            </a:r>
          </a:p>
          <a:p>
            <a:pPr algn="l" marL="660230" indent="-330115" lvl="1">
              <a:lnSpc>
                <a:spcPts val="4281"/>
              </a:lnSpc>
              <a:buFont typeface="Arial"/>
              <a:buChar char="•"/>
            </a:pPr>
            <a:r>
              <a:rPr lang="en-US" sz="3058">
                <a:solidFill>
                  <a:srgbClr val="2C4600"/>
                </a:solidFill>
                <a:latin typeface="Arimo"/>
                <a:ea typeface="Arimo"/>
                <a:cs typeface="Arimo"/>
                <a:sym typeface="Arimo"/>
              </a:rPr>
              <a:t>Exceptional performance on both training and test data</a:t>
            </a:r>
          </a:p>
          <a:p>
            <a:pPr algn="l" marL="660230" indent="-330115" lvl="1">
              <a:lnSpc>
                <a:spcPts val="4281"/>
              </a:lnSpc>
              <a:buFont typeface="Arial"/>
              <a:buChar char="•"/>
            </a:pPr>
            <a:r>
              <a:rPr lang="en-US" sz="3058">
                <a:solidFill>
                  <a:srgbClr val="2C4600"/>
                </a:solidFill>
                <a:latin typeface="Arimo"/>
                <a:ea typeface="Arimo"/>
                <a:cs typeface="Arimo"/>
                <a:sym typeface="Arimo"/>
              </a:rPr>
              <a:t>Succ</a:t>
            </a:r>
            <a:r>
              <a:rPr lang="en-US" sz="3058">
                <a:solidFill>
                  <a:srgbClr val="2C4600"/>
                </a:solidFill>
                <a:latin typeface="Arimo"/>
                <a:ea typeface="Arimo"/>
                <a:cs typeface="Arimo"/>
                <a:sym typeface="Arimo"/>
              </a:rPr>
              <a:t>essfully captures complex relationships in assist data</a:t>
            </a:r>
          </a:p>
          <a:p>
            <a:pPr algn="l" marL="660230" indent="-330115" lvl="1">
              <a:lnSpc>
                <a:spcPts val="4281"/>
              </a:lnSpc>
              <a:buFont typeface="Arial"/>
              <a:buChar char="•"/>
            </a:pPr>
            <a:r>
              <a:rPr lang="en-US" sz="3058">
                <a:solidFill>
                  <a:srgbClr val="2C4600"/>
                </a:solidFill>
                <a:latin typeface="Arimo"/>
                <a:ea typeface="Arimo"/>
                <a:cs typeface="Arimo"/>
                <a:sym typeface="Arimo"/>
              </a:rPr>
              <a:t>Polynomial f</a:t>
            </a:r>
            <a:r>
              <a:rPr lang="en-US" sz="3058">
                <a:solidFill>
                  <a:srgbClr val="2C4600"/>
                </a:solidFill>
                <a:latin typeface="Arimo"/>
                <a:ea typeface="Arimo"/>
                <a:cs typeface="Arimo"/>
                <a:sym typeface="Arimo"/>
              </a:rPr>
              <a:t>eatures crucial for this performance level</a:t>
            </a:r>
          </a:p>
          <a:p>
            <a:pPr algn="l">
              <a:lnSpc>
                <a:spcPts val="4281"/>
              </a:lnSpc>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E4F0D8"/>
        </a:solidFill>
      </p:bgPr>
    </p:bg>
    <p:spTree>
      <p:nvGrpSpPr>
        <p:cNvPr id="1" name=""/>
        <p:cNvGrpSpPr/>
        <p:nvPr/>
      </p:nvGrpSpPr>
      <p:grpSpPr>
        <a:xfrm>
          <a:off x="0" y="0"/>
          <a:ext cx="0" cy="0"/>
          <a:chOff x="0" y="0"/>
          <a:chExt cx="0" cy="0"/>
        </a:xfrm>
      </p:grpSpPr>
      <p:sp>
        <p:nvSpPr>
          <p:cNvPr name="Freeform 2" id="2"/>
          <p:cNvSpPr/>
          <p:nvPr/>
        </p:nvSpPr>
        <p:spPr>
          <a:xfrm flipH="false" flipV="false" rot="0">
            <a:off x="-4616549" y="7212923"/>
            <a:ext cx="8328590" cy="6600408"/>
          </a:xfrm>
          <a:custGeom>
            <a:avLst/>
            <a:gdLst/>
            <a:ahLst/>
            <a:cxnLst/>
            <a:rect r="r" b="b" t="t" l="l"/>
            <a:pathLst>
              <a:path h="6600408" w="8328590">
                <a:moveTo>
                  <a:pt x="0" y="0"/>
                </a:moveTo>
                <a:lnTo>
                  <a:pt x="8328591" y="0"/>
                </a:lnTo>
                <a:lnTo>
                  <a:pt x="8328591" y="6600408"/>
                </a:lnTo>
                <a:lnTo>
                  <a:pt x="0" y="660040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3531096" y="7813793"/>
            <a:ext cx="10608642" cy="11546822"/>
          </a:xfrm>
          <a:custGeom>
            <a:avLst/>
            <a:gdLst/>
            <a:ahLst/>
            <a:cxnLst/>
            <a:rect r="r" b="b" t="t" l="l"/>
            <a:pathLst>
              <a:path h="11546822" w="10608642">
                <a:moveTo>
                  <a:pt x="0" y="0"/>
                </a:moveTo>
                <a:lnTo>
                  <a:pt x="10608642" y="0"/>
                </a:lnTo>
                <a:lnTo>
                  <a:pt x="10608642" y="11546822"/>
                </a:lnTo>
                <a:lnTo>
                  <a:pt x="0" y="1154682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849365">
            <a:off x="-1447782" y="7868502"/>
            <a:ext cx="3463913" cy="4114800"/>
          </a:xfrm>
          <a:custGeom>
            <a:avLst/>
            <a:gdLst/>
            <a:ahLst/>
            <a:cxnLst/>
            <a:rect r="r" b="b" t="t" l="l"/>
            <a:pathLst>
              <a:path h="4114800" w="3463913">
                <a:moveTo>
                  <a:pt x="0" y="0"/>
                </a:moveTo>
                <a:lnTo>
                  <a:pt x="3463914" y="0"/>
                </a:lnTo>
                <a:lnTo>
                  <a:pt x="3463914"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807637" y="8867072"/>
            <a:ext cx="2356658" cy="4114800"/>
          </a:xfrm>
          <a:custGeom>
            <a:avLst/>
            <a:gdLst/>
            <a:ahLst/>
            <a:cxnLst/>
            <a:rect r="r" b="b" t="t" l="l"/>
            <a:pathLst>
              <a:path h="4114800" w="2356658">
                <a:moveTo>
                  <a:pt x="0" y="0"/>
                </a:moveTo>
                <a:lnTo>
                  <a:pt x="2356658" y="0"/>
                </a:lnTo>
                <a:lnTo>
                  <a:pt x="2356658"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9891071">
            <a:off x="13768657" y="-4710460"/>
            <a:ext cx="8328590" cy="6600408"/>
          </a:xfrm>
          <a:custGeom>
            <a:avLst/>
            <a:gdLst/>
            <a:ahLst/>
            <a:cxnLst/>
            <a:rect r="r" b="b" t="t" l="l"/>
            <a:pathLst>
              <a:path h="6600408" w="8328590">
                <a:moveTo>
                  <a:pt x="0" y="0"/>
                </a:moveTo>
                <a:lnTo>
                  <a:pt x="8328591" y="0"/>
                </a:lnTo>
                <a:lnTo>
                  <a:pt x="8328591" y="6600407"/>
                </a:lnTo>
                <a:lnTo>
                  <a:pt x="0" y="660040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9891071">
            <a:off x="10247754" y="-9577219"/>
            <a:ext cx="10608642" cy="11546822"/>
          </a:xfrm>
          <a:custGeom>
            <a:avLst/>
            <a:gdLst/>
            <a:ahLst/>
            <a:cxnLst/>
            <a:rect r="r" b="b" t="t" l="l"/>
            <a:pathLst>
              <a:path h="11546822" w="10608642">
                <a:moveTo>
                  <a:pt x="0" y="0"/>
                </a:moveTo>
                <a:lnTo>
                  <a:pt x="10608642" y="0"/>
                </a:lnTo>
                <a:lnTo>
                  <a:pt x="10608642" y="11546822"/>
                </a:lnTo>
                <a:lnTo>
                  <a:pt x="0" y="1154682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9891071">
            <a:off x="15012761" y="-1456000"/>
            <a:ext cx="3463913" cy="4114800"/>
          </a:xfrm>
          <a:custGeom>
            <a:avLst/>
            <a:gdLst/>
            <a:ahLst/>
            <a:cxnLst/>
            <a:rect r="r" b="b" t="t" l="l"/>
            <a:pathLst>
              <a:path h="4114800" w="3463913">
                <a:moveTo>
                  <a:pt x="0" y="0"/>
                </a:moveTo>
                <a:lnTo>
                  <a:pt x="3463914" y="0"/>
                </a:lnTo>
                <a:lnTo>
                  <a:pt x="3463914"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9891071">
            <a:off x="12402248" y="-2057400"/>
            <a:ext cx="2356658" cy="4114800"/>
          </a:xfrm>
          <a:custGeom>
            <a:avLst/>
            <a:gdLst/>
            <a:ahLst/>
            <a:cxnLst/>
            <a:rect r="r" b="b" t="t" l="l"/>
            <a:pathLst>
              <a:path h="4114800" w="2356658">
                <a:moveTo>
                  <a:pt x="0" y="0"/>
                </a:moveTo>
                <a:lnTo>
                  <a:pt x="2356658" y="0"/>
                </a:lnTo>
                <a:lnTo>
                  <a:pt x="2356658"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0">
            <a:off x="16514775" y="8229600"/>
            <a:ext cx="1489050" cy="2519931"/>
          </a:xfrm>
          <a:custGeom>
            <a:avLst/>
            <a:gdLst/>
            <a:ahLst/>
            <a:cxnLst/>
            <a:rect r="r" b="b" t="t" l="l"/>
            <a:pathLst>
              <a:path h="2519931" w="1489050">
                <a:moveTo>
                  <a:pt x="0" y="0"/>
                </a:moveTo>
                <a:lnTo>
                  <a:pt x="1489050" y="0"/>
                </a:lnTo>
                <a:lnTo>
                  <a:pt x="1489050" y="2519931"/>
                </a:lnTo>
                <a:lnTo>
                  <a:pt x="0" y="2519931"/>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1" id="11"/>
          <p:cNvSpPr/>
          <p:nvPr/>
        </p:nvSpPr>
        <p:spPr>
          <a:xfrm flipH="false" flipV="true" rot="0">
            <a:off x="284175" y="-433465"/>
            <a:ext cx="1489050" cy="2519931"/>
          </a:xfrm>
          <a:custGeom>
            <a:avLst/>
            <a:gdLst/>
            <a:ahLst/>
            <a:cxnLst/>
            <a:rect r="r" b="b" t="t" l="l"/>
            <a:pathLst>
              <a:path h="2519931" w="1489050">
                <a:moveTo>
                  <a:pt x="0" y="2519931"/>
                </a:moveTo>
                <a:lnTo>
                  <a:pt x="1489050" y="2519931"/>
                </a:lnTo>
                <a:lnTo>
                  <a:pt x="1489050" y="0"/>
                </a:lnTo>
                <a:lnTo>
                  <a:pt x="0" y="0"/>
                </a:lnTo>
                <a:lnTo>
                  <a:pt x="0" y="2519931"/>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2" id="12"/>
          <p:cNvSpPr txBox="true"/>
          <p:nvPr/>
        </p:nvSpPr>
        <p:spPr>
          <a:xfrm rot="0">
            <a:off x="548148" y="620450"/>
            <a:ext cx="15683095" cy="2190370"/>
          </a:xfrm>
          <a:prstGeom prst="rect">
            <a:avLst/>
          </a:prstGeom>
        </p:spPr>
        <p:txBody>
          <a:bodyPr anchor="t" rtlCol="false" tIns="0" lIns="0" bIns="0" rIns="0">
            <a:spAutoFit/>
          </a:bodyPr>
          <a:lstStyle/>
          <a:p>
            <a:pPr algn="ctr">
              <a:lnSpc>
                <a:spcPts val="8673"/>
              </a:lnSpc>
            </a:pPr>
            <a:r>
              <a:rPr lang="en-US" b="true" sz="7350">
                <a:solidFill>
                  <a:srgbClr val="2C4600"/>
                </a:solidFill>
                <a:latin typeface="Century Gothic Paneuropean Bold"/>
                <a:ea typeface="Century Gothic Paneuropean Bold"/>
                <a:cs typeface="Century Gothic Paneuropean Bold"/>
                <a:sym typeface="Century Gothic Paneuropean Bold"/>
              </a:rPr>
              <a:t>MODEL 2 - NEURAL NETWORK ARCHITECTURE</a:t>
            </a:r>
          </a:p>
        </p:txBody>
      </p:sp>
      <p:sp>
        <p:nvSpPr>
          <p:cNvPr name="TextBox 13" id="13"/>
          <p:cNvSpPr txBox="true"/>
          <p:nvPr/>
        </p:nvSpPr>
        <p:spPr>
          <a:xfrm rot="0">
            <a:off x="768817" y="3078940"/>
            <a:ext cx="8375183" cy="7055484"/>
          </a:xfrm>
          <a:prstGeom prst="rect">
            <a:avLst/>
          </a:prstGeom>
        </p:spPr>
        <p:txBody>
          <a:bodyPr anchor="t" rtlCol="false" tIns="0" lIns="0" bIns="0" rIns="0">
            <a:spAutoFit/>
          </a:bodyPr>
          <a:lstStyle/>
          <a:p>
            <a:pPr algn="l">
              <a:lnSpc>
                <a:spcPts val="4340"/>
              </a:lnSpc>
            </a:pPr>
            <a:r>
              <a:rPr lang="en-US" sz="3100" b="true">
                <a:solidFill>
                  <a:srgbClr val="2C4600"/>
                </a:solidFill>
                <a:latin typeface="Arimo Bold"/>
                <a:ea typeface="Arimo Bold"/>
                <a:cs typeface="Arimo Bold"/>
                <a:sym typeface="Arimo Bold"/>
              </a:rPr>
              <a:t>Training Configuration:</a:t>
            </a:r>
          </a:p>
          <a:p>
            <a:pPr algn="l" marL="669301" indent="-334650" lvl="1">
              <a:lnSpc>
                <a:spcPts val="4340"/>
              </a:lnSpc>
              <a:buFont typeface="Arial"/>
              <a:buChar char="•"/>
            </a:pPr>
            <a:r>
              <a:rPr lang="en-US" sz="3100">
                <a:solidFill>
                  <a:srgbClr val="2C4600"/>
                </a:solidFill>
                <a:latin typeface="Arimo"/>
                <a:ea typeface="Arimo"/>
                <a:cs typeface="Arimo"/>
                <a:sym typeface="Arimo"/>
              </a:rPr>
              <a:t>Architecture: 20 input features → 128 → 64 → 32 → 1 output</a:t>
            </a:r>
          </a:p>
          <a:p>
            <a:pPr algn="l" marL="669301" indent="-334650" lvl="1">
              <a:lnSpc>
                <a:spcPts val="4340"/>
              </a:lnSpc>
              <a:buFont typeface="Arial"/>
              <a:buChar char="•"/>
            </a:pPr>
            <a:r>
              <a:rPr lang="en-US" sz="3100">
                <a:solidFill>
                  <a:srgbClr val="2C4600"/>
                </a:solidFill>
                <a:latin typeface="Arimo"/>
                <a:ea typeface="Arimo"/>
                <a:cs typeface="Arimo"/>
                <a:sym typeface="Arimo"/>
              </a:rPr>
              <a:t>Optimizer: Adam</a:t>
            </a:r>
          </a:p>
          <a:p>
            <a:pPr algn="l" marL="669301" indent="-334650" lvl="1">
              <a:lnSpc>
                <a:spcPts val="4340"/>
              </a:lnSpc>
              <a:buFont typeface="Arial"/>
              <a:buChar char="•"/>
            </a:pPr>
            <a:r>
              <a:rPr lang="en-US" sz="3100">
                <a:solidFill>
                  <a:srgbClr val="2C4600"/>
                </a:solidFill>
                <a:latin typeface="Arimo"/>
                <a:ea typeface="Arimo"/>
                <a:cs typeface="Arimo"/>
                <a:sym typeface="Arimo"/>
              </a:rPr>
              <a:t>Loss: Mean Squared Error (regression)</a:t>
            </a:r>
          </a:p>
          <a:p>
            <a:pPr algn="l" marL="669301" indent="-334650" lvl="1">
              <a:lnSpc>
                <a:spcPts val="4340"/>
              </a:lnSpc>
              <a:buFont typeface="Arial"/>
              <a:buChar char="•"/>
            </a:pPr>
            <a:r>
              <a:rPr lang="en-US" sz="3100">
                <a:solidFill>
                  <a:srgbClr val="2C4600"/>
                </a:solidFill>
                <a:latin typeface="Arimo"/>
                <a:ea typeface="Arimo"/>
                <a:cs typeface="Arimo"/>
                <a:sym typeface="Arimo"/>
              </a:rPr>
              <a:t>Epochs: 67 with early stopping</a:t>
            </a:r>
          </a:p>
          <a:p>
            <a:pPr algn="l" marL="669301" indent="-334650" lvl="1">
              <a:lnSpc>
                <a:spcPts val="4340"/>
              </a:lnSpc>
              <a:buFont typeface="Arial"/>
              <a:buChar char="•"/>
            </a:pPr>
            <a:r>
              <a:rPr lang="en-US" sz="3100">
                <a:solidFill>
                  <a:srgbClr val="2C4600"/>
                </a:solidFill>
                <a:latin typeface="Arimo"/>
                <a:ea typeface="Arimo"/>
                <a:cs typeface="Arimo"/>
                <a:sym typeface="Arimo"/>
              </a:rPr>
              <a:t>Batch size: Optimized during training</a:t>
            </a:r>
          </a:p>
          <a:p>
            <a:pPr algn="l">
              <a:lnSpc>
                <a:spcPts val="4340"/>
              </a:lnSpc>
            </a:pPr>
            <a:r>
              <a:rPr lang="en-US" sz="3100" b="true">
                <a:solidFill>
                  <a:srgbClr val="2C4600"/>
                </a:solidFill>
                <a:latin typeface="Arimo Bold"/>
                <a:ea typeface="Arimo Bold"/>
                <a:cs typeface="Arimo Bold"/>
                <a:sym typeface="Arimo Bold"/>
              </a:rPr>
              <a:t>Preprocessing:</a:t>
            </a:r>
          </a:p>
          <a:p>
            <a:pPr algn="l" marL="669301" indent="-334650" lvl="1">
              <a:lnSpc>
                <a:spcPts val="4340"/>
              </a:lnSpc>
              <a:buFont typeface="Arial"/>
              <a:buChar char="•"/>
            </a:pPr>
            <a:r>
              <a:rPr lang="en-US" sz="3100">
                <a:solidFill>
                  <a:srgbClr val="2C4600"/>
                </a:solidFill>
                <a:latin typeface="Arimo"/>
                <a:ea typeface="Arimo"/>
                <a:cs typeface="Arimo"/>
                <a:sym typeface="Arimo"/>
              </a:rPr>
              <a:t>StandardScaler for feature normalization</a:t>
            </a:r>
          </a:p>
          <a:p>
            <a:pPr algn="l" marL="669301" indent="-334650" lvl="1">
              <a:lnSpc>
                <a:spcPts val="4340"/>
              </a:lnSpc>
              <a:buFont typeface="Arial"/>
              <a:buChar char="•"/>
            </a:pPr>
            <a:r>
              <a:rPr lang="en-US" sz="3100">
                <a:solidFill>
                  <a:srgbClr val="2C4600"/>
                </a:solidFill>
                <a:latin typeface="Arimo"/>
                <a:ea typeface="Arimo"/>
                <a:cs typeface="Arimo"/>
                <a:sym typeface="Arimo"/>
              </a:rPr>
              <a:t>C</a:t>
            </a:r>
            <a:r>
              <a:rPr lang="en-US" sz="3100">
                <a:solidFill>
                  <a:srgbClr val="2C4600"/>
                </a:solidFill>
                <a:latin typeface="Arimo"/>
                <a:ea typeface="Arimo"/>
                <a:cs typeface="Arimo"/>
                <a:sym typeface="Arimo"/>
              </a:rPr>
              <a:t>ritical for neural network convergence</a:t>
            </a:r>
          </a:p>
          <a:p>
            <a:pPr algn="l" marL="669301" indent="-334650" lvl="1">
              <a:lnSpc>
                <a:spcPts val="4340"/>
              </a:lnSpc>
              <a:buFont typeface="Arial"/>
              <a:buChar char="•"/>
            </a:pPr>
            <a:r>
              <a:rPr lang="en-US" sz="3100">
                <a:solidFill>
                  <a:srgbClr val="2C4600"/>
                </a:solidFill>
                <a:latin typeface="Arimo"/>
                <a:ea typeface="Arimo"/>
                <a:cs typeface="Arimo"/>
                <a:sym typeface="Arimo"/>
              </a:rPr>
              <a:t>Ea</a:t>
            </a:r>
            <a:r>
              <a:rPr lang="en-US" sz="3100">
                <a:solidFill>
                  <a:srgbClr val="2C4600"/>
                </a:solidFill>
                <a:latin typeface="Arimo"/>
                <a:ea typeface="Arimo"/>
                <a:cs typeface="Arimo"/>
                <a:sym typeface="Arimo"/>
              </a:rPr>
              <a:t>rly stopping and learning rate reduction implemented</a:t>
            </a:r>
          </a:p>
          <a:p>
            <a:pPr algn="l">
              <a:lnSpc>
                <a:spcPts val="4340"/>
              </a:lnSpc>
            </a:pPr>
          </a:p>
        </p:txBody>
      </p:sp>
      <p:sp>
        <p:nvSpPr>
          <p:cNvPr name="TextBox 14" id="14"/>
          <p:cNvSpPr txBox="true"/>
          <p:nvPr/>
        </p:nvSpPr>
        <p:spPr>
          <a:xfrm rot="0">
            <a:off x="9851378" y="3078940"/>
            <a:ext cx="7407922" cy="4341926"/>
          </a:xfrm>
          <a:prstGeom prst="rect">
            <a:avLst/>
          </a:prstGeom>
        </p:spPr>
        <p:txBody>
          <a:bodyPr anchor="t" rtlCol="false" tIns="0" lIns="0" bIns="0" rIns="0">
            <a:spAutoFit/>
          </a:bodyPr>
          <a:lstStyle/>
          <a:p>
            <a:pPr algn="l">
              <a:lnSpc>
                <a:spcPts val="4281"/>
              </a:lnSpc>
            </a:pPr>
            <a:r>
              <a:rPr lang="en-US" sz="3058" b="true">
                <a:solidFill>
                  <a:srgbClr val="2C4600"/>
                </a:solidFill>
                <a:latin typeface="Arimo Bold"/>
                <a:ea typeface="Arimo Bold"/>
                <a:cs typeface="Arimo Bold"/>
                <a:sym typeface="Arimo Bold"/>
              </a:rPr>
              <a:t>Training Progress:</a:t>
            </a:r>
          </a:p>
          <a:p>
            <a:pPr algn="l" marL="660230" indent="-330115" lvl="1">
              <a:lnSpc>
                <a:spcPts val="4281"/>
              </a:lnSpc>
              <a:buFont typeface="Arial"/>
              <a:buChar char="•"/>
            </a:pPr>
            <a:r>
              <a:rPr lang="en-US" sz="3058">
                <a:solidFill>
                  <a:srgbClr val="2C4600"/>
                </a:solidFill>
                <a:latin typeface="Arimo"/>
                <a:ea typeface="Arimo"/>
                <a:cs typeface="Arimo"/>
                <a:sym typeface="Arimo"/>
              </a:rPr>
              <a:t>Converged after 67 epochs with early stopping</a:t>
            </a:r>
          </a:p>
          <a:p>
            <a:pPr algn="l" marL="660230" indent="-330115" lvl="1">
              <a:lnSpc>
                <a:spcPts val="4281"/>
              </a:lnSpc>
              <a:buFont typeface="Arial"/>
              <a:buChar char="•"/>
            </a:pPr>
            <a:r>
              <a:rPr lang="en-US" sz="3058">
                <a:solidFill>
                  <a:srgbClr val="2C4600"/>
                </a:solidFill>
                <a:latin typeface="Arimo"/>
                <a:ea typeface="Arimo"/>
                <a:cs typeface="Arimo"/>
                <a:sym typeface="Arimo"/>
              </a:rPr>
              <a:t>Stable convergence with regularization techniq</a:t>
            </a:r>
            <a:r>
              <a:rPr lang="en-US" sz="3058">
                <a:solidFill>
                  <a:srgbClr val="2C4600"/>
                </a:solidFill>
                <a:latin typeface="Arimo"/>
                <a:ea typeface="Arimo"/>
                <a:cs typeface="Arimo"/>
                <a:sym typeface="Arimo"/>
              </a:rPr>
              <a:t>u</a:t>
            </a:r>
            <a:r>
              <a:rPr lang="en-US" sz="3058">
                <a:solidFill>
                  <a:srgbClr val="2C4600"/>
                </a:solidFill>
                <a:latin typeface="Arimo"/>
                <a:ea typeface="Arimo"/>
                <a:cs typeface="Arimo"/>
                <a:sym typeface="Arimo"/>
              </a:rPr>
              <a:t>es</a:t>
            </a:r>
          </a:p>
          <a:p>
            <a:pPr algn="l" marL="660230" indent="-330115" lvl="1">
              <a:lnSpc>
                <a:spcPts val="4281"/>
              </a:lnSpc>
              <a:buFont typeface="Arial"/>
              <a:buChar char="•"/>
            </a:pPr>
            <a:r>
              <a:rPr lang="en-US" sz="3058">
                <a:solidFill>
                  <a:srgbClr val="2C4600"/>
                </a:solidFill>
                <a:latin typeface="Arimo"/>
                <a:ea typeface="Arimo"/>
                <a:cs typeface="Arimo"/>
                <a:sym typeface="Arimo"/>
              </a:rPr>
              <a:t>Dropout (0.2) applied to prevent </a:t>
            </a:r>
            <a:r>
              <a:rPr lang="en-US" sz="3058">
                <a:solidFill>
                  <a:srgbClr val="2C4600"/>
                </a:solidFill>
                <a:latin typeface="Arimo"/>
                <a:ea typeface="Arimo"/>
                <a:cs typeface="Arimo"/>
                <a:sym typeface="Arimo"/>
              </a:rPr>
              <a:t>ov</a:t>
            </a:r>
            <a:r>
              <a:rPr lang="en-US" sz="3058">
                <a:solidFill>
                  <a:srgbClr val="2C4600"/>
                </a:solidFill>
                <a:latin typeface="Arimo"/>
                <a:ea typeface="Arimo"/>
                <a:cs typeface="Arimo"/>
                <a:sym typeface="Arimo"/>
              </a:rPr>
              <a:t>erfitting</a:t>
            </a:r>
          </a:p>
          <a:p>
            <a:pPr algn="l">
              <a:lnSpc>
                <a:spcPts val="4281"/>
              </a:lnSpc>
            </a:pP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E4F0D8"/>
        </a:solidFill>
      </p:bgPr>
    </p:bg>
    <p:spTree>
      <p:nvGrpSpPr>
        <p:cNvPr id="1" name=""/>
        <p:cNvGrpSpPr/>
        <p:nvPr/>
      </p:nvGrpSpPr>
      <p:grpSpPr>
        <a:xfrm>
          <a:off x="0" y="0"/>
          <a:ext cx="0" cy="0"/>
          <a:chOff x="0" y="0"/>
          <a:chExt cx="0" cy="0"/>
        </a:xfrm>
      </p:grpSpPr>
      <p:sp>
        <p:nvSpPr>
          <p:cNvPr name="Freeform 2" id="2"/>
          <p:cNvSpPr/>
          <p:nvPr/>
        </p:nvSpPr>
        <p:spPr>
          <a:xfrm flipH="false" flipV="false" rot="0">
            <a:off x="-4616549" y="7212923"/>
            <a:ext cx="8328590" cy="6600408"/>
          </a:xfrm>
          <a:custGeom>
            <a:avLst/>
            <a:gdLst/>
            <a:ahLst/>
            <a:cxnLst/>
            <a:rect r="r" b="b" t="t" l="l"/>
            <a:pathLst>
              <a:path h="6600408" w="8328590">
                <a:moveTo>
                  <a:pt x="0" y="0"/>
                </a:moveTo>
                <a:lnTo>
                  <a:pt x="8328591" y="0"/>
                </a:lnTo>
                <a:lnTo>
                  <a:pt x="8328591" y="6600408"/>
                </a:lnTo>
                <a:lnTo>
                  <a:pt x="0" y="660040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3531096" y="7813793"/>
            <a:ext cx="10608642" cy="11546822"/>
          </a:xfrm>
          <a:custGeom>
            <a:avLst/>
            <a:gdLst/>
            <a:ahLst/>
            <a:cxnLst/>
            <a:rect r="r" b="b" t="t" l="l"/>
            <a:pathLst>
              <a:path h="11546822" w="10608642">
                <a:moveTo>
                  <a:pt x="0" y="0"/>
                </a:moveTo>
                <a:lnTo>
                  <a:pt x="10608642" y="0"/>
                </a:lnTo>
                <a:lnTo>
                  <a:pt x="10608642" y="11546822"/>
                </a:lnTo>
                <a:lnTo>
                  <a:pt x="0" y="1154682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849365">
            <a:off x="-1447782" y="7868502"/>
            <a:ext cx="3463913" cy="4114800"/>
          </a:xfrm>
          <a:custGeom>
            <a:avLst/>
            <a:gdLst/>
            <a:ahLst/>
            <a:cxnLst/>
            <a:rect r="r" b="b" t="t" l="l"/>
            <a:pathLst>
              <a:path h="4114800" w="3463913">
                <a:moveTo>
                  <a:pt x="0" y="0"/>
                </a:moveTo>
                <a:lnTo>
                  <a:pt x="3463914" y="0"/>
                </a:lnTo>
                <a:lnTo>
                  <a:pt x="3463914"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807637" y="8867072"/>
            <a:ext cx="2356658" cy="4114800"/>
          </a:xfrm>
          <a:custGeom>
            <a:avLst/>
            <a:gdLst/>
            <a:ahLst/>
            <a:cxnLst/>
            <a:rect r="r" b="b" t="t" l="l"/>
            <a:pathLst>
              <a:path h="4114800" w="2356658">
                <a:moveTo>
                  <a:pt x="0" y="0"/>
                </a:moveTo>
                <a:lnTo>
                  <a:pt x="2356658" y="0"/>
                </a:lnTo>
                <a:lnTo>
                  <a:pt x="2356658"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9891071">
            <a:off x="13768657" y="-4710460"/>
            <a:ext cx="8328590" cy="6600408"/>
          </a:xfrm>
          <a:custGeom>
            <a:avLst/>
            <a:gdLst/>
            <a:ahLst/>
            <a:cxnLst/>
            <a:rect r="r" b="b" t="t" l="l"/>
            <a:pathLst>
              <a:path h="6600408" w="8328590">
                <a:moveTo>
                  <a:pt x="0" y="0"/>
                </a:moveTo>
                <a:lnTo>
                  <a:pt x="8328591" y="0"/>
                </a:lnTo>
                <a:lnTo>
                  <a:pt x="8328591" y="6600407"/>
                </a:lnTo>
                <a:lnTo>
                  <a:pt x="0" y="660040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9891071">
            <a:off x="10247754" y="-9577219"/>
            <a:ext cx="10608642" cy="11546822"/>
          </a:xfrm>
          <a:custGeom>
            <a:avLst/>
            <a:gdLst/>
            <a:ahLst/>
            <a:cxnLst/>
            <a:rect r="r" b="b" t="t" l="l"/>
            <a:pathLst>
              <a:path h="11546822" w="10608642">
                <a:moveTo>
                  <a:pt x="0" y="0"/>
                </a:moveTo>
                <a:lnTo>
                  <a:pt x="10608642" y="0"/>
                </a:lnTo>
                <a:lnTo>
                  <a:pt x="10608642" y="11546822"/>
                </a:lnTo>
                <a:lnTo>
                  <a:pt x="0" y="1154682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9891071">
            <a:off x="15012761" y="-1456000"/>
            <a:ext cx="3463913" cy="4114800"/>
          </a:xfrm>
          <a:custGeom>
            <a:avLst/>
            <a:gdLst/>
            <a:ahLst/>
            <a:cxnLst/>
            <a:rect r="r" b="b" t="t" l="l"/>
            <a:pathLst>
              <a:path h="4114800" w="3463913">
                <a:moveTo>
                  <a:pt x="0" y="0"/>
                </a:moveTo>
                <a:lnTo>
                  <a:pt x="3463914" y="0"/>
                </a:lnTo>
                <a:lnTo>
                  <a:pt x="3463914"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9891071">
            <a:off x="12402248" y="-2057400"/>
            <a:ext cx="2356658" cy="4114800"/>
          </a:xfrm>
          <a:custGeom>
            <a:avLst/>
            <a:gdLst/>
            <a:ahLst/>
            <a:cxnLst/>
            <a:rect r="r" b="b" t="t" l="l"/>
            <a:pathLst>
              <a:path h="4114800" w="2356658">
                <a:moveTo>
                  <a:pt x="0" y="0"/>
                </a:moveTo>
                <a:lnTo>
                  <a:pt x="2356658" y="0"/>
                </a:lnTo>
                <a:lnTo>
                  <a:pt x="2356658"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0">
            <a:off x="16514775" y="8229600"/>
            <a:ext cx="1489050" cy="2519931"/>
          </a:xfrm>
          <a:custGeom>
            <a:avLst/>
            <a:gdLst/>
            <a:ahLst/>
            <a:cxnLst/>
            <a:rect r="r" b="b" t="t" l="l"/>
            <a:pathLst>
              <a:path h="2519931" w="1489050">
                <a:moveTo>
                  <a:pt x="0" y="0"/>
                </a:moveTo>
                <a:lnTo>
                  <a:pt x="1489050" y="0"/>
                </a:lnTo>
                <a:lnTo>
                  <a:pt x="1489050" y="2519931"/>
                </a:lnTo>
                <a:lnTo>
                  <a:pt x="0" y="2519931"/>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1" id="11"/>
          <p:cNvSpPr/>
          <p:nvPr/>
        </p:nvSpPr>
        <p:spPr>
          <a:xfrm flipH="false" flipV="true" rot="0">
            <a:off x="-744525" y="-1693430"/>
            <a:ext cx="1489050" cy="2519931"/>
          </a:xfrm>
          <a:custGeom>
            <a:avLst/>
            <a:gdLst/>
            <a:ahLst/>
            <a:cxnLst/>
            <a:rect r="r" b="b" t="t" l="l"/>
            <a:pathLst>
              <a:path h="2519931" w="1489050">
                <a:moveTo>
                  <a:pt x="0" y="2519931"/>
                </a:moveTo>
                <a:lnTo>
                  <a:pt x="1489050" y="2519931"/>
                </a:lnTo>
                <a:lnTo>
                  <a:pt x="1489050" y="0"/>
                </a:lnTo>
                <a:lnTo>
                  <a:pt x="0" y="0"/>
                </a:lnTo>
                <a:lnTo>
                  <a:pt x="0" y="2519931"/>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2" id="12"/>
          <p:cNvSpPr txBox="true"/>
          <p:nvPr/>
        </p:nvSpPr>
        <p:spPr>
          <a:xfrm rot="0">
            <a:off x="548148" y="845551"/>
            <a:ext cx="15683095" cy="1094995"/>
          </a:xfrm>
          <a:prstGeom prst="rect">
            <a:avLst/>
          </a:prstGeom>
        </p:spPr>
        <p:txBody>
          <a:bodyPr anchor="t" rtlCol="false" tIns="0" lIns="0" bIns="0" rIns="0">
            <a:spAutoFit/>
          </a:bodyPr>
          <a:lstStyle/>
          <a:p>
            <a:pPr algn="ctr">
              <a:lnSpc>
                <a:spcPts val="8673"/>
              </a:lnSpc>
            </a:pPr>
            <a:r>
              <a:rPr lang="en-US" b="true" sz="7350">
                <a:solidFill>
                  <a:srgbClr val="2C4600"/>
                </a:solidFill>
                <a:latin typeface="Century Gothic Paneuropean Bold"/>
                <a:ea typeface="Century Gothic Paneuropean Bold"/>
                <a:cs typeface="Century Gothic Paneuropean Bold"/>
                <a:sym typeface="Century Gothic Paneuropean Bold"/>
              </a:rPr>
              <a:t>MODEL COMPARISON &amp; SELECTION</a:t>
            </a:r>
          </a:p>
        </p:txBody>
      </p:sp>
      <p:sp>
        <p:nvSpPr>
          <p:cNvPr name="TextBox 13" id="13"/>
          <p:cNvSpPr txBox="true"/>
          <p:nvPr/>
        </p:nvSpPr>
        <p:spPr>
          <a:xfrm rot="0">
            <a:off x="548148" y="2787309"/>
            <a:ext cx="8375183" cy="5969634"/>
          </a:xfrm>
          <a:prstGeom prst="rect">
            <a:avLst/>
          </a:prstGeom>
        </p:spPr>
        <p:txBody>
          <a:bodyPr anchor="t" rtlCol="false" tIns="0" lIns="0" bIns="0" rIns="0">
            <a:spAutoFit/>
          </a:bodyPr>
          <a:lstStyle/>
          <a:p>
            <a:pPr algn="l">
              <a:lnSpc>
                <a:spcPts val="4340"/>
              </a:lnSpc>
            </a:pPr>
            <a:r>
              <a:rPr lang="en-US" sz="3100" b="true">
                <a:solidFill>
                  <a:srgbClr val="2C4600"/>
                </a:solidFill>
                <a:latin typeface="Arimo Bold"/>
                <a:ea typeface="Arimo Bold"/>
                <a:cs typeface="Arimo Bold"/>
                <a:sym typeface="Arimo Bold"/>
              </a:rPr>
              <a:t>Primary Model (Deployed):</a:t>
            </a:r>
          </a:p>
          <a:p>
            <a:pPr algn="l" marL="669301" indent="-334650" lvl="1">
              <a:lnSpc>
                <a:spcPts val="4340"/>
              </a:lnSpc>
              <a:buFont typeface="Arial"/>
              <a:buChar char="•"/>
            </a:pPr>
            <a:r>
              <a:rPr lang="en-US" sz="3100">
                <a:solidFill>
                  <a:srgbClr val="2C4600"/>
                </a:solidFill>
                <a:latin typeface="Arimo"/>
                <a:ea typeface="Arimo"/>
                <a:cs typeface="Arimo"/>
                <a:sym typeface="Arimo"/>
              </a:rPr>
              <a:t>Polynomial Regression: R² = 0.9999999995</a:t>
            </a:r>
          </a:p>
          <a:p>
            <a:pPr algn="l" marL="669301" indent="-334650" lvl="1">
              <a:lnSpc>
                <a:spcPts val="4340"/>
              </a:lnSpc>
              <a:buFont typeface="Arial"/>
              <a:buChar char="•"/>
            </a:pPr>
            <a:r>
              <a:rPr lang="en-US" sz="3100">
                <a:solidFill>
                  <a:srgbClr val="2C4600"/>
                </a:solidFill>
                <a:latin typeface="Arimo"/>
                <a:ea typeface="Arimo"/>
                <a:cs typeface="Arimo"/>
                <a:sym typeface="Arimo"/>
              </a:rPr>
              <a:t>Exceptional predictive accuracy</a:t>
            </a:r>
          </a:p>
          <a:p>
            <a:pPr algn="l" marL="669301" indent="-334650" lvl="1">
              <a:lnSpc>
                <a:spcPts val="4340"/>
              </a:lnSpc>
              <a:buFont typeface="Arial"/>
              <a:buChar char="•"/>
            </a:pPr>
            <a:r>
              <a:rPr lang="en-US" sz="3100">
                <a:solidFill>
                  <a:srgbClr val="2C4600"/>
                </a:solidFill>
                <a:latin typeface="Arimo"/>
                <a:ea typeface="Arimo"/>
                <a:cs typeface="Arimo"/>
                <a:sym typeface="Arimo"/>
              </a:rPr>
              <a:t>Ca</a:t>
            </a:r>
            <a:r>
              <a:rPr lang="en-US" sz="3100">
                <a:solidFill>
                  <a:srgbClr val="2C4600"/>
                </a:solidFill>
                <a:latin typeface="Arimo"/>
                <a:ea typeface="Arimo"/>
                <a:cs typeface="Arimo"/>
                <a:sym typeface="Arimo"/>
              </a:rPr>
              <a:t>ptures feature interactions perfectly</a:t>
            </a:r>
          </a:p>
          <a:p>
            <a:pPr algn="l" marL="669301" indent="-334650" lvl="1">
              <a:lnSpc>
                <a:spcPts val="4340"/>
              </a:lnSpc>
              <a:buFont typeface="Arial"/>
              <a:buChar char="•"/>
            </a:pPr>
            <a:r>
              <a:rPr lang="en-US" sz="3100">
                <a:solidFill>
                  <a:srgbClr val="2C4600"/>
                </a:solidFill>
                <a:latin typeface="Arimo"/>
                <a:ea typeface="Arimo"/>
                <a:cs typeface="Arimo"/>
                <a:sym typeface="Arimo"/>
              </a:rPr>
              <a:t>Best overall performance</a:t>
            </a:r>
          </a:p>
          <a:p>
            <a:pPr algn="l">
              <a:lnSpc>
                <a:spcPts val="4340"/>
              </a:lnSpc>
            </a:pPr>
            <a:r>
              <a:rPr lang="en-US" sz="3100" b="true">
                <a:solidFill>
                  <a:srgbClr val="2C4600"/>
                </a:solidFill>
                <a:latin typeface="Arimo Bold"/>
                <a:ea typeface="Arimo Bold"/>
                <a:cs typeface="Arimo Bold"/>
                <a:sym typeface="Arimo Bold"/>
              </a:rPr>
              <a:t>Alternative Models:</a:t>
            </a:r>
          </a:p>
          <a:p>
            <a:pPr algn="l" marL="669301" indent="-334650" lvl="1">
              <a:lnSpc>
                <a:spcPts val="4340"/>
              </a:lnSpc>
              <a:buFont typeface="Arial"/>
              <a:buChar char="•"/>
            </a:pPr>
            <a:r>
              <a:rPr lang="en-US" sz="3100">
                <a:solidFill>
                  <a:srgbClr val="2C4600"/>
                </a:solidFill>
                <a:latin typeface="Arimo"/>
                <a:ea typeface="Arimo"/>
                <a:cs typeface="Arimo"/>
                <a:sym typeface="Arimo"/>
              </a:rPr>
              <a:t>Lasso Regression: R² = 0.9999629604</a:t>
            </a:r>
          </a:p>
          <a:p>
            <a:pPr algn="l" marL="669301" indent="-334650" lvl="1">
              <a:lnSpc>
                <a:spcPts val="4340"/>
              </a:lnSpc>
              <a:buFont typeface="Arial"/>
              <a:buChar char="•"/>
            </a:pPr>
            <a:r>
              <a:rPr lang="en-US" sz="3100">
                <a:solidFill>
                  <a:srgbClr val="2C4600"/>
                </a:solidFill>
                <a:latin typeface="Arimo"/>
                <a:ea typeface="Arimo"/>
                <a:cs typeface="Arimo"/>
                <a:sym typeface="Arimo"/>
              </a:rPr>
              <a:t>Decision Tree: Best R² = 0.9262 after tuning</a:t>
            </a:r>
          </a:p>
          <a:p>
            <a:pPr algn="l" marL="669301" indent="-334650" lvl="1">
              <a:lnSpc>
                <a:spcPts val="4340"/>
              </a:lnSpc>
              <a:buFont typeface="Arial"/>
              <a:buChar char="•"/>
            </a:pPr>
            <a:r>
              <a:rPr lang="en-US" sz="3100">
                <a:solidFill>
                  <a:srgbClr val="2C4600"/>
                </a:solidFill>
                <a:latin typeface="Arimo"/>
                <a:ea typeface="Arimo"/>
                <a:cs typeface="Arimo"/>
                <a:sym typeface="Arimo"/>
              </a:rPr>
              <a:t>Neural Network: Good performance with regularization</a:t>
            </a:r>
          </a:p>
          <a:p>
            <a:pPr algn="l">
              <a:lnSpc>
                <a:spcPts val="4340"/>
              </a:lnSpc>
            </a:pPr>
          </a:p>
        </p:txBody>
      </p:sp>
      <p:sp>
        <p:nvSpPr>
          <p:cNvPr name="TextBox 14" id="14"/>
          <p:cNvSpPr txBox="true"/>
          <p:nvPr/>
        </p:nvSpPr>
        <p:spPr>
          <a:xfrm rot="0">
            <a:off x="9851378" y="3078940"/>
            <a:ext cx="7407922" cy="3799001"/>
          </a:xfrm>
          <a:prstGeom prst="rect">
            <a:avLst/>
          </a:prstGeom>
        </p:spPr>
        <p:txBody>
          <a:bodyPr anchor="t" rtlCol="false" tIns="0" lIns="0" bIns="0" rIns="0">
            <a:spAutoFit/>
          </a:bodyPr>
          <a:lstStyle/>
          <a:p>
            <a:pPr algn="l">
              <a:lnSpc>
                <a:spcPts val="4281"/>
              </a:lnSpc>
            </a:pPr>
            <a:r>
              <a:rPr lang="en-US" sz="3058" b="true">
                <a:solidFill>
                  <a:srgbClr val="2C4600"/>
                </a:solidFill>
                <a:latin typeface="Arimo Bold"/>
                <a:ea typeface="Arimo Bold"/>
                <a:cs typeface="Arimo Bold"/>
                <a:sym typeface="Arimo Bold"/>
              </a:rPr>
              <a:t>Model Selection Decision:</a:t>
            </a:r>
          </a:p>
          <a:p>
            <a:pPr algn="l" marL="660230" indent="-330115" lvl="1">
              <a:lnSpc>
                <a:spcPts val="4281"/>
              </a:lnSpc>
              <a:buFont typeface="Arial"/>
              <a:buChar char="•"/>
            </a:pPr>
            <a:r>
              <a:rPr lang="en-US" sz="3058">
                <a:solidFill>
                  <a:srgbClr val="2C4600"/>
                </a:solidFill>
                <a:latin typeface="Arimo"/>
                <a:ea typeface="Arimo"/>
                <a:cs typeface="Arimo"/>
                <a:sym typeface="Arimo"/>
              </a:rPr>
              <a:t>Polynomial regression chosen for deployment</a:t>
            </a:r>
          </a:p>
          <a:p>
            <a:pPr algn="l" marL="660230" indent="-330115" lvl="1">
              <a:lnSpc>
                <a:spcPts val="4281"/>
              </a:lnSpc>
              <a:buFont typeface="Arial"/>
              <a:buChar char="•"/>
            </a:pPr>
            <a:r>
              <a:rPr lang="en-US" sz="3058">
                <a:solidFill>
                  <a:srgbClr val="2C4600"/>
                </a:solidFill>
                <a:latin typeface="Arimo"/>
                <a:ea typeface="Arimo"/>
                <a:cs typeface="Arimo"/>
                <a:sym typeface="Arimo"/>
              </a:rPr>
              <a:t>Consistently superior performance across all metrics</a:t>
            </a:r>
          </a:p>
          <a:p>
            <a:pPr algn="l" marL="660230" indent="-330115" lvl="1">
              <a:lnSpc>
                <a:spcPts val="4281"/>
              </a:lnSpc>
              <a:buFont typeface="Arial"/>
              <a:buChar char="•"/>
            </a:pPr>
            <a:r>
              <a:rPr lang="en-US" sz="3058">
                <a:solidFill>
                  <a:srgbClr val="2C4600"/>
                </a:solidFill>
                <a:latin typeface="Arimo"/>
                <a:ea typeface="Arimo"/>
                <a:cs typeface="Arimo"/>
                <a:sym typeface="Arimo"/>
              </a:rPr>
              <a:t>R</a:t>
            </a:r>
            <a:r>
              <a:rPr lang="en-US" sz="3058">
                <a:solidFill>
                  <a:srgbClr val="2C4600"/>
                </a:solidFill>
                <a:latin typeface="Arimo"/>
                <a:ea typeface="Arimo"/>
                <a:cs typeface="Arimo"/>
                <a:sym typeface="Arimo"/>
              </a:rPr>
              <a:t>obust cross-validation results</a:t>
            </a:r>
          </a:p>
          <a:p>
            <a:pPr algn="l">
              <a:lnSpc>
                <a:spcPts val="4281"/>
              </a:lnSpc>
            </a:pP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E4F0D8"/>
        </a:solidFill>
      </p:bgPr>
    </p:bg>
    <p:spTree>
      <p:nvGrpSpPr>
        <p:cNvPr id="1" name=""/>
        <p:cNvGrpSpPr/>
        <p:nvPr/>
      </p:nvGrpSpPr>
      <p:grpSpPr>
        <a:xfrm>
          <a:off x="0" y="0"/>
          <a:ext cx="0" cy="0"/>
          <a:chOff x="0" y="0"/>
          <a:chExt cx="0" cy="0"/>
        </a:xfrm>
      </p:grpSpPr>
      <p:sp>
        <p:nvSpPr>
          <p:cNvPr name="Freeform 2" id="2"/>
          <p:cNvSpPr/>
          <p:nvPr/>
        </p:nvSpPr>
        <p:spPr>
          <a:xfrm flipH="false" flipV="false" rot="0">
            <a:off x="-4616549" y="7212923"/>
            <a:ext cx="8328590" cy="6600408"/>
          </a:xfrm>
          <a:custGeom>
            <a:avLst/>
            <a:gdLst/>
            <a:ahLst/>
            <a:cxnLst/>
            <a:rect r="r" b="b" t="t" l="l"/>
            <a:pathLst>
              <a:path h="6600408" w="8328590">
                <a:moveTo>
                  <a:pt x="0" y="0"/>
                </a:moveTo>
                <a:lnTo>
                  <a:pt x="8328591" y="0"/>
                </a:lnTo>
                <a:lnTo>
                  <a:pt x="8328591" y="6600408"/>
                </a:lnTo>
                <a:lnTo>
                  <a:pt x="0" y="660040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3531096" y="7813793"/>
            <a:ext cx="10608642" cy="11546822"/>
          </a:xfrm>
          <a:custGeom>
            <a:avLst/>
            <a:gdLst/>
            <a:ahLst/>
            <a:cxnLst/>
            <a:rect r="r" b="b" t="t" l="l"/>
            <a:pathLst>
              <a:path h="11546822" w="10608642">
                <a:moveTo>
                  <a:pt x="0" y="0"/>
                </a:moveTo>
                <a:lnTo>
                  <a:pt x="10608642" y="0"/>
                </a:lnTo>
                <a:lnTo>
                  <a:pt x="10608642" y="11546822"/>
                </a:lnTo>
                <a:lnTo>
                  <a:pt x="0" y="1154682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849365">
            <a:off x="-1447782" y="7868502"/>
            <a:ext cx="3463913" cy="4114800"/>
          </a:xfrm>
          <a:custGeom>
            <a:avLst/>
            <a:gdLst/>
            <a:ahLst/>
            <a:cxnLst/>
            <a:rect r="r" b="b" t="t" l="l"/>
            <a:pathLst>
              <a:path h="4114800" w="3463913">
                <a:moveTo>
                  <a:pt x="0" y="0"/>
                </a:moveTo>
                <a:lnTo>
                  <a:pt x="3463914" y="0"/>
                </a:lnTo>
                <a:lnTo>
                  <a:pt x="3463914"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807637" y="8867072"/>
            <a:ext cx="2356658" cy="4114800"/>
          </a:xfrm>
          <a:custGeom>
            <a:avLst/>
            <a:gdLst/>
            <a:ahLst/>
            <a:cxnLst/>
            <a:rect r="r" b="b" t="t" l="l"/>
            <a:pathLst>
              <a:path h="4114800" w="2356658">
                <a:moveTo>
                  <a:pt x="0" y="0"/>
                </a:moveTo>
                <a:lnTo>
                  <a:pt x="2356658" y="0"/>
                </a:lnTo>
                <a:lnTo>
                  <a:pt x="2356658"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9891071">
            <a:off x="13768657" y="-4710460"/>
            <a:ext cx="8328590" cy="6600408"/>
          </a:xfrm>
          <a:custGeom>
            <a:avLst/>
            <a:gdLst/>
            <a:ahLst/>
            <a:cxnLst/>
            <a:rect r="r" b="b" t="t" l="l"/>
            <a:pathLst>
              <a:path h="6600408" w="8328590">
                <a:moveTo>
                  <a:pt x="0" y="0"/>
                </a:moveTo>
                <a:lnTo>
                  <a:pt x="8328591" y="0"/>
                </a:lnTo>
                <a:lnTo>
                  <a:pt x="8328591" y="6600407"/>
                </a:lnTo>
                <a:lnTo>
                  <a:pt x="0" y="660040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9891071">
            <a:off x="10247754" y="-9577219"/>
            <a:ext cx="10608642" cy="11546822"/>
          </a:xfrm>
          <a:custGeom>
            <a:avLst/>
            <a:gdLst/>
            <a:ahLst/>
            <a:cxnLst/>
            <a:rect r="r" b="b" t="t" l="l"/>
            <a:pathLst>
              <a:path h="11546822" w="10608642">
                <a:moveTo>
                  <a:pt x="0" y="0"/>
                </a:moveTo>
                <a:lnTo>
                  <a:pt x="10608642" y="0"/>
                </a:lnTo>
                <a:lnTo>
                  <a:pt x="10608642" y="11546822"/>
                </a:lnTo>
                <a:lnTo>
                  <a:pt x="0" y="1154682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9891071">
            <a:off x="15012761" y="-1456000"/>
            <a:ext cx="3463913" cy="4114800"/>
          </a:xfrm>
          <a:custGeom>
            <a:avLst/>
            <a:gdLst/>
            <a:ahLst/>
            <a:cxnLst/>
            <a:rect r="r" b="b" t="t" l="l"/>
            <a:pathLst>
              <a:path h="4114800" w="3463913">
                <a:moveTo>
                  <a:pt x="0" y="0"/>
                </a:moveTo>
                <a:lnTo>
                  <a:pt x="3463914" y="0"/>
                </a:lnTo>
                <a:lnTo>
                  <a:pt x="3463914"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9891071">
            <a:off x="12402248" y="-2057400"/>
            <a:ext cx="2356658" cy="4114800"/>
          </a:xfrm>
          <a:custGeom>
            <a:avLst/>
            <a:gdLst/>
            <a:ahLst/>
            <a:cxnLst/>
            <a:rect r="r" b="b" t="t" l="l"/>
            <a:pathLst>
              <a:path h="4114800" w="2356658">
                <a:moveTo>
                  <a:pt x="0" y="0"/>
                </a:moveTo>
                <a:lnTo>
                  <a:pt x="2356658" y="0"/>
                </a:lnTo>
                <a:lnTo>
                  <a:pt x="2356658"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0">
            <a:off x="16514775" y="8229600"/>
            <a:ext cx="1489050" cy="2519931"/>
          </a:xfrm>
          <a:custGeom>
            <a:avLst/>
            <a:gdLst/>
            <a:ahLst/>
            <a:cxnLst/>
            <a:rect r="r" b="b" t="t" l="l"/>
            <a:pathLst>
              <a:path h="2519931" w="1489050">
                <a:moveTo>
                  <a:pt x="0" y="0"/>
                </a:moveTo>
                <a:lnTo>
                  <a:pt x="1489050" y="0"/>
                </a:lnTo>
                <a:lnTo>
                  <a:pt x="1489050" y="2519931"/>
                </a:lnTo>
                <a:lnTo>
                  <a:pt x="0" y="2519931"/>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1" id="11"/>
          <p:cNvSpPr/>
          <p:nvPr/>
        </p:nvSpPr>
        <p:spPr>
          <a:xfrm flipH="false" flipV="true" rot="0">
            <a:off x="284175" y="-433465"/>
            <a:ext cx="1489050" cy="2519931"/>
          </a:xfrm>
          <a:custGeom>
            <a:avLst/>
            <a:gdLst/>
            <a:ahLst/>
            <a:cxnLst/>
            <a:rect r="r" b="b" t="t" l="l"/>
            <a:pathLst>
              <a:path h="2519931" w="1489050">
                <a:moveTo>
                  <a:pt x="0" y="2519931"/>
                </a:moveTo>
                <a:lnTo>
                  <a:pt x="1489050" y="2519931"/>
                </a:lnTo>
                <a:lnTo>
                  <a:pt x="1489050" y="0"/>
                </a:lnTo>
                <a:lnTo>
                  <a:pt x="0" y="0"/>
                </a:lnTo>
                <a:lnTo>
                  <a:pt x="0" y="2519931"/>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2" id="12"/>
          <p:cNvSpPr txBox="true"/>
          <p:nvPr/>
        </p:nvSpPr>
        <p:spPr>
          <a:xfrm rot="0">
            <a:off x="548148" y="620450"/>
            <a:ext cx="15683095" cy="1094995"/>
          </a:xfrm>
          <a:prstGeom prst="rect">
            <a:avLst/>
          </a:prstGeom>
        </p:spPr>
        <p:txBody>
          <a:bodyPr anchor="t" rtlCol="false" tIns="0" lIns="0" bIns="0" rIns="0">
            <a:spAutoFit/>
          </a:bodyPr>
          <a:lstStyle/>
          <a:p>
            <a:pPr algn="ctr">
              <a:lnSpc>
                <a:spcPts val="8673"/>
              </a:lnSpc>
            </a:pPr>
            <a:r>
              <a:rPr lang="en-US" b="true" sz="7350">
                <a:solidFill>
                  <a:srgbClr val="2C4600"/>
                </a:solidFill>
                <a:latin typeface="Century Gothic Paneuropean Bold"/>
                <a:ea typeface="Century Gothic Paneuropean Bold"/>
                <a:cs typeface="Century Gothic Paneuropean Bold"/>
                <a:sym typeface="Century Gothic Paneuropean Bold"/>
              </a:rPr>
              <a:t> HYPERPARAMETER TUNING</a:t>
            </a:r>
          </a:p>
        </p:txBody>
      </p:sp>
      <p:sp>
        <p:nvSpPr>
          <p:cNvPr name="TextBox 13" id="13"/>
          <p:cNvSpPr txBox="true"/>
          <p:nvPr/>
        </p:nvSpPr>
        <p:spPr>
          <a:xfrm rot="0">
            <a:off x="768817" y="2434082"/>
            <a:ext cx="8375183" cy="2169159"/>
          </a:xfrm>
          <a:prstGeom prst="rect">
            <a:avLst/>
          </a:prstGeom>
        </p:spPr>
        <p:txBody>
          <a:bodyPr anchor="t" rtlCol="false" tIns="0" lIns="0" bIns="0" rIns="0">
            <a:spAutoFit/>
          </a:bodyPr>
          <a:lstStyle/>
          <a:p>
            <a:pPr algn="l">
              <a:lnSpc>
                <a:spcPts val="4340"/>
              </a:lnSpc>
            </a:pPr>
            <a:r>
              <a:rPr lang="en-US" sz="3100" b="true">
                <a:solidFill>
                  <a:srgbClr val="2C4600"/>
                </a:solidFill>
                <a:latin typeface="Arimo Bold"/>
                <a:ea typeface="Arimo Bold"/>
                <a:cs typeface="Arimo Bold"/>
                <a:sym typeface="Arimo Bold"/>
              </a:rPr>
              <a:t>Polynomial Features:</a:t>
            </a:r>
          </a:p>
          <a:p>
            <a:pPr algn="l" marL="669301" indent="-334650" lvl="1">
              <a:lnSpc>
                <a:spcPts val="4340"/>
              </a:lnSpc>
              <a:buFont typeface="Arial"/>
              <a:buChar char="•"/>
            </a:pPr>
            <a:r>
              <a:rPr lang="en-US" sz="3100">
                <a:solidFill>
                  <a:srgbClr val="2C4600"/>
                </a:solidFill>
                <a:latin typeface="Arimo"/>
                <a:ea typeface="Arimo"/>
                <a:cs typeface="Arimo"/>
                <a:sym typeface="Arimo"/>
              </a:rPr>
              <a:t>Tested degrees: 2, 3, 4</a:t>
            </a:r>
          </a:p>
          <a:p>
            <a:pPr algn="l" marL="669301" indent="-334650" lvl="1">
              <a:lnSpc>
                <a:spcPts val="4340"/>
              </a:lnSpc>
              <a:buFont typeface="Arial"/>
              <a:buChar char="•"/>
            </a:pPr>
            <a:r>
              <a:rPr lang="en-US" sz="3100">
                <a:solidFill>
                  <a:srgbClr val="2C4600"/>
                </a:solidFill>
                <a:latin typeface="Arimo"/>
                <a:ea typeface="Arimo"/>
                <a:cs typeface="Arimo"/>
                <a:sym typeface="Arimo"/>
              </a:rPr>
              <a:t>In</a:t>
            </a:r>
            <a:r>
              <a:rPr lang="en-US" sz="3100">
                <a:solidFill>
                  <a:srgbClr val="2C4600"/>
                </a:solidFill>
                <a:latin typeface="Arimo"/>
                <a:ea typeface="Arimo"/>
                <a:cs typeface="Arimo"/>
                <a:sym typeface="Arimo"/>
              </a:rPr>
              <a:t>teraction terms evaluation</a:t>
            </a:r>
          </a:p>
          <a:p>
            <a:pPr algn="l" marL="669301" indent="-334650" lvl="1">
              <a:lnSpc>
                <a:spcPts val="4340"/>
              </a:lnSpc>
              <a:buFont typeface="Arial"/>
              <a:buChar char="•"/>
            </a:pPr>
            <a:r>
              <a:rPr lang="en-US" sz="3100">
                <a:solidFill>
                  <a:srgbClr val="2C4600"/>
                </a:solidFill>
                <a:latin typeface="Arimo"/>
                <a:ea typeface="Arimo"/>
                <a:cs typeface="Arimo"/>
                <a:sym typeface="Arimo"/>
              </a:rPr>
              <a:t>Optimal: Degree 2 with interactions</a:t>
            </a:r>
          </a:p>
        </p:txBody>
      </p:sp>
      <p:sp>
        <p:nvSpPr>
          <p:cNvPr name="TextBox 14" id="14"/>
          <p:cNvSpPr txBox="true"/>
          <p:nvPr/>
        </p:nvSpPr>
        <p:spPr>
          <a:xfrm rot="0">
            <a:off x="9876616" y="2434082"/>
            <a:ext cx="7407922" cy="3256076"/>
          </a:xfrm>
          <a:prstGeom prst="rect">
            <a:avLst/>
          </a:prstGeom>
        </p:spPr>
        <p:txBody>
          <a:bodyPr anchor="t" rtlCol="false" tIns="0" lIns="0" bIns="0" rIns="0">
            <a:spAutoFit/>
          </a:bodyPr>
          <a:lstStyle/>
          <a:p>
            <a:pPr algn="l">
              <a:lnSpc>
                <a:spcPts val="4281"/>
              </a:lnSpc>
            </a:pPr>
            <a:r>
              <a:rPr lang="en-US" sz="3058" b="true">
                <a:solidFill>
                  <a:srgbClr val="2C4600"/>
                </a:solidFill>
                <a:latin typeface="Arimo Bold"/>
                <a:ea typeface="Arimo Bold"/>
                <a:cs typeface="Arimo Bold"/>
                <a:sym typeface="Arimo Bold"/>
              </a:rPr>
              <a:t>Neural Network:</a:t>
            </a:r>
          </a:p>
          <a:p>
            <a:pPr algn="l" marL="660230" indent="-330115" lvl="1">
              <a:lnSpc>
                <a:spcPts val="4281"/>
              </a:lnSpc>
              <a:buFont typeface="Arial"/>
              <a:buChar char="•"/>
            </a:pPr>
            <a:r>
              <a:rPr lang="en-US" sz="3058">
                <a:solidFill>
                  <a:srgbClr val="2C4600"/>
                </a:solidFill>
                <a:latin typeface="Arimo"/>
                <a:ea typeface="Arimo"/>
                <a:cs typeface="Arimo"/>
                <a:sym typeface="Arimo"/>
              </a:rPr>
              <a:t>Architecture optimization</a:t>
            </a:r>
          </a:p>
          <a:p>
            <a:pPr algn="l" marL="660230" indent="-330115" lvl="1">
              <a:lnSpc>
                <a:spcPts val="4281"/>
              </a:lnSpc>
              <a:buFont typeface="Arial"/>
              <a:buChar char="•"/>
            </a:pPr>
            <a:r>
              <a:rPr lang="en-US" sz="3058">
                <a:solidFill>
                  <a:srgbClr val="2C4600"/>
                </a:solidFill>
                <a:latin typeface="Arimo"/>
                <a:ea typeface="Arimo"/>
                <a:cs typeface="Arimo"/>
                <a:sym typeface="Arimo"/>
              </a:rPr>
              <a:t>Learning rate scheduling</a:t>
            </a:r>
          </a:p>
          <a:p>
            <a:pPr algn="l" marL="660230" indent="-330115" lvl="1">
              <a:lnSpc>
                <a:spcPts val="4281"/>
              </a:lnSpc>
              <a:buFont typeface="Arial"/>
              <a:buChar char="•"/>
            </a:pPr>
            <a:r>
              <a:rPr lang="en-US" sz="3058">
                <a:solidFill>
                  <a:srgbClr val="2C4600"/>
                </a:solidFill>
                <a:latin typeface="Arimo"/>
                <a:ea typeface="Arimo"/>
                <a:cs typeface="Arimo"/>
                <a:sym typeface="Arimo"/>
              </a:rPr>
              <a:t>Early stopping implementation</a:t>
            </a:r>
          </a:p>
          <a:p>
            <a:pPr algn="l" marL="660230" indent="-330115" lvl="1">
              <a:lnSpc>
                <a:spcPts val="4281"/>
              </a:lnSpc>
              <a:buFont typeface="Arial"/>
              <a:buChar char="•"/>
            </a:pPr>
            <a:r>
              <a:rPr lang="en-US" sz="3058">
                <a:solidFill>
                  <a:srgbClr val="2C4600"/>
                </a:solidFill>
                <a:latin typeface="Arimo"/>
                <a:ea typeface="Arimo"/>
                <a:cs typeface="Arimo"/>
                <a:sym typeface="Arimo"/>
              </a:rPr>
              <a:t>Dropout rate tuning</a:t>
            </a:r>
          </a:p>
          <a:p>
            <a:pPr algn="l">
              <a:lnSpc>
                <a:spcPts val="4281"/>
              </a:lnSpc>
            </a:pPr>
          </a:p>
        </p:txBody>
      </p:sp>
      <p:sp>
        <p:nvSpPr>
          <p:cNvPr name="TextBox 15" id="15"/>
          <p:cNvSpPr txBox="true"/>
          <p:nvPr/>
        </p:nvSpPr>
        <p:spPr>
          <a:xfrm rot="0">
            <a:off x="768817" y="5547318"/>
            <a:ext cx="16255838" cy="3255009"/>
          </a:xfrm>
          <a:prstGeom prst="rect">
            <a:avLst/>
          </a:prstGeom>
        </p:spPr>
        <p:txBody>
          <a:bodyPr anchor="t" rtlCol="false" tIns="0" lIns="0" bIns="0" rIns="0">
            <a:spAutoFit/>
          </a:bodyPr>
          <a:lstStyle/>
          <a:p>
            <a:pPr algn="l">
              <a:lnSpc>
                <a:spcPts val="4340"/>
              </a:lnSpc>
            </a:pPr>
            <a:r>
              <a:rPr lang="en-US" sz="3100" b="true">
                <a:solidFill>
                  <a:srgbClr val="2C4600"/>
                </a:solidFill>
                <a:latin typeface="Arimo Bold"/>
                <a:ea typeface="Arimo Bold"/>
                <a:cs typeface="Arimo Bold"/>
                <a:sym typeface="Arimo Bold"/>
              </a:rPr>
              <a:t>De</a:t>
            </a:r>
            <a:r>
              <a:rPr lang="en-US" sz="3100" b="true">
                <a:solidFill>
                  <a:srgbClr val="2C4600"/>
                </a:solidFill>
                <a:latin typeface="Arimo Bold"/>
                <a:ea typeface="Arimo Bold"/>
                <a:cs typeface="Arimo Bold"/>
                <a:sym typeface="Arimo Bold"/>
              </a:rPr>
              <a:t>cision Tree Tuning:</a:t>
            </a:r>
          </a:p>
          <a:p>
            <a:pPr algn="l" marL="669301" indent="-334650" lvl="1">
              <a:lnSpc>
                <a:spcPts val="4340"/>
              </a:lnSpc>
              <a:buFont typeface="Arial"/>
              <a:buChar char="•"/>
            </a:pPr>
            <a:r>
              <a:rPr lang="en-US" sz="3100">
                <a:solidFill>
                  <a:srgbClr val="2C4600"/>
                </a:solidFill>
                <a:latin typeface="Arimo"/>
                <a:ea typeface="Arimo"/>
                <a:cs typeface="Arimo"/>
                <a:sym typeface="Arimo"/>
              </a:rPr>
              <a:t>C</a:t>
            </a:r>
            <a:r>
              <a:rPr lang="en-US" sz="3100">
                <a:solidFill>
                  <a:srgbClr val="2C4600"/>
                </a:solidFill>
                <a:latin typeface="Arimo"/>
                <a:ea typeface="Arimo"/>
                <a:cs typeface="Arimo"/>
                <a:sym typeface="Arimo"/>
              </a:rPr>
              <a:t>riterion: squared_error, friedman_mse, absolute_error</a:t>
            </a:r>
          </a:p>
          <a:p>
            <a:pPr algn="l" marL="669301" indent="-334650" lvl="1">
              <a:lnSpc>
                <a:spcPts val="4340"/>
              </a:lnSpc>
              <a:buFont typeface="Arial"/>
              <a:buChar char="•"/>
            </a:pPr>
            <a:r>
              <a:rPr lang="en-US" sz="3100">
                <a:solidFill>
                  <a:srgbClr val="2C4600"/>
                </a:solidFill>
                <a:latin typeface="Arimo"/>
                <a:ea typeface="Arimo"/>
                <a:cs typeface="Arimo"/>
                <a:sym typeface="Arimo"/>
              </a:rPr>
              <a:t>Max depth: None, 3, 5, 10, 20</a:t>
            </a:r>
          </a:p>
          <a:p>
            <a:pPr algn="l" marL="669301" indent="-334650" lvl="1">
              <a:lnSpc>
                <a:spcPts val="4340"/>
              </a:lnSpc>
              <a:buFont typeface="Arial"/>
              <a:buChar char="•"/>
            </a:pPr>
            <a:r>
              <a:rPr lang="en-US" sz="3100">
                <a:solidFill>
                  <a:srgbClr val="2C4600"/>
                </a:solidFill>
                <a:latin typeface="Arimo"/>
                <a:ea typeface="Arimo"/>
                <a:cs typeface="Arimo"/>
                <a:sym typeface="Arimo"/>
              </a:rPr>
              <a:t>Min s</a:t>
            </a:r>
            <a:r>
              <a:rPr lang="en-US" sz="3100">
                <a:solidFill>
                  <a:srgbClr val="2C4600"/>
                </a:solidFill>
                <a:latin typeface="Arimo"/>
                <a:ea typeface="Arimo"/>
                <a:cs typeface="Arimo"/>
                <a:sym typeface="Arimo"/>
              </a:rPr>
              <a:t>amp</a:t>
            </a:r>
            <a:r>
              <a:rPr lang="en-US" sz="3100">
                <a:solidFill>
                  <a:srgbClr val="2C4600"/>
                </a:solidFill>
                <a:latin typeface="Arimo"/>
                <a:ea typeface="Arimo"/>
                <a:cs typeface="Arimo"/>
                <a:sym typeface="Arimo"/>
              </a:rPr>
              <a:t>les split/leaf: Various configurations</a:t>
            </a:r>
          </a:p>
          <a:p>
            <a:pPr algn="l" marL="669301" indent="-334650" lvl="1">
              <a:lnSpc>
                <a:spcPts val="4340"/>
              </a:lnSpc>
              <a:buFont typeface="Arial"/>
              <a:buChar char="•"/>
            </a:pPr>
            <a:r>
              <a:rPr lang="en-US" sz="3100">
                <a:solidFill>
                  <a:srgbClr val="2C4600"/>
                </a:solidFill>
                <a:latin typeface="Arimo"/>
                <a:ea typeface="Arimo"/>
                <a:cs typeface="Arimo"/>
                <a:sym typeface="Arimo"/>
              </a:rPr>
              <a:t>Grid Search CV implementation</a:t>
            </a:r>
          </a:p>
          <a:p>
            <a:pPr algn="l">
              <a:lnSpc>
                <a:spcPts val="4340"/>
              </a:lnSpc>
            </a:pP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E4F0D8"/>
        </a:solidFill>
      </p:bgPr>
    </p:bg>
    <p:spTree>
      <p:nvGrpSpPr>
        <p:cNvPr id="1" name=""/>
        <p:cNvGrpSpPr/>
        <p:nvPr/>
      </p:nvGrpSpPr>
      <p:grpSpPr>
        <a:xfrm>
          <a:off x="0" y="0"/>
          <a:ext cx="0" cy="0"/>
          <a:chOff x="0" y="0"/>
          <a:chExt cx="0" cy="0"/>
        </a:xfrm>
      </p:grpSpPr>
      <p:sp>
        <p:nvSpPr>
          <p:cNvPr name="Freeform 2" id="2"/>
          <p:cNvSpPr/>
          <p:nvPr/>
        </p:nvSpPr>
        <p:spPr>
          <a:xfrm flipH="false" flipV="false" rot="0">
            <a:off x="-4616549" y="7212923"/>
            <a:ext cx="8328590" cy="6600408"/>
          </a:xfrm>
          <a:custGeom>
            <a:avLst/>
            <a:gdLst/>
            <a:ahLst/>
            <a:cxnLst/>
            <a:rect r="r" b="b" t="t" l="l"/>
            <a:pathLst>
              <a:path h="6600408" w="8328590">
                <a:moveTo>
                  <a:pt x="0" y="0"/>
                </a:moveTo>
                <a:lnTo>
                  <a:pt x="8328591" y="0"/>
                </a:lnTo>
                <a:lnTo>
                  <a:pt x="8328591" y="6600408"/>
                </a:lnTo>
                <a:lnTo>
                  <a:pt x="0" y="660040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3531096" y="8229600"/>
            <a:ext cx="10608642" cy="11546822"/>
          </a:xfrm>
          <a:custGeom>
            <a:avLst/>
            <a:gdLst/>
            <a:ahLst/>
            <a:cxnLst/>
            <a:rect r="r" b="b" t="t" l="l"/>
            <a:pathLst>
              <a:path h="11546822" w="10608642">
                <a:moveTo>
                  <a:pt x="0" y="0"/>
                </a:moveTo>
                <a:lnTo>
                  <a:pt x="10608642" y="0"/>
                </a:lnTo>
                <a:lnTo>
                  <a:pt x="10608642" y="11546822"/>
                </a:lnTo>
                <a:lnTo>
                  <a:pt x="0" y="1154682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849365">
            <a:off x="-1447782" y="7868502"/>
            <a:ext cx="3463913" cy="4114800"/>
          </a:xfrm>
          <a:custGeom>
            <a:avLst/>
            <a:gdLst/>
            <a:ahLst/>
            <a:cxnLst/>
            <a:rect r="r" b="b" t="t" l="l"/>
            <a:pathLst>
              <a:path h="4114800" w="3463913">
                <a:moveTo>
                  <a:pt x="0" y="0"/>
                </a:moveTo>
                <a:lnTo>
                  <a:pt x="3463914" y="0"/>
                </a:lnTo>
                <a:lnTo>
                  <a:pt x="3463914"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773225" y="9258300"/>
            <a:ext cx="2356658" cy="4114800"/>
          </a:xfrm>
          <a:custGeom>
            <a:avLst/>
            <a:gdLst/>
            <a:ahLst/>
            <a:cxnLst/>
            <a:rect r="r" b="b" t="t" l="l"/>
            <a:pathLst>
              <a:path h="4114800" w="2356658">
                <a:moveTo>
                  <a:pt x="0" y="0"/>
                </a:moveTo>
                <a:lnTo>
                  <a:pt x="2356658" y="0"/>
                </a:lnTo>
                <a:lnTo>
                  <a:pt x="2356658"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9891071">
            <a:off x="13768657" y="-4710460"/>
            <a:ext cx="8328590" cy="6600408"/>
          </a:xfrm>
          <a:custGeom>
            <a:avLst/>
            <a:gdLst/>
            <a:ahLst/>
            <a:cxnLst/>
            <a:rect r="r" b="b" t="t" l="l"/>
            <a:pathLst>
              <a:path h="6600408" w="8328590">
                <a:moveTo>
                  <a:pt x="0" y="0"/>
                </a:moveTo>
                <a:lnTo>
                  <a:pt x="8328591" y="0"/>
                </a:lnTo>
                <a:lnTo>
                  <a:pt x="8328591" y="6600407"/>
                </a:lnTo>
                <a:lnTo>
                  <a:pt x="0" y="660040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9891071">
            <a:off x="10247754" y="-9577219"/>
            <a:ext cx="10608642" cy="11546822"/>
          </a:xfrm>
          <a:custGeom>
            <a:avLst/>
            <a:gdLst/>
            <a:ahLst/>
            <a:cxnLst/>
            <a:rect r="r" b="b" t="t" l="l"/>
            <a:pathLst>
              <a:path h="11546822" w="10608642">
                <a:moveTo>
                  <a:pt x="0" y="0"/>
                </a:moveTo>
                <a:lnTo>
                  <a:pt x="10608642" y="0"/>
                </a:lnTo>
                <a:lnTo>
                  <a:pt x="10608642" y="11546822"/>
                </a:lnTo>
                <a:lnTo>
                  <a:pt x="0" y="1154682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9891071">
            <a:off x="15012761" y="-1456000"/>
            <a:ext cx="3463913" cy="4114800"/>
          </a:xfrm>
          <a:custGeom>
            <a:avLst/>
            <a:gdLst/>
            <a:ahLst/>
            <a:cxnLst/>
            <a:rect r="r" b="b" t="t" l="l"/>
            <a:pathLst>
              <a:path h="4114800" w="3463913">
                <a:moveTo>
                  <a:pt x="0" y="0"/>
                </a:moveTo>
                <a:lnTo>
                  <a:pt x="3463914" y="0"/>
                </a:lnTo>
                <a:lnTo>
                  <a:pt x="3463914"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9891071">
            <a:off x="12402248" y="-2057400"/>
            <a:ext cx="2356658" cy="4114800"/>
          </a:xfrm>
          <a:custGeom>
            <a:avLst/>
            <a:gdLst/>
            <a:ahLst/>
            <a:cxnLst/>
            <a:rect r="r" b="b" t="t" l="l"/>
            <a:pathLst>
              <a:path h="4114800" w="2356658">
                <a:moveTo>
                  <a:pt x="0" y="0"/>
                </a:moveTo>
                <a:lnTo>
                  <a:pt x="2356658" y="0"/>
                </a:lnTo>
                <a:lnTo>
                  <a:pt x="2356658"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0">
            <a:off x="16514775" y="8229600"/>
            <a:ext cx="1489050" cy="2519931"/>
          </a:xfrm>
          <a:custGeom>
            <a:avLst/>
            <a:gdLst/>
            <a:ahLst/>
            <a:cxnLst/>
            <a:rect r="r" b="b" t="t" l="l"/>
            <a:pathLst>
              <a:path h="2519931" w="1489050">
                <a:moveTo>
                  <a:pt x="0" y="0"/>
                </a:moveTo>
                <a:lnTo>
                  <a:pt x="1489050" y="0"/>
                </a:lnTo>
                <a:lnTo>
                  <a:pt x="1489050" y="2519931"/>
                </a:lnTo>
                <a:lnTo>
                  <a:pt x="0" y="2519931"/>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1" id="11"/>
          <p:cNvSpPr/>
          <p:nvPr/>
        </p:nvSpPr>
        <p:spPr>
          <a:xfrm flipH="false" flipV="true" rot="0">
            <a:off x="284175" y="-433465"/>
            <a:ext cx="1489050" cy="2519931"/>
          </a:xfrm>
          <a:custGeom>
            <a:avLst/>
            <a:gdLst/>
            <a:ahLst/>
            <a:cxnLst/>
            <a:rect r="r" b="b" t="t" l="l"/>
            <a:pathLst>
              <a:path h="2519931" w="1489050">
                <a:moveTo>
                  <a:pt x="0" y="2519931"/>
                </a:moveTo>
                <a:lnTo>
                  <a:pt x="1489050" y="2519931"/>
                </a:lnTo>
                <a:lnTo>
                  <a:pt x="1489050" y="0"/>
                </a:lnTo>
                <a:lnTo>
                  <a:pt x="0" y="0"/>
                </a:lnTo>
                <a:lnTo>
                  <a:pt x="0" y="2519931"/>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2" id="12"/>
          <p:cNvSpPr txBox="true"/>
          <p:nvPr/>
        </p:nvSpPr>
        <p:spPr>
          <a:xfrm rot="0">
            <a:off x="548148" y="620450"/>
            <a:ext cx="15683095" cy="1094995"/>
          </a:xfrm>
          <a:prstGeom prst="rect">
            <a:avLst/>
          </a:prstGeom>
        </p:spPr>
        <p:txBody>
          <a:bodyPr anchor="t" rtlCol="false" tIns="0" lIns="0" bIns="0" rIns="0">
            <a:spAutoFit/>
          </a:bodyPr>
          <a:lstStyle/>
          <a:p>
            <a:pPr algn="ctr">
              <a:lnSpc>
                <a:spcPts val="8673"/>
              </a:lnSpc>
            </a:pPr>
            <a:r>
              <a:rPr lang="en-US" b="true" sz="7350">
                <a:solidFill>
                  <a:srgbClr val="2C4600"/>
                </a:solidFill>
                <a:latin typeface="Century Gothic Paneuropean Bold"/>
                <a:ea typeface="Century Gothic Paneuropean Bold"/>
                <a:cs typeface="Century Gothic Paneuropean Bold"/>
                <a:sym typeface="Century Gothic Paneuropean Bold"/>
              </a:rPr>
              <a:t>CROSS-VALIDATION STRATEGY</a:t>
            </a:r>
          </a:p>
        </p:txBody>
      </p:sp>
      <p:sp>
        <p:nvSpPr>
          <p:cNvPr name="TextBox 13" id="13"/>
          <p:cNvSpPr txBox="true"/>
          <p:nvPr/>
        </p:nvSpPr>
        <p:spPr>
          <a:xfrm rot="0">
            <a:off x="1773225" y="2202816"/>
            <a:ext cx="16490483" cy="7055484"/>
          </a:xfrm>
          <a:prstGeom prst="rect">
            <a:avLst/>
          </a:prstGeom>
        </p:spPr>
        <p:txBody>
          <a:bodyPr anchor="t" rtlCol="false" tIns="0" lIns="0" bIns="0" rIns="0">
            <a:spAutoFit/>
          </a:bodyPr>
          <a:lstStyle/>
          <a:p>
            <a:pPr algn="l">
              <a:lnSpc>
                <a:spcPts val="4340"/>
              </a:lnSpc>
            </a:pPr>
            <a:r>
              <a:rPr lang="en-US" sz="3100" b="true">
                <a:solidFill>
                  <a:srgbClr val="2C4600"/>
                </a:solidFill>
                <a:latin typeface="Arimo Bold"/>
                <a:ea typeface="Arimo Bold"/>
                <a:cs typeface="Arimo Bold"/>
                <a:sym typeface="Arimo Bold"/>
              </a:rPr>
              <a:t>Train-Test Split:</a:t>
            </a:r>
          </a:p>
          <a:p>
            <a:pPr algn="l" marL="669301" indent="-334650" lvl="1">
              <a:lnSpc>
                <a:spcPts val="4340"/>
              </a:lnSpc>
              <a:buFont typeface="Arial"/>
              <a:buChar char="•"/>
            </a:pPr>
            <a:r>
              <a:rPr lang="en-US" sz="3100">
                <a:solidFill>
                  <a:srgbClr val="2C4600"/>
                </a:solidFill>
                <a:latin typeface="Arimo"/>
                <a:ea typeface="Arimo"/>
                <a:cs typeface="Arimo"/>
                <a:sym typeface="Arimo"/>
              </a:rPr>
              <a:t>80% training (~118 players)</a:t>
            </a:r>
          </a:p>
          <a:p>
            <a:pPr algn="l" marL="669301" indent="-334650" lvl="1">
              <a:lnSpc>
                <a:spcPts val="4340"/>
              </a:lnSpc>
              <a:buFont typeface="Arial"/>
              <a:buChar char="•"/>
            </a:pPr>
            <a:r>
              <a:rPr lang="en-US" sz="3100">
                <a:solidFill>
                  <a:srgbClr val="2C4600"/>
                </a:solidFill>
                <a:latin typeface="Arimo"/>
                <a:ea typeface="Arimo"/>
                <a:cs typeface="Arimo"/>
                <a:sym typeface="Arimo"/>
              </a:rPr>
              <a:t>20% testing (~30 players)</a:t>
            </a:r>
          </a:p>
          <a:p>
            <a:pPr algn="l" marL="669301" indent="-334650" lvl="1">
              <a:lnSpc>
                <a:spcPts val="4340"/>
              </a:lnSpc>
              <a:buFont typeface="Arial"/>
              <a:buChar char="•"/>
            </a:pPr>
            <a:r>
              <a:rPr lang="en-US" sz="3100">
                <a:solidFill>
                  <a:srgbClr val="2C4600"/>
                </a:solidFill>
                <a:latin typeface="Arimo"/>
                <a:ea typeface="Arimo"/>
                <a:cs typeface="Arimo"/>
                <a:sym typeface="Arimo"/>
              </a:rPr>
              <a:t>Random state 42 for reproducibility</a:t>
            </a:r>
          </a:p>
          <a:p>
            <a:pPr algn="l">
              <a:lnSpc>
                <a:spcPts val="4340"/>
              </a:lnSpc>
            </a:pPr>
            <a:r>
              <a:rPr lang="en-US" sz="3100" b="true">
                <a:solidFill>
                  <a:srgbClr val="2C4600"/>
                </a:solidFill>
                <a:latin typeface="Arimo Bold"/>
                <a:ea typeface="Arimo Bold"/>
                <a:cs typeface="Arimo Bold"/>
                <a:sym typeface="Arimo Bold"/>
              </a:rPr>
              <a:t>Val</a:t>
            </a:r>
            <a:r>
              <a:rPr lang="en-US" sz="3100" b="true">
                <a:solidFill>
                  <a:srgbClr val="2C4600"/>
                </a:solidFill>
                <a:latin typeface="Arimo Bold"/>
                <a:ea typeface="Arimo Bold"/>
                <a:cs typeface="Arimo Bold"/>
                <a:sym typeface="Arimo Bold"/>
              </a:rPr>
              <a:t>idation Approach:</a:t>
            </a:r>
          </a:p>
          <a:p>
            <a:pPr algn="l" marL="669301" indent="-334650" lvl="1">
              <a:lnSpc>
                <a:spcPts val="4340"/>
              </a:lnSpc>
              <a:buFont typeface="Arial"/>
              <a:buChar char="•"/>
            </a:pPr>
            <a:r>
              <a:rPr lang="en-US" sz="3100">
                <a:solidFill>
                  <a:srgbClr val="2C4600"/>
                </a:solidFill>
                <a:latin typeface="Arimo"/>
                <a:ea typeface="Arimo"/>
                <a:cs typeface="Arimo"/>
                <a:sym typeface="Arimo"/>
              </a:rPr>
              <a:t>5-fold cr</a:t>
            </a:r>
            <a:r>
              <a:rPr lang="en-US" sz="3100">
                <a:solidFill>
                  <a:srgbClr val="2C4600"/>
                </a:solidFill>
                <a:latin typeface="Arimo"/>
                <a:ea typeface="Arimo"/>
                <a:cs typeface="Arimo"/>
                <a:sym typeface="Arimo"/>
              </a:rPr>
              <a:t>oss-validation for model evaluation</a:t>
            </a:r>
          </a:p>
          <a:p>
            <a:pPr algn="l" marL="669301" indent="-334650" lvl="1">
              <a:lnSpc>
                <a:spcPts val="4340"/>
              </a:lnSpc>
              <a:buFont typeface="Arial"/>
              <a:buChar char="•"/>
            </a:pPr>
            <a:r>
              <a:rPr lang="en-US" sz="3100">
                <a:solidFill>
                  <a:srgbClr val="2C4600"/>
                </a:solidFill>
                <a:latin typeface="Arimo"/>
                <a:ea typeface="Arimo"/>
                <a:cs typeface="Arimo"/>
                <a:sym typeface="Arimo"/>
              </a:rPr>
              <a:t>C</a:t>
            </a:r>
            <a:r>
              <a:rPr lang="en-US" sz="3100">
                <a:solidFill>
                  <a:srgbClr val="2C4600"/>
                </a:solidFill>
                <a:latin typeface="Arimo"/>
                <a:ea typeface="Arimo"/>
                <a:cs typeface="Arimo"/>
                <a:sym typeface="Arimo"/>
              </a:rPr>
              <a:t>onsistent performance across folds</a:t>
            </a:r>
          </a:p>
          <a:p>
            <a:pPr algn="l" marL="669301" indent="-334650" lvl="1">
              <a:lnSpc>
                <a:spcPts val="4340"/>
              </a:lnSpc>
              <a:buFont typeface="Arial"/>
              <a:buChar char="•"/>
            </a:pPr>
            <a:r>
              <a:rPr lang="en-US" sz="3100">
                <a:solidFill>
                  <a:srgbClr val="2C4600"/>
                </a:solidFill>
                <a:latin typeface="Arimo"/>
                <a:ea typeface="Arimo"/>
                <a:cs typeface="Arimo"/>
                <a:sym typeface="Arimo"/>
              </a:rPr>
              <a:t>Mean R² = 0.9999999984</a:t>
            </a:r>
          </a:p>
          <a:p>
            <a:pPr algn="l">
              <a:lnSpc>
                <a:spcPts val="4340"/>
              </a:lnSpc>
            </a:pPr>
            <a:r>
              <a:rPr lang="en-US" sz="3100" b="true">
                <a:solidFill>
                  <a:srgbClr val="2C4600"/>
                </a:solidFill>
                <a:latin typeface="Arimo Bold"/>
                <a:ea typeface="Arimo Bold"/>
                <a:cs typeface="Arimo Bold"/>
                <a:sym typeface="Arimo Bold"/>
              </a:rPr>
              <a:t>Why This Ap</a:t>
            </a:r>
            <a:r>
              <a:rPr lang="en-US" sz="3100" b="true">
                <a:solidFill>
                  <a:srgbClr val="2C4600"/>
                </a:solidFill>
                <a:latin typeface="Arimo Bold"/>
                <a:ea typeface="Arimo Bold"/>
                <a:cs typeface="Arimo Bold"/>
                <a:sym typeface="Arimo Bold"/>
              </a:rPr>
              <a:t>proach?</a:t>
            </a:r>
          </a:p>
          <a:p>
            <a:pPr algn="l" marL="669301" indent="-334650" lvl="1">
              <a:lnSpc>
                <a:spcPts val="4340"/>
              </a:lnSpc>
              <a:buFont typeface="Arial"/>
              <a:buChar char="•"/>
            </a:pPr>
            <a:r>
              <a:rPr lang="en-US" sz="3100">
                <a:solidFill>
                  <a:srgbClr val="2C4600"/>
                </a:solidFill>
                <a:latin typeface="Arimo"/>
                <a:ea typeface="Arimo"/>
                <a:cs typeface="Arimo"/>
                <a:sym typeface="Arimo"/>
              </a:rPr>
              <a:t>Sufficient data for reliable validation</a:t>
            </a:r>
          </a:p>
          <a:p>
            <a:pPr algn="l" marL="669301" indent="-334650" lvl="1">
              <a:lnSpc>
                <a:spcPts val="4340"/>
              </a:lnSpc>
              <a:buFont typeface="Arial"/>
              <a:buChar char="•"/>
            </a:pPr>
            <a:r>
              <a:rPr lang="en-US" sz="3100">
                <a:solidFill>
                  <a:srgbClr val="2C4600"/>
                </a:solidFill>
                <a:latin typeface="Arimo"/>
                <a:ea typeface="Arimo"/>
                <a:cs typeface="Arimo"/>
                <a:sym typeface="Arimo"/>
              </a:rPr>
              <a:t>St</a:t>
            </a:r>
            <a:r>
              <a:rPr lang="en-US" sz="3100">
                <a:solidFill>
                  <a:srgbClr val="2C4600"/>
                </a:solidFill>
                <a:latin typeface="Arimo"/>
                <a:ea typeface="Arimo"/>
                <a:cs typeface="Arimo"/>
                <a:sym typeface="Arimo"/>
              </a:rPr>
              <a:t>ratified approach maint</a:t>
            </a:r>
            <a:r>
              <a:rPr lang="en-US" sz="3100">
                <a:solidFill>
                  <a:srgbClr val="2C4600"/>
                </a:solidFill>
                <a:latin typeface="Arimo"/>
                <a:ea typeface="Arimo"/>
                <a:cs typeface="Arimo"/>
                <a:sym typeface="Arimo"/>
              </a:rPr>
              <a:t>a</a:t>
            </a:r>
            <a:r>
              <a:rPr lang="en-US" sz="3100">
                <a:solidFill>
                  <a:srgbClr val="2C4600"/>
                </a:solidFill>
                <a:latin typeface="Arimo"/>
                <a:ea typeface="Arimo"/>
                <a:cs typeface="Arimo"/>
                <a:sym typeface="Arimo"/>
              </a:rPr>
              <a:t>ins data distribution</a:t>
            </a:r>
          </a:p>
          <a:p>
            <a:pPr algn="l" marL="669301" indent="-334650" lvl="1">
              <a:lnSpc>
                <a:spcPts val="4340"/>
              </a:lnSpc>
              <a:buFont typeface="Arial"/>
              <a:buChar char="•"/>
            </a:pPr>
            <a:r>
              <a:rPr lang="en-US" sz="3100">
                <a:solidFill>
                  <a:srgbClr val="2C4600"/>
                </a:solidFill>
                <a:latin typeface="Arimo"/>
                <a:ea typeface="Arimo"/>
                <a:cs typeface="Arimo"/>
                <a:sym typeface="Arimo"/>
              </a:rPr>
              <a:t>Robust evaluation of model generalization</a:t>
            </a:r>
          </a:p>
          <a:p>
            <a:pPr algn="l">
              <a:lnSpc>
                <a:spcPts val="4340"/>
              </a:lnSpc>
            </a:pP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E4F0D8"/>
        </a:solidFill>
      </p:bgPr>
    </p:bg>
    <p:spTree>
      <p:nvGrpSpPr>
        <p:cNvPr id="1" name=""/>
        <p:cNvGrpSpPr/>
        <p:nvPr/>
      </p:nvGrpSpPr>
      <p:grpSpPr>
        <a:xfrm>
          <a:off x="0" y="0"/>
          <a:ext cx="0" cy="0"/>
          <a:chOff x="0" y="0"/>
          <a:chExt cx="0" cy="0"/>
        </a:xfrm>
      </p:grpSpPr>
      <p:sp>
        <p:nvSpPr>
          <p:cNvPr name="Freeform 2" id="2"/>
          <p:cNvSpPr/>
          <p:nvPr/>
        </p:nvSpPr>
        <p:spPr>
          <a:xfrm flipH="false" flipV="false" rot="0">
            <a:off x="-4164295" y="6986796"/>
            <a:ext cx="8328590" cy="6600408"/>
          </a:xfrm>
          <a:custGeom>
            <a:avLst/>
            <a:gdLst/>
            <a:ahLst/>
            <a:cxnLst/>
            <a:rect r="r" b="b" t="t" l="l"/>
            <a:pathLst>
              <a:path h="6600408" w="8328590">
                <a:moveTo>
                  <a:pt x="0" y="0"/>
                </a:moveTo>
                <a:lnTo>
                  <a:pt x="8328590" y="0"/>
                </a:lnTo>
                <a:lnTo>
                  <a:pt x="8328590" y="6600408"/>
                </a:lnTo>
                <a:lnTo>
                  <a:pt x="0" y="660040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3631678" y="7446153"/>
            <a:ext cx="10608642" cy="11546822"/>
          </a:xfrm>
          <a:custGeom>
            <a:avLst/>
            <a:gdLst/>
            <a:ahLst/>
            <a:cxnLst/>
            <a:rect r="r" b="b" t="t" l="l"/>
            <a:pathLst>
              <a:path h="11546822" w="10608642">
                <a:moveTo>
                  <a:pt x="0" y="0"/>
                </a:moveTo>
                <a:lnTo>
                  <a:pt x="10608643" y="0"/>
                </a:lnTo>
                <a:lnTo>
                  <a:pt x="10608643" y="11546822"/>
                </a:lnTo>
                <a:lnTo>
                  <a:pt x="0" y="1154682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849365">
            <a:off x="-209999" y="7200900"/>
            <a:ext cx="3463913" cy="4114800"/>
          </a:xfrm>
          <a:custGeom>
            <a:avLst/>
            <a:gdLst/>
            <a:ahLst/>
            <a:cxnLst/>
            <a:rect r="r" b="b" t="t" l="l"/>
            <a:pathLst>
              <a:path h="4114800" w="3463913">
                <a:moveTo>
                  <a:pt x="0" y="0"/>
                </a:moveTo>
                <a:lnTo>
                  <a:pt x="3463914" y="0"/>
                </a:lnTo>
                <a:lnTo>
                  <a:pt x="3463914"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3704487" y="8229600"/>
            <a:ext cx="2356658" cy="4114800"/>
          </a:xfrm>
          <a:custGeom>
            <a:avLst/>
            <a:gdLst/>
            <a:ahLst/>
            <a:cxnLst/>
            <a:rect r="r" b="b" t="t" l="l"/>
            <a:pathLst>
              <a:path h="4114800" w="2356658">
                <a:moveTo>
                  <a:pt x="0" y="0"/>
                </a:moveTo>
                <a:lnTo>
                  <a:pt x="2356659" y="0"/>
                </a:lnTo>
                <a:lnTo>
                  <a:pt x="2356659"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9891071">
            <a:off x="13768657" y="-4710460"/>
            <a:ext cx="8328590" cy="6600408"/>
          </a:xfrm>
          <a:custGeom>
            <a:avLst/>
            <a:gdLst/>
            <a:ahLst/>
            <a:cxnLst/>
            <a:rect r="r" b="b" t="t" l="l"/>
            <a:pathLst>
              <a:path h="6600408" w="8328590">
                <a:moveTo>
                  <a:pt x="0" y="0"/>
                </a:moveTo>
                <a:lnTo>
                  <a:pt x="8328591" y="0"/>
                </a:lnTo>
                <a:lnTo>
                  <a:pt x="8328591" y="6600407"/>
                </a:lnTo>
                <a:lnTo>
                  <a:pt x="0" y="660040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9891071">
            <a:off x="10247754" y="-9577219"/>
            <a:ext cx="10608642" cy="11546822"/>
          </a:xfrm>
          <a:custGeom>
            <a:avLst/>
            <a:gdLst/>
            <a:ahLst/>
            <a:cxnLst/>
            <a:rect r="r" b="b" t="t" l="l"/>
            <a:pathLst>
              <a:path h="11546822" w="10608642">
                <a:moveTo>
                  <a:pt x="0" y="0"/>
                </a:moveTo>
                <a:lnTo>
                  <a:pt x="10608642" y="0"/>
                </a:lnTo>
                <a:lnTo>
                  <a:pt x="10608642" y="11546822"/>
                </a:lnTo>
                <a:lnTo>
                  <a:pt x="0" y="1154682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9891071">
            <a:off x="15012761" y="-1456000"/>
            <a:ext cx="3463913" cy="4114800"/>
          </a:xfrm>
          <a:custGeom>
            <a:avLst/>
            <a:gdLst/>
            <a:ahLst/>
            <a:cxnLst/>
            <a:rect r="r" b="b" t="t" l="l"/>
            <a:pathLst>
              <a:path h="4114800" w="3463913">
                <a:moveTo>
                  <a:pt x="0" y="0"/>
                </a:moveTo>
                <a:lnTo>
                  <a:pt x="3463914" y="0"/>
                </a:lnTo>
                <a:lnTo>
                  <a:pt x="3463914"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9891071">
            <a:off x="12402248" y="-2057400"/>
            <a:ext cx="2356658" cy="4114800"/>
          </a:xfrm>
          <a:custGeom>
            <a:avLst/>
            <a:gdLst/>
            <a:ahLst/>
            <a:cxnLst/>
            <a:rect r="r" b="b" t="t" l="l"/>
            <a:pathLst>
              <a:path h="4114800" w="2356658">
                <a:moveTo>
                  <a:pt x="0" y="0"/>
                </a:moveTo>
                <a:lnTo>
                  <a:pt x="2356658" y="0"/>
                </a:lnTo>
                <a:lnTo>
                  <a:pt x="2356658"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0">
            <a:off x="16514775" y="8229600"/>
            <a:ext cx="1489050" cy="2519931"/>
          </a:xfrm>
          <a:custGeom>
            <a:avLst/>
            <a:gdLst/>
            <a:ahLst/>
            <a:cxnLst/>
            <a:rect r="r" b="b" t="t" l="l"/>
            <a:pathLst>
              <a:path h="2519931" w="1489050">
                <a:moveTo>
                  <a:pt x="0" y="0"/>
                </a:moveTo>
                <a:lnTo>
                  <a:pt x="1489050" y="0"/>
                </a:lnTo>
                <a:lnTo>
                  <a:pt x="1489050" y="2519931"/>
                </a:lnTo>
                <a:lnTo>
                  <a:pt x="0" y="2519931"/>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1" id="11"/>
          <p:cNvSpPr/>
          <p:nvPr/>
        </p:nvSpPr>
        <p:spPr>
          <a:xfrm flipH="false" flipV="true" rot="0">
            <a:off x="284175" y="-433465"/>
            <a:ext cx="1489050" cy="2519931"/>
          </a:xfrm>
          <a:custGeom>
            <a:avLst/>
            <a:gdLst/>
            <a:ahLst/>
            <a:cxnLst/>
            <a:rect r="r" b="b" t="t" l="l"/>
            <a:pathLst>
              <a:path h="2519931" w="1489050">
                <a:moveTo>
                  <a:pt x="0" y="2519931"/>
                </a:moveTo>
                <a:lnTo>
                  <a:pt x="1489050" y="2519931"/>
                </a:lnTo>
                <a:lnTo>
                  <a:pt x="1489050" y="0"/>
                </a:lnTo>
                <a:lnTo>
                  <a:pt x="0" y="0"/>
                </a:lnTo>
                <a:lnTo>
                  <a:pt x="0" y="2519931"/>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2" id="12"/>
          <p:cNvSpPr txBox="true"/>
          <p:nvPr/>
        </p:nvSpPr>
        <p:spPr>
          <a:xfrm rot="0">
            <a:off x="2521599" y="952941"/>
            <a:ext cx="9780960" cy="1133525"/>
          </a:xfrm>
          <a:prstGeom prst="rect">
            <a:avLst/>
          </a:prstGeom>
        </p:spPr>
        <p:txBody>
          <a:bodyPr anchor="t" rtlCol="false" tIns="0" lIns="0" bIns="0" rIns="0">
            <a:spAutoFit/>
          </a:bodyPr>
          <a:lstStyle/>
          <a:p>
            <a:pPr algn="ctr">
              <a:lnSpc>
                <a:spcPts val="8231"/>
              </a:lnSpc>
            </a:pPr>
            <a:r>
              <a:rPr lang="en-US" b="true" sz="9461">
                <a:solidFill>
                  <a:srgbClr val="2C4600"/>
                </a:solidFill>
                <a:latin typeface="Century Gothic Paneuropean Bold"/>
                <a:ea typeface="Century Gothic Paneuropean Bold"/>
                <a:cs typeface="Century Gothic Paneuropean Bold"/>
                <a:sym typeface="Century Gothic Paneuropean Bold"/>
              </a:rPr>
              <a:t>DEPLOYMENT</a:t>
            </a:r>
          </a:p>
        </p:txBody>
      </p:sp>
      <p:sp>
        <p:nvSpPr>
          <p:cNvPr name="TextBox 13" id="13"/>
          <p:cNvSpPr txBox="true"/>
          <p:nvPr/>
        </p:nvSpPr>
        <p:spPr>
          <a:xfrm rot="0">
            <a:off x="1773225" y="3105294"/>
            <a:ext cx="13778850" cy="4340859"/>
          </a:xfrm>
          <a:prstGeom prst="rect">
            <a:avLst/>
          </a:prstGeom>
        </p:spPr>
        <p:txBody>
          <a:bodyPr anchor="t" rtlCol="false" tIns="0" lIns="0" bIns="0" rIns="0">
            <a:spAutoFit/>
          </a:bodyPr>
          <a:lstStyle/>
          <a:p>
            <a:pPr algn="l">
              <a:lnSpc>
                <a:spcPts val="4340"/>
              </a:lnSpc>
            </a:pPr>
            <a:r>
              <a:rPr lang="en-US" sz="3100">
                <a:solidFill>
                  <a:srgbClr val="2C4600"/>
                </a:solidFill>
                <a:latin typeface="Arimo"/>
                <a:ea typeface="Arimo"/>
                <a:cs typeface="Arimo"/>
                <a:sym typeface="Arimo"/>
              </a:rPr>
              <a:t>The deployment of the assist prediction model uses a serialized polynomial regression approach with a saved feature preprocessing pipeline and StandardScaler for input normalization, enabling real-time predictions through an interactive Streamlit app. This solution empowers applications in fantasy football, transfer analysis, player performance forecasting, and tactical planning, leveraging Python and Scikit-learn for development, Joblib for serialization, and Streamlit to create user-friendly, real-time prediction endpoints.</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E4F0D8"/>
        </a:solidFill>
      </p:bgPr>
    </p:bg>
    <p:spTree>
      <p:nvGrpSpPr>
        <p:cNvPr id="1" name=""/>
        <p:cNvGrpSpPr/>
        <p:nvPr/>
      </p:nvGrpSpPr>
      <p:grpSpPr>
        <a:xfrm>
          <a:off x="0" y="0"/>
          <a:ext cx="0" cy="0"/>
          <a:chOff x="0" y="0"/>
          <a:chExt cx="0" cy="0"/>
        </a:xfrm>
      </p:grpSpPr>
      <p:sp>
        <p:nvSpPr>
          <p:cNvPr name="Freeform 2" id="2"/>
          <p:cNvSpPr/>
          <p:nvPr/>
        </p:nvSpPr>
        <p:spPr>
          <a:xfrm flipH="false" flipV="false" rot="0">
            <a:off x="-4164295" y="6986796"/>
            <a:ext cx="8328590" cy="6600408"/>
          </a:xfrm>
          <a:custGeom>
            <a:avLst/>
            <a:gdLst/>
            <a:ahLst/>
            <a:cxnLst/>
            <a:rect r="r" b="b" t="t" l="l"/>
            <a:pathLst>
              <a:path h="6600408" w="8328590">
                <a:moveTo>
                  <a:pt x="0" y="0"/>
                </a:moveTo>
                <a:lnTo>
                  <a:pt x="8328590" y="0"/>
                </a:lnTo>
                <a:lnTo>
                  <a:pt x="8328590" y="6600408"/>
                </a:lnTo>
                <a:lnTo>
                  <a:pt x="0" y="660040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3631678" y="7446153"/>
            <a:ext cx="10608642" cy="11546822"/>
          </a:xfrm>
          <a:custGeom>
            <a:avLst/>
            <a:gdLst/>
            <a:ahLst/>
            <a:cxnLst/>
            <a:rect r="r" b="b" t="t" l="l"/>
            <a:pathLst>
              <a:path h="11546822" w="10608642">
                <a:moveTo>
                  <a:pt x="0" y="0"/>
                </a:moveTo>
                <a:lnTo>
                  <a:pt x="10608643" y="0"/>
                </a:lnTo>
                <a:lnTo>
                  <a:pt x="10608643" y="11546822"/>
                </a:lnTo>
                <a:lnTo>
                  <a:pt x="0" y="1154682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849365">
            <a:off x="-209999" y="7200900"/>
            <a:ext cx="3463913" cy="4114800"/>
          </a:xfrm>
          <a:custGeom>
            <a:avLst/>
            <a:gdLst/>
            <a:ahLst/>
            <a:cxnLst/>
            <a:rect r="r" b="b" t="t" l="l"/>
            <a:pathLst>
              <a:path h="4114800" w="3463913">
                <a:moveTo>
                  <a:pt x="0" y="0"/>
                </a:moveTo>
                <a:lnTo>
                  <a:pt x="3463914" y="0"/>
                </a:lnTo>
                <a:lnTo>
                  <a:pt x="3463914"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3704487" y="8229600"/>
            <a:ext cx="2356658" cy="4114800"/>
          </a:xfrm>
          <a:custGeom>
            <a:avLst/>
            <a:gdLst/>
            <a:ahLst/>
            <a:cxnLst/>
            <a:rect r="r" b="b" t="t" l="l"/>
            <a:pathLst>
              <a:path h="4114800" w="2356658">
                <a:moveTo>
                  <a:pt x="0" y="0"/>
                </a:moveTo>
                <a:lnTo>
                  <a:pt x="2356659" y="0"/>
                </a:lnTo>
                <a:lnTo>
                  <a:pt x="2356659"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9891071">
            <a:off x="13768657" y="-4710460"/>
            <a:ext cx="8328590" cy="6600408"/>
          </a:xfrm>
          <a:custGeom>
            <a:avLst/>
            <a:gdLst/>
            <a:ahLst/>
            <a:cxnLst/>
            <a:rect r="r" b="b" t="t" l="l"/>
            <a:pathLst>
              <a:path h="6600408" w="8328590">
                <a:moveTo>
                  <a:pt x="0" y="0"/>
                </a:moveTo>
                <a:lnTo>
                  <a:pt x="8328591" y="0"/>
                </a:lnTo>
                <a:lnTo>
                  <a:pt x="8328591" y="6600407"/>
                </a:lnTo>
                <a:lnTo>
                  <a:pt x="0" y="660040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9891071">
            <a:off x="10247754" y="-9577219"/>
            <a:ext cx="10608642" cy="11546822"/>
          </a:xfrm>
          <a:custGeom>
            <a:avLst/>
            <a:gdLst/>
            <a:ahLst/>
            <a:cxnLst/>
            <a:rect r="r" b="b" t="t" l="l"/>
            <a:pathLst>
              <a:path h="11546822" w="10608642">
                <a:moveTo>
                  <a:pt x="0" y="0"/>
                </a:moveTo>
                <a:lnTo>
                  <a:pt x="10608642" y="0"/>
                </a:lnTo>
                <a:lnTo>
                  <a:pt x="10608642" y="11546822"/>
                </a:lnTo>
                <a:lnTo>
                  <a:pt x="0" y="1154682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9891071">
            <a:off x="15012761" y="-1456000"/>
            <a:ext cx="3463913" cy="4114800"/>
          </a:xfrm>
          <a:custGeom>
            <a:avLst/>
            <a:gdLst/>
            <a:ahLst/>
            <a:cxnLst/>
            <a:rect r="r" b="b" t="t" l="l"/>
            <a:pathLst>
              <a:path h="4114800" w="3463913">
                <a:moveTo>
                  <a:pt x="0" y="0"/>
                </a:moveTo>
                <a:lnTo>
                  <a:pt x="3463914" y="0"/>
                </a:lnTo>
                <a:lnTo>
                  <a:pt x="3463914"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9891071">
            <a:off x="12402248" y="-2057400"/>
            <a:ext cx="2356658" cy="4114800"/>
          </a:xfrm>
          <a:custGeom>
            <a:avLst/>
            <a:gdLst/>
            <a:ahLst/>
            <a:cxnLst/>
            <a:rect r="r" b="b" t="t" l="l"/>
            <a:pathLst>
              <a:path h="4114800" w="2356658">
                <a:moveTo>
                  <a:pt x="0" y="0"/>
                </a:moveTo>
                <a:lnTo>
                  <a:pt x="2356658" y="0"/>
                </a:lnTo>
                <a:lnTo>
                  <a:pt x="2356658"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0">
            <a:off x="16514775" y="8229600"/>
            <a:ext cx="1489050" cy="2519931"/>
          </a:xfrm>
          <a:custGeom>
            <a:avLst/>
            <a:gdLst/>
            <a:ahLst/>
            <a:cxnLst/>
            <a:rect r="r" b="b" t="t" l="l"/>
            <a:pathLst>
              <a:path h="2519931" w="1489050">
                <a:moveTo>
                  <a:pt x="0" y="0"/>
                </a:moveTo>
                <a:lnTo>
                  <a:pt x="1489050" y="0"/>
                </a:lnTo>
                <a:lnTo>
                  <a:pt x="1489050" y="2519931"/>
                </a:lnTo>
                <a:lnTo>
                  <a:pt x="0" y="2519931"/>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1" id="11"/>
          <p:cNvSpPr/>
          <p:nvPr/>
        </p:nvSpPr>
        <p:spPr>
          <a:xfrm flipH="false" flipV="true" rot="0">
            <a:off x="284175" y="-433465"/>
            <a:ext cx="1489050" cy="2519931"/>
          </a:xfrm>
          <a:custGeom>
            <a:avLst/>
            <a:gdLst/>
            <a:ahLst/>
            <a:cxnLst/>
            <a:rect r="r" b="b" t="t" l="l"/>
            <a:pathLst>
              <a:path h="2519931" w="1489050">
                <a:moveTo>
                  <a:pt x="0" y="2519931"/>
                </a:moveTo>
                <a:lnTo>
                  <a:pt x="1489050" y="2519931"/>
                </a:lnTo>
                <a:lnTo>
                  <a:pt x="1489050" y="0"/>
                </a:lnTo>
                <a:lnTo>
                  <a:pt x="0" y="0"/>
                </a:lnTo>
                <a:lnTo>
                  <a:pt x="0" y="2519931"/>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2" id="12"/>
          <p:cNvSpPr txBox="true"/>
          <p:nvPr/>
        </p:nvSpPr>
        <p:spPr>
          <a:xfrm rot="0">
            <a:off x="4566848" y="3550859"/>
            <a:ext cx="9154304" cy="3690107"/>
          </a:xfrm>
          <a:prstGeom prst="rect">
            <a:avLst/>
          </a:prstGeom>
        </p:spPr>
        <p:txBody>
          <a:bodyPr anchor="t" rtlCol="false" tIns="0" lIns="0" bIns="0" rIns="0">
            <a:spAutoFit/>
          </a:bodyPr>
          <a:lstStyle/>
          <a:p>
            <a:pPr algn="ctr">
              <a:lnSpc>
                <a:spcPts val="13922"/>
              </a:lnSpc>
            </a:pPr>
            <a:r>
              <a:rPr lang="en-US" b="true" sz="16002">
                <a:solidFill>
                  <a:srgbClr val="2C4600"/>
                </a:solidFill>
                <a:latin typeface="Century Gothic Paneuropean Bold"/>
                <a:ea typeface="Century Gothic Paneuropean Bold"/>
                <a:cs typeface="Century Gothic Paneuropean Bold"/>
                <a:sym typeface="Century Gothic Paneuropean Bold"/>
              </a:rPr>
              <a:t>THANK</a:t>
            </a:r>
          </a:p>
          <a:p>
            <a:pPr algn="ctr">
              <a:lnSpc>
                <a:spcPts val="13922"/>
              </a:lnSpc>
            </a:pPr>
            <a:r>
              <a:rPr lang="en-US" b="true" sz="16002">
                <a:solidFill>
                  <a:srgbClr val="2C4600"/>
                </a:solidFill>
                <a:latin typeface="Century Gothic Paneuropean Bold"/>
                <a:ea typeface="Century Gothic Paneuropean Bold"/>
                <a:cs typeface="Century Gothic Paneuropean Bold"/>
                <a:sym typeface="Century Gothic Paneuropean Bold"/>
              </a:rPr>
              <a:t>YOU</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E4F0D8"/>
        </a:solidFill>
      </p:bgPr>
    </p:bg>
    <p:spTree>
      <p:nvGrpSpPr>
        <p:cNvPr id="1" name=""/>
        <p:cNvGrpSpPr/>
        <p:nvPr/>
      </p:nvGrpSpPr>
      <p:grpSpPr>
        <a:xfrm>
          <a:off x="0" y="0"/>
          <a:ext cx="0" cy="0"/>
          <a:chOff x="0" y="0"/>
          <a:chExt cx="0" cy="0"/>
        </a:xfrm>
      </p:grpSpPr>
      <p:sp>
        <p:nvSpPr>
          <p:cNvPr name="Freeform 2" id="2"/>
          <p:cNvSpPr/>
          <p:nvPr/>
        </p:nvSpPr>
        <p:spPr>
          <a:xfrm flipH="false" flipV="false" rot="0">
            <a:off x="-4164295" y="6986796"/>
            <a:ext cx="8328590" cy="6600408"/>
          </a:xfrm>
          <a:custGeom>
            <a:avLst/>
            <a:gdLst/>
            <a:ahLst/>
            <a:cxnLst/>
            <a:rect r="r" b="b" t="t" l="l"/>
            <a:pathLst>
              <a:path h="6600408" w="8328590">
                <a:moveTo>
                  <a:pt x="0" y="0"/>
                </a:moveTo>
                <a:lnTo>
                  <a:pt x="8328590" y="0"/>
                </a:lnTo>
                <a:lnTo>
                  <a:pt x="8328590" y="6600408"/>
                </a:lnTo>
                <a:lnTo>
                  <a:pt x="0" y="660040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3631678" y="7446153"/>
            <a:ext cx="10608642" cy="11546822"/>
          </a:xfrm>
          <a:custGeom>
            <a:avLst/>
            <a:gdLst/>
            <a:ahLst/>
            <a:cxnLst/>
            <a:rect r="r" b="b" t="t" l="l"/>
            <a:pathLst>
              <a:path h="11546822" w="10608642">
                <a:moveTo>
                  <a:pt x="0" y="0"/>
                </a:moveTo>
                <a:lnTo>
                  <a:pt x="10608643" y="0"/>
                </a:lnTo>
                <a:lnTo>
                  <a:pt x="10608643" y="11546822"/>
                </a:lnTo>
                <a:lnTo>
                  <a:pt x="0" y="1154682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849365">
            <a:off x="-209999" y="7200900"/>
            <a:ext cx="3463913" cy="4114800"/>
          </a:xfrm>
          <a:custGeom>
            <a:avLst/>
            <a:gdLst/>
            <a:ahLst/>
            <a:cxnLst/>
            <a:rect r="r" b="b" t="t" l="l"/>
            <a:pathLst>
              <a:path h="4114800" w="3463913">
                <a:moveTo>
                  <a:pt x="0" y="0"/>
                </a:moveTo>
                <a:lnTo>
                  <a:pt x="3463914" y="0"/>
                </a:lnTo>
                <a:lnTo>
                  <a:pt x="3463914"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3704487" y="8229600"/>
            <a:ext cx="2356658" cy="4114800"/>
          </a:xfrm>
          <a:custGeom>
            <a:avLst/>
            <a:gdLst/>
            <a:ahLst/>
            <a:cxnLst/>
            <a:rect r="r" b="b" t="t" l="l"/>
            <a:pathLst>
              <a:path h="4114800" w="2356658">
                <a:moveTo>
                  <a:pt x="0" y="0"/>
                </a:moveTo>
                <a:lnTo>
                  <a:pt x="2356659" y="0"/>
                </a:lnTo>
                <a:lnTo>
                  <a:pt x="2356659"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9891071">
            <a:off x="13768657" y="-4710460"/>
            <a:ext cx="8328590" cy="6600408"/>
          </a:xfrm>
          <a:custGeom>
            <a:avLst/>
            <a:gdLst/>
            <a:ahLst/>
            <a:cxnLst/>
            <a:rect r="r" b="b" t="t" l="l"/>
            <a:pathLst>
              <a:path h="6600408" w="8328590">
                <a:moveTo>
                  <a:pt x="0" y="0"/>
                </a:moveTo>
                <a:lnTo>
                  <a:pt x="8328591" y="0"/>
                </a:lnTo>
                <a:lnTo>
                  <a:pt x="8328591" y="6600407"/>
                </a:lnTo>
                <a:lnTo>
                  <a:pt x="0" y="660040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9891071">
            <a:off x="10247754" y="-9577219"/>
            <a:ext cx="10608642" cy="11546822"/>
          </a:xfrm>
          <a:custGeom>
            <a:avLst/>
            <a:gdLst/>
            <a:ahLst/>
            <a:cxnLst/>
            <a:rect r="r" b="b" t="t" l="l"/>
            <a:pathLst>
              <a:path h="11546822" w="10608642">
                <a:moveTo>
                  <a:pt x="0" y="0"/>
                </a:moveTo>
                <a:lnTo>
                  <a:pt x="10608642" y="0"/>
                </a:lnTo>
                <a:lnTo>
                  <a:pt x="10608642" y="11546822"/>
                </a:lnTo>
                <a:lnTo>
                  <a:pt x="0" y="1154682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9891071">
            <a:off x="15012761" y="-1456000"/>
            <a:ext cx="3463913" cy="4114800"/>
          </a:xfrm>
          <a:custGeom>
            <a:avLst/>
            <a:gdLst/>
            <a:ahLst/>
            <a:cxnLst/>
            <a:rect r="r" b="b" t="t" l="l"/>
            <a:pathLst>
              <a:path h="4114800" w="3463913">
                <a:moveTo>
                  <a:pt x="0" y="0"/>
                </a:moveTo>
                <a:lnTo>
                  <a:pt x="3463914" y="0"/>
                </a:lnTo>
                <a:lnTo>
                  <a:pt x="3463914"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9891071">
            <a:off x="12402248" y="-2057400"/>
            <a:ext cx="2356658" cy="4114800"/>
          </a:xfrm>
          <a:custGeom>
            <a:avLst/>
            <a:gdLst/>
            <a:ahLst/>
            <a:cxnLst/>
            <a:rect r="r" b="b" t="t" l="l"/>
            <a:pathLst>
              <a:path h="4114800" w="2356658">
                <a:moveTo>
                  <a:pt x="0" y="0"/>
                </a:moveTo>
                <a:lnTo>
                  <a:pt x="2356658" y="0"/>
                </a:lnTo>
                <a:lnTo>
                  <a:pt x="2356658"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0">
            <a:off x="16514775" y="8229600"/>
            <a:ext cx="1489050" cy="2519931"/>
          </a:xfrm>
          <a:custGeom>
            <a:avLst/>
            <a:gdLst/>
            <a:ahLst/>
            <a:cxnLst/>
            <a:rect r="r" b="b" t="t" l="l"/>
            <a:pathLst>
              <a:path h="2519931" w="1489050">
                <a:moveTo>
                  <a:pt x="0" y="0"/>
                </a:moveTo>
                <a:lnTo>
                  <a:pt x="1489050" y="0"/>
                </a:lnTo>
                <a:lnTo>
                  <a:pt x="1489050" y="2519931"/>
                </a:lnTo>
                <a:lnTo>
                  <a:pt x="0" y="2519931"/>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1" id="11"/>
          <p:cNvSpPr/>
          <p:nvPr/>
        </p:nvSpPr>
        <p:spPr>
          <a:xfrm flipH="false" flipV="true" rot="0">
            <a:off x="284175" y="-433465"/>
            <a:ext cx="1489050" cy="2519931"/>
          </a:xfrm>
          <a:custGeom>
            <a:avLst/>
            <a:gdLst/>
            <a:ahLst/>
            <a:cxnLst/>
            <a:rect r="r" b="b" t="t" l="l"/>
            <a:pathLst>
              <a:path h="2519931" w="1489050">
                <a:moveTo>
                  <a:pt x="0" y="2519931"/>
                </a:moveTo>
                <a:lnTo>
                  <a:pt x="1489050" y="2519931"/>
                </a:lnTo>
                <a:lnTo>
                  <a:pt x="1489050" y="0"/>
                </a:lnTo>
                <a:lnTo>
                  <a:pt x="0" y="0"/>
                </a:lnTo>
                <a:lnTo>
                  <a:pt x="0" y="2519931"/>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2" id="12"/>
          <p:cNvSpPr txBox="true"/>
          <p:nvPr/>
        </p:nvSpPr>
        <p:spPr>
          <a:xfrm rot="0">
            <a:off x="3258976" y="2740777"/>
            <a:ext cx="11929164" cy="1133525"/>
          </a:xfrm>
          <a:prstGeom prst="rect">
            <a:avLst/>
          </a:prstGeom>
        </p:spPr>
        <p:txBody>
          <a:bodyPr anchor="t" rtlCol="false" tIns="0" lIns="0" bIns="0" rIns="0">
            <a:spAutoFit/>
          </a:bodyPr>
          <a:lstStyle/>
          <a:p>
            <a:pPr algn="ctr">
              <a:lnSpc>
                <a:spcPts val="8231"/>
              </a:lnSpc>
            </a:pPr>
            <a:r>
              <a:rPr lang="en-US" b="true" sz="9461">
                <a:solidFill>
                  <a:srgbClr val="2C4600"/>
                </a:solidFill>
                <a:latin typeface="Century Gothic Paneuropean Bold"/>
                <a:ea typeface="Century Gothic Paneuropean Bold"/>
                <a:cs typeface="Century Gothic Paneuropean Bold"/>
                <a:sym typeface="Century Gothic Paneuropean Bold"/>
              </a:rPr>
              <a:t>PROJECT OVERVIEW</a:t>
            </a:r>
          </a:p>
        </p:txBody>
      </p:sp>
      <p:sp>
        <p:nvSpPr>
          <p:cNvPr name="TextBox 13" id="13"/>
          <p:cNvSpPr txBox="true"/>
          <p:nvPr/>
        </p:nvSpPr>
        <p:spPr>
          <a:xfrm rot="0">
            <a:off x="3258976" y="4031648"/>
            <a:ext cx="11770049" cy="3255009"/>
          </a:xfrm>
          <a:prstGeom prst="rect">
            <a:avLst/>
          </a:prstGeom>
        </p:spPr>
        <p:txBody>
          <a:bodyPr anchor="t" rtlCol="false" tIns="0" lIns="0" bIns="0" rIns="0">
            <a:spAutoFit/>
          </a:bodyPr>
          <a:lstStyle/>
          <a:p>
            <a:pPr algn="ctr">
              <a:lnSpc>
                <a:spcPts val="4340"/>
              </a:lnSpc>
            </a:pPr>
            <a:r>
              <a:rPr lang="en-US" sz="3100">
                <a:solidFill>
                  <a:srgbClr val="2C4600"/>
                </a:solidFill>
                <a:latin typeface="Arimo"/>
                <a:ea typeface="Arimo"/>
                <a:cs typeface="Arimo"/>
                <a:sym typeface="Arimo"/>
              </a:rPr>
              <a:t>This project builds a machine learning-based system to predict the number of assists a Premier League player will achieve using comprehensive player statistics. The models were trained on features such as key passes, assists per 90 minutes, shots assisted, crosses completed, and previous season performance data from the 2023-24 Premier League season.</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E4F0D8"/>
        </a:solidFill>
      </p:bgPr>
    </p:bg>
    <p:spTree>
      <p:nvGrpSpPr>
        <p:cNvPr id="1" name=""/>
        <p:cNvGrpSpPr/>
        <p:nvPr/>
      </p:nvGrpSpPr>
      <p:grpSpPr>
        <a:xfrm>
          <a:off x="0" y="0"/>
          <a:ext cx="0" cy="0"/>
          <a:chOff x="0" y="0"/>
          <a:chExt cx="0" cy="0"/>
        </a:xfrm>
      </p:grpSpPr>
      <p:sp>
        <p:nvSpPr>
          <p:cNvPr name="Freeform 2" id="2"/>
          <p:cNvSpPr/>
          <p:nvPr/>
        </p:nvSpPr>
        <p:spPr>
          <a:xfrm flipH="false" flipV="false" rot="0">
            <a:off x="-4164295" y="6986796"/>
            <a:ext cx="8328590" cy="6600408"/>
          </a:xfrm>
          <a:custGeom>
            <a:avLst/>
            <a:gdLst/>
            <a:ahLst/>
            <a:cxnLst/>
            <a:rect r="r" b="b" t="t" l="l"/>
            <a:pathLst>
              <a:path h="6600408" w="8328590">
                <a:moveTo>
                  <a:pt x="0" y="0"/>
                </a:moveTo>
                <a:lnTo>
                  <a:pt x="8328590" y="0"/>
                </a:lnTo>
                <a:lnTo>
                  <a:pt x="8328590" y="6600408"/>
                </a:lnTo>
                <a:lnTo>
                  <a:pt x="0" y="660040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849365">
            <a:off x="-209999" y="7200900"/>
            <a:ext cx="3463913" cy="4114800"/>
          </a:xfrm>
          <a:custGeom>
            <a:avLst/>
            <a:gdLst/>
            <a:ahLst/>
            <a:cxnLst/>
            <a:rect r="r" b="b" t="t" l="l"/>
            <a:pathLst>
              <a:path h="4114800" w="3463913">
                <a:moveTo>
                  <a:pt x="0" y="0"/>
                </a:moveTo>
                <a:lnTo>
                  <a:pt x="3463914" y="0"/>
                </a:lnTo>
                <a:lnTo>
                  <a:pt x="3463914"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3631678" y="7446153"/>
            <a:ext cx="10608642" cy="11546822"/>
          </a:xfrm>
          <a:custGeom>
            <a:avLst/>
            <a:gdLst/>
            <a:ahLst/>
            <a:cxnLst/>
            <a:rect r="r" b="b" t="t" l="l"/>
            <a:pathLst>
              <a:path h="11546822" w="10608642">
                <a:moveTo>
                  <a:pt x="0" y="0"/>
                </a:moveTo>
                <a:lnTo>
                  <a:pt x="10608643" y="0"/>
                </a:lnTo>
                <a:lnTo>
                  <a:pt x="10608643" y="11546822"/>
                </a:lnTo>
                <a:lnTo>
                  <a:pt x="0" y="1154682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3704487" y="8229600"/>
            <a:ext cx="2356658" cy="4114800"/>
          </a:xfrm>
          <a:custGeom>
            <a:avLst/>
            <a:gdLst/>
            <a:ahLst/>
            <a:cxnLst/>
            <a:rect r="r" b="b" t="t" l="l"/>
            <a:pathLst>
              <a:path h="4114800" w="2356658">
                <a:moveTo>
                  <a:pt x="0" y="0"/>
                </a:moveTo>
                <a:lnTo>
                  <a:pt x="2356659" y="0"/>
                </a:lnTo>
                <a:lnTo>
                  <a:pt x="2356659"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9891071">
            <a:off x="13768657" y="-4710460"/>
            <a:ext cx="8328590" cy="6600408"/>
          </a:xfrm>
          <a:custGeom>
            <a:avLst/>
            <a:gdLst/>
            <a:ahLst/>
            <a:cxnLst/>
            <a:rect r="r" b="b" t="t" l="l"/>
            <a:pathLst>
              <a:path h="6600408" w="8328590">
                <a:moveTo>
                  <a:pt x="0" y="0"/>
                </a:moveTo>
                <a:lnTo>
                  <a:pt x="8328591" y="0"/>
                </a:lnTo>
                <a:lnTo>
                  <a:pt x="8328591" y="6600407"/>
                </a:lnTo>
                <a:lnTo>
                  <a:pt x="0" y="660040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9891071">
            <a:off x="10247754" y="-9577219"/>
            <a:ext cx="10608642" cy="11546822"/>
          </a:xfrm>
          <a:custGeom>
            <a:avLst/>
            <a:gdLst/>
            <a:ahLst/>
            <a:cxnLst/>
            <a:rect r="r" b="b" t="t" l="l"/>
            <a:pathLst>
              <a:path h="11546822" w="10608642">
                <a:moveTo>
                  <a:pt x="0" y="0"/>
                </a:moveTo>
                <a:lnTo>
                  <a:pt x="10608642" y="0"/>
                </a:lnTo>
                <a:lnTo>
                  <a:pt x="10608642" y="11546822"/>
                </a:lnTo>
                <a:lnTo>
                  <a:pt x="0" y="1154682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9891071">
            <a:off x="15012761" y="-1456000"/>
            <a:ext cx="3463913" cy="4114800"/>
          </a:xfrm>
          <a:custGeom>
            <a:avLst/>
            <a:gdLst/>
            <a:ahLst/>
            <a:cxnLst/>
            <a:rect r="r" b="b" t="t" l="l"/>
            <a:pathLst>
              <a:path h="4114800" w="3463913">
                <a:moveTo>
                  <a:pt x="0" y="0"/>
                </a:moveTo>
                <a:lnTo>
                  <a:pt x="3463914" y="0"/>
                </a:lnTo>
                <a:lnTo>
                  <a:pt x="3463914"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9891071">
            <a:off x="12402248" y="-2057400"/>
            <a:ext cx="2356658" cy="4114800"/>
          </a:xfrm>
          <a:custGeom>
            <a:avLst/>
            <a:gdLst/>
            <a:ahLst/>
            <a:cxnLst/>
            <a:rect r="r" b="b" t="t" l="l"/>
            <a:pathLst>
              <a:path h="4114800" w="2356658">
                <a:moveTo>
                  <a:pt x="0" y="0"/>
                </a:moveTo>
                <a:lnTo>
                  <a:pt x="2356658" y="0"/>
                </a:lnTo>
                <a:lnTo>
                  <a:pt x="2356658"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0">
            <a:off x="16514775" y="8229600"/>
            <a:ext cx="1489050" cy="2519931"/>
          </a:xfrm>
          <a:custGeom>
            <a:avLst/>
            <a:gdLst/>
            <a:ahLst/>
            <a:cxnLst/>
            <a:rect r="r" b="b" t="t" l="l"/>
            <a:pathLst>
              <a:path h="2519931" w="1489050">
                <a:moveTo>
                  <a:pt x="0" y="0"/>
                </a:moveTo>
                <a:lnTo>
                  <a:pt x="1489050" y="0"/>
                </a:lnTo>
                <a:lnTo>
                  <a:pt x="1489050" y="2519931"/>
                </a:lnTo>
                <a:lnTo>
                  <a:pt x="0" y="2519931"/>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1" id="11"/>
          <p:cNvSpPr/>
          <p:nvPr/>
        </p:nvSpPr>
        <p:spPr>
          <a:xfrm flipH="false" flipV="true" rot="0">
            <a:off x="284175" y="-433465"/>
            <a:ext cx="1489050" cy="2519931"/>
          </a:xfrm>
          <a:custGeom>
            <a:avLst/>
            <a:gdLst/>
            <a:ahLst/>
            <a:cxnLst/>
            <a:rect r="r" b="b" t="t" l="l"/>
            <a:pathLst>
              <a:path h="2519931" w="1489050">
                <a:moveTo>
                  <a:pt x="0" y="2519931"/>
                </a:moveTo>
                <a:lnTo>
                  <a:pt x="1489050" y="2519931"/>
                </a:lnTo>
                <a:lnTo>
                  <a:pt x="1489050" y="0"/>
                </a:lnTo>
                <a:lnTo>
                  <a:pt x="0" y="0"/>
                </a:lnTo>
                <a:lnTo>
                  <a:pt x="0" y="2519931"/>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2" id="12"/>
          <p:cNvSpPr txBox="true"/>
          <p:nvPr/>
        </p:nvSpPr>
        <p:spPr>
          <a:xfrm rot="0">
            <a:off x="1170665" y="412138"/>
            <a:ext cx="12692342" cy="3217134"/>
          </a:xfrm>
          <a:prstGeom prst="rect">
            <a:avLst/>
          </a:prstGeom>
        </p:spPr>
        <p:txBody>
          <a:bodyPr anchor="t" rtlCol="false" tIns="0" lIns="0" bIns="0" rIns="0">
            <a:spAutoFit/>
          </a:bodyPr>
          <a:lstStyle/>
          <a:p>
            <a:pPr algn="ctr">
              <a:lnSpc>
                <a:spcPts val="8231"/>
              </a:lnSpc>
            </a:pPr>
            <a:r>
              <a:rPr lang="en-US" b="true" sz="9461">
                <a:solidFill>
                  <a:srgbClr val="2C4600"/>
                </a:solidFill>
                <a:latin typeface="Century Gothic Paneuropean Bold"/>
                <a:ea typeface="Century Gothic Paneuropean Bold"/>
                <a:cs typeface="Century Gothic Paneuropean Bold"/>
                <a:sym typeface="Century Gothic Paneuropean Bold"/>
              </a:rPr>
              <a:t> MOTIVATION &amp; ML BENEFITS</a:t>
            </a:r>
          </a:p>
          <a:p>
            <a:pPr algn="ctr">
              <a:lnSpc>
                <a:spcPts val="8231"/>
              </a:lnSpc>
            </a:pPr>
          </a:p>
        </p:txBody>
      </p:sp>
      <p:sp>
        <p:nvSpPr>
          <p:cNvPr name="TextBox 13" id="13"/>
          <p:cNvSpPr txBox="true"/>
          <p:nvPr/>
        </p:nvSpPr>
        <p:spPr>
          <a:xfrm rot="0">
            <a:off x="847975" y="3288666"/>
            <a:ext cx="7671502" cy="6512559"/>
          </a:xfrm>
          <a:prstGeom prst="rect">
            <a:avLst/>
          </a:prstGeom>
        </p:spPr>
        <p:txBody>
          <a:bodyPr anchor="t" rtlCol="false" tIns="0" lIns="0" bIns="0" rIns="0">
            <a:spAutoFit/>
          </a:bodyPr>
          <a:lstStyle/>
          <a:p>
            <a:pPr algn="ctr">
              <a:lnSpc>
                <a:spcPts val="4340"/>
              </a:lnSpc>
            </a:pPr>
            <a:r>
              <a:rPr lang="en-US" sz="3100" b="true">
                <a:solidFill>
                  <a:srgbClr val="2C4600"/>
                </a:solidFill>
                <a:latin typeface="Arimo Bold"/>
                <a:ea typeface="Arimo Bold"/>
                <a:cs typeface="Arimo Bold"/>
                <a:sym typeface="Arimo Bold"/>
              </a:rPr>
              <a:t>Why Predict Player Assists?</a:t>
            </a:r>
          </a:p>
          <a:p>
            <a:pPr algn="ctr">
              <a:lnSpc>
                <a:spcPts val="4340"/>
              </a:lnSpc>
            </a:pPr>
            <a:r>
              <a:rPr lang="en-US" sz="3100">
                <a:solidFill>
                  <a:srgbClr val="2C4600"/>
                </a:solidFill>
                <a:latin typeface="Arimo"/>
                <a:ea typeface="Arimo"/>
                <a:cs typeface="Arimo"/>
                <a:sym typeface="Arimo"/>
              </a:rPr>
              <a:t>Predicting Premier League player assists is crucial for several key reasons:</a:t>
            </a:r>
          </a:p>
          <a:p>
            <a:pPr algn="ctr" marL="669301" indent="-334650" lvl="1">
              <a:lnSpc>
                <a:spcPts val="4340"/>
              </a:lnSpc>
              <a:buFont typeface="Arial"/>
              <a:buChar char="•"/>
            </a:pPr>
            <a:r>
              <a:rPr lang="en-US" sz="3100">
                <a:solidFill>
                  <a:srgbClr val="2C4600"/>
                </a:solidFill>
                <a:latin typeface="Arimo"/>
                <a:ea typeface="Arimo"/>
                <a:cs typeface="Arimo"/>
                <a:sym typeface="Arimo"/>
              </a:rPr>
              <a:t>Fantasy Football: Guides players in selecting the best assist providers for their fantasy teams</a:t>
            </a:r>
          </a:p>
          <a:p>
            <a:pPr algn="ctr" marL="669301" indent="-334650" lvl="1">
              <a:lnSpc>
                <a:spcPts val="4340"/>
              </a:lnSpc>
              <a:buFont typeface="Arial"/>
              <a:buChar char="•"/>
            </a:pPr>
            <a:r>
              <a:rPr lang="en-US" sz="3100">
                <a:solidFill>
                  <a:srgbClr val="2C4600"/>
                </a:solidFill>
                <a:latin typeface="Arimo"/>
                <a:ea typeface="Arimo"/>
                <a:cs typeface="Arimo"/>
                <a:sym typeface="Arimo"/>
              </a:rPr>
              <a:t>Transfer Strategy: Helps clubs identify creative players and playmakers for recruitment</a:t>
            </a:r>
          </a:p>
          <a:p>
            <a:pPr algn="ctr" marL="669301" indent="-334650" lvl="1">
              <a:lnSpc>
                <a:spcPts val="4340"/>
              </a:lnSpc>
              <a:buFont typeface="Arial"/>
              <a:buChar char="•"/>
            </a:pPr>
            <a:r>
              <a:rPr lang="en-US" sz="3100">
                <a:solidFill>
                  <a:srgbClr val="2C4600"/>
                </a:solidFill>
                <a:latin typeface="Arimo"/>
                <a:ea typeface="Arimo"/>
                <a:cs typeface="Arimo"/>
                <a:sym typeface="Arimo"/>
              </a:rPr>
              <a:t>Tactical Analysis: Understanding which players contribute most to goal creation</a:t>
            </a:r>
          </a:p>
          <a:p>
            <a:pPr algn="ctr">
              <a:lnSpc>
                <a:spcPts val="4340"/>
              </a:lnSpc>
            </a:pPr>
          </a:p>
        </p:txBody>
      </p:sp>
      <p:sp>
        <p:nvSpPr>
          <p:cNvPr name="TextBox 14" id="14"/>
          <p:cNvSpPr txBox="true"/>
          <p:nvPr/>
        </p:nvSpPr>
        <p:spPr>
          <a:xfrm rot="0">
            <a:off x="8861859" y="3330234"/>
            <a:ext cx="8378148" cy="5969634"/>
          </a:xfrm>
          <a:prstGeom prst="rect">
            <a:avLst/>
          </a:prstGeom>
        </p:spPr>
        <p:txBody>
          <a:bodyPr anchor="t" rtlCol="false" tIns="0" lIns="0" bIns="0" rIns="0">
            <a:spAutoFit/>
          </a:bodyPr>
          <a:lstStyle/>
          <a:p>
            <a:pPr algn="ctr">
              <a:lnSpc>
                <a:spcPts val="4340"/>
              </a:lnSpc>
            </a:pPr>
            <a:r>
              <a:rPr lang="en-US" sz="3100" b="true">
                <a:solidFill>
                  <a:srgbClr val="2C4600"/>
                </a:solidFill>
                <a:latin typeface="Arimo Bold"/>
                <a:ea typeface="Arimo Bold"/>
                <a:cs typeface="Arimo Bold"/>
                <a:sym typeface="Arimo Bold"/>
              </a:rPr>
              <a:t>How ML helps in Player Analysis?</a:t>
            </a:r>
          </a:p>
          <a:p>
            <a:pPr algn="ctr">
              <a:lnSpc>
                <a:spcPts val="4340"/>
              </a:lnSpc>
            </a:pPr>
            <a:r>
              <a:rPr lang="en-US" sz="3100">
                <a:solidFill>
                  <a:srgbClr val="2C4600"/>
                </a:solidFill>
                <a:latin typeface="Arimo"/>
                <a:ea typeface="Arimo"/>
                <a:cs typeface="Arimo"/>
                <a:sym typeface="Arimo"/>
              </a:rPr>
              <a:t>For football clubs, ML acts like an all-seeing analyst constantly evaluating player creativity and playmaking ability. It processes:</a:t>
            </a:r>
          </a:p>
          <a:p>
            <a:pPr algn="ctr" marL="669301" indent="-334650" lvl="1">
              <a:lnSpc>
                <a:spcPts val="4340"/>
              </a:lnSpc>
              <a:buFont typeface="Arial"/>
              <a:buChar char="•"/>
            </a:pPr>
            <a:r>
              <a:rPr lang="en-US" sz="3100">
                <a:solidFill>
                  <a:srgbClr val="2C4600"/>
                </a:solidFill>
                <a:latin typeface="Arimo"/>
                <a:ea typeface="Arimo"/>
                <a:cs typeface="Arimo"/>
                <a:sym typeface="Arimo"/>
              </a:rPr>
              <a:t>Player Performance Metrics , Key Pass Data , Assist Creation Patterns</a:t>
            </a:r>
          </a:p>
          <a:p>
            <a:pPr algn="ctr">
              <a:lnSpc>
                <a:spcPts val="4340"/>
              </a:lnSpc>
            </a:pPr>
            <a:r>
              <a:rPr lang="en-US" sz="3100">
                <a:solidFill>
                  <a:srgbClr val="2C4600"/>
                </a:solidFill>
                <a:latin typeface="Arimo"/>
                <a:ea typeface="Arimo"/>
                <a:cs typeface="Arimo"/>
                <a:sym typeface="Arimo"/>
              </a:rPr>
              <a:t>Using this, the ML Model can:</a:t>
            </a:r>
          </a:p>
          <a:p>
            <a:pPr algn="ctr" marL="669301" indent="-334650" lvl="1">
              <a:lnSpc>
                <a:spcPts val="4340"/>
              </a:lnSpc>
              <a:buFont typeface="Arial"/>
              <a:buChar char="•"/>
            </a:pPr>
            <a:r>
              <a:rPr lang="en-US" sz="3100">
                <a:solidFill>
                  <a:srgbClr val="2C4600"/>
                </a:solidFill>
                <a:latin typeface="Arimo"/>
                <a:ea typeface="Arimo"/>
                <a:cs typeface="Arimo"/>
                <a:sym typeface="Arimo"/>
              </a:rPr>
              <a:t>Identify creative players</a:t>
            </a:r>
          </a:p>
          <a:p>
            <a:pPr algn="ctr" marL="669301" indent="-334650" lvl="1">
              <a:lnSpc>
                <a:spcPts val="4340"/>
              </a:lnSpc>
              <a:buFont typeface="Arial"/>
              <a:buChar char="•"/>
            </a:pPr>
            <a:r>
              <a:rPr lang="en-US" sz="3100">
                <a:solidFill>
                  <a:srgbClr val="2C4600"/>
                </a:solidFill>
                <a:latin typeface="Arimo"/>
                <a:ea typeface="Arimo"/>
                <a:cs typeface="Arimo"/>
                <a:sym typeface="Arimo"/>
              </a:rPr>
              <a:t>Predict future assist potential</a:t>
            </a:r>
          </a:p>
          <a:p>
            <a:pPr algn="ctr" marL="669301" indent="-334650" lvl="1">
              <a:lnSpc>
                <a:spcPts val="4340"/>
              </a:lnSpc>
              <a:buFont typeface="Arial"/>
              <a:buChar char="•"/>
            </a:pPr>
            <a:r>
              <a:rPr lang="en-US" sz="3100">
                <a:solidFill>
                  <a:srgbClr val="2C4600"/>
                </a:solidFill>
                <a:latin typeface="Arimo"/>
                <a:ea typeface="Arimo"/>
                <a:cs typeface="Arimo"/>
                <a:sym typeface="Arimo"/>
              </a:rPr>
              <a:t>Scout playmaking talent</a:t>
            </a:r>
          </a:p>
          <a:p>
            <a:pPr algn="ctr">
              <a:lnSpc>
                <a:spcPts val="4340"/>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E4F0D8"/>
        </a:solidFill>
      </p:bgPr>
    </p:bg>
    <p:spTree>
      <p:nvGrpSpPr>
        <p:cNvPr id="1" name=""/>
        <p:cNvGrpSpPr/>
        <p:nvPr/>
      </p:nvGrpSpPr>
      <p:grpSpPr>
        <a:xfrm>
          <a:off x="0" y="0"/>
          <a:ext cx="0" cy="0"/>
          <a:chOff x="0" y="0"/>
          <a:chExt cx="0" cy="0"/>
        </a:xfrm>
      </p:grpSpPr>
      <p:sp>
        <p:nvSpPr>
          <p:cNvPr name="Freeform 2" id="2"/>
          <p:cNvSpPr/>
          <p:nvPr/>
        </p:nvSpPr>
        <p:spPr>
          <a:xfrm flipH="false" flipV="false" rot="0">
            <a:off x="-4164295" y="6986796"/>
            <a:ext cx="8328590" cy="6600408"/>
          </a:xfrm>
          <a:custGeom>
            <a:avLst/>
            <a:gdLst/>
            <a:ahLst/>
            <a:cxnLst/>
            <a:rect r="r" b="b" t="t" l="l"/>
            <a:pathLst>
              <a:path h="6600408" w="8328590">
                <a:moveTo>
                  <a:pt x="0" y="0"/>
                </a:moveTo>
                <a:lnTo>
                  <a:pt x="8328590" y="0"/>
                </a:lnTo>
                <a:lnTo>
                  <a:pt x="8328590" y="6600408"/>
                </a:lnTo>
                <a:lnTo>
                  <a:pt x="0" y="660040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3631678" y="7446153"/>
            <a:ext cx="10608642" cy="11546822"/>
          </a:xfrm>
          <a:custGeom>
            <a:avLst/>
            <a:gdLst/>
            <a:ahLst/>
            <a:cxnLst/>
            <a:rect r="r" b="b" t="t" l="l"/>
            <a:pathLst>
              <a:path h="11546822" w="10608642">
                <a:moveTo>
                  <a:pt x="0" y="0"/>
                </a:moveTo>
                <a:lnTo>
                  <a:pt x="10608643" y="0"/>
                </a:lnTo>
                <a:lnTo>
                  <a:pt x="10608643" y="11546822"/>
                </a:lnTo>
                <a:lnTo>
                  <a:pt x="0" y="1154682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849365">
            <a:off x="-209999" y="7200900"/>
            <a:ext cx="3463913" cy="4114800"/>
          </a:xfrm>
          <a:custGeom>
            <a:avLst/>
            <a:gdLst/>
            <a:ahLst/>
            <a:cxnLst/>
            <a:rect r="r" b="b" t="t" l="l"/>
            <a:pathLst>
              <a:path h="4114800" w="3463913">
                <a:moveTo>
                  <a:pt x="0" y="0"/>
                </a:moveTo>
                <a:lnTo>
                  <a:pt x="3463914" y="0"/>
                </a:lnTo>
                <a:lnTo>
                  <a:pt x="3463914"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3704487" y="8229600"/>
            <a:ext cx="2356658" cy="4114800"/>
          </a:xfrm>
          <a:custGeom>
            <a:avLst/>
            <a:gdLst/>
            <a:ahLst/>
            <a:cxnLst/>
            <a:rect r="r" b="b" t="t" l="l"/>
            <a:pathLst>
              <a:path h="4114800" w="2356658">
                <a:moveTo>
                  <a:pt x="0" y="0"/>
                </a:moveTo>
                <a:lnTo>
                  <a:pt x="2356659" y="0"/>
                </a:lnTo>
                <a:lnTo>
                  <a:pt x="2356659"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9891071">
            <a:off x="13768657" y="-4710460"/>
            <a:ext cx="8328590" cy="6600408"/>
          </a:xfrm>
          <a:custGeom>
            <a:avLst/>
            <a:gdLst/>
            <a:ahLst/>
            <a:cxnLst/>
            <a:rect r="r" b="b" t="t" l="l"/>
            <a:pathLst>
              <a:path h="6600408" w="8328590">
                <a:moveTo>
                  <a:pt x="0" y="0"/>
                </a:moveTo>
                <a:lnTo>
                  <a:pt x="8328591" y="0"/>
                </a:lnTo>
                <a:lnTo>
                  <a:pt x="8328591" y="6600407"/>
                </a:lnTo>
                <a:lnTo>
                  <a:pt x="0" y="660040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9891071">
            <a:off x="10247754" y="-9577219"/>
            <a:ext cx="10608642" cy="11546822"/>
          </a:xfrm>
          <a:custGeom>
            <a:avLst/>
            <a:gdLst/>
            <a:ahLst/>
            <a:cxnLst/>
            <a:rect r="r" b="b" t="t" l="l"/>
            <a:pathLst>
              <a:path h="11546822" w="10608642">
                <a:moveTo>
                  <a:pt x="0" y="0"/>
                </a:moveTo>
                <a:lnTo>
                  <a:pt x="10608642" y="0"/>
                </a:lnTo>
                <a:lnTo>
                  <a:pt x="10608642" y="11546822"/>
                </a:lnTo>
                <a:lnTo>
                  <a:pt x="0" y="1154682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9891071">
            <a:off x="15012761" y="-1456000"/>
            <a:ext cx="3463913" cy="4114800"/>
          </a:xfrm>
          <a:custGeom>
            <a:avLst/>
            <a:gdLst/>
            <a:ahLst/>
            <a:cxnLst/>
            <a:rect r="r" b="b" t="t" l="l"/>
            <a:pathLst>
              <a:path h="4114800" w="3463913">
                <a:moveTo>
                  <a:pt x="0" y="0"/>
                </a:moveTo>
                <a:lnTo>
                  <a:pt x="3463914" y="0"/>
                </a:lnTo>
                <a:lnTo>
                  <a:pt x="3463914"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9891071">
            <a:off x="12402248" y="-2057400"/>
            <a:ext cx="2356658" cy="4114800"/>
          </a:xfrm>
          <a:custGeom>
            <a:avLst/>
            <a:gdLst/>
            <a:ahLst/>
            <a:cxnLst/>
            <a:rect r="r" b="b" t="t" l="l"/>
            <a:pathLst>
              <a:path h="4114800" w="2356658">
                <a:moveTo>
                  <a:pt x="0" y="0"/>
                </a:moveTo>
                <a:lnTo>
                  <a:pt x="2356658" y="0"/>
                </a:lnTo>
                <a:lnTo>
                  <a:pt x="2356658"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0">
            <a:off x="16514775" y="8229600"/>
            <a:ext cx="1489050" cy="2519931"/>
          </a:xfrm>
          <a:custGeom>
            <a:avLst/>
            <a:gdLst/>
            <a:ahLst/>
            <a:cxnLst/>
            <a:rect r="r" b="b" t="t" l="l"/>
            <a:pathLst>
              <a:path h="2519931" w="1489050">
                <a:moveTo>
                  <a:pt x="0" y="0"/>
                </a:moveTo>
                <a:lnTo>
                  <a:pt x="1489050" y="0"/>
                </a:lnTo>
                <a:lnTo>
                  <a:pt x="1489050" y="2519931"/>
                </a:lnTo>
                <a:lnTo>
                  <a:pt x="0" y="2519931"/>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1" id="11"/>
          <p:cNvSpPr/>
          <p:nvPr/>
        </p:nvSpPr>
        <p:spPr>
          <a:xfrm flipH="false" flipV="true" rot="0">
            <a:off x="284175" y="-433465"/>
            <a:ext cx="1489050" cy="2519931"/>
          </a:xfrm>
          <a:custGeom>
            <a:avLst/>
            <a:gdLst/>
            <a:ahLst/>
            <a:cxnLst/>
            <a:rect r="r" b="b" t="t" l="l"/>
            <a:pathLst>
              <a:path h="2519931" w="1489050">
                <a:moveTo>
                  <a:pt x="0" y="2519931"/>
                </a:moveTo>
                <a:lnTo>
                  <a:pt x="1489050" y="2519931"/>
                </a:lnTo>
                <a:lnTo>
                  <a:pt x="1489050" y="0"/>
                </a:lnTo>
                <a:lnTo>
                  <a:pt x="0" y="0"/>
                </a:lnTo>
                <a:lnTo>
                  <a:pt x="0" y="2519931"/>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2" id="12"/>
          <p:cNvSpPr txBox="true"/>
          <p:nvPr/>
        </p:nvSpPr>
        <p:spPr>
          <a:xfrm rot="0">
            <a:off x="2124581" y="1358570"/>
            <a:ext cx="9780960" cy="2175330"/>
          </a:xfrm>
          <a:prstGeom prst="rect">
            <a:avLst/>
          </a:prstGeom>
        </p:spPr>
        <p:txBody>
          <a:bodyPr anchor="t" rtlCol="false" tIns="0" lIns="0" bIns="0" rIns="0">
            <a:spAutoFit/>
          </a:bodyPr>
          <a:lstStyle/>
          <a:p>
            <a:pPr algn="ctr">
              <a:lnSpc>
                <a:spcPts val="8231"/>
              </a:lnSpc>
            </a:pPr>
            <a:r>
              <a:rPr lang="en-US" b="true" sz="9461">
                <a:solidFill>
                  <a:srgbClr val="2C4600"/>
                </a:solidFill>
                <a:latin typeface="Century Gothic Paneuropean Bold"/>
                <a:ea typeface="Century Gothic Paneuropean Bold"/>
                <a:cs typeface="Century Gothic Paneuropean Bold"/>
                <a:sym typeface="Century Gothic Paneuropean Bold"/>
              </a:rPr>
              <a:t>STEPS INVOLVED</a:t>
            </a:r>
          </a:p>
          <a:p>
            <a:pPr algn="ctr">
              <a:lnSpc>
                <a:spcPts val="8231"/>
              </a:lnSpc>
            </a:pPr>
          </a:p>
        </p:txBody>
      </p:sp>
      <p:sp>
        <p:nvSpPr>
          <p:cNvPr name="TextBox 13" id="13"/>
          <p:cNvSpPr txBox="true"/>
          <p:nvPr/>
        </p:nvSpPr>
        <p:spPr>
          <a:xfrm rot="0">
            <a:off x="1921140" y="3059890"/>
            <a:ext cx="14004381" cy="5707425"/>
          </a:xfrm>
          <a:prstGeom prst="rect">
            <a:avLst/>
          </a:prstGeom>
        </p:spPr>
        <p:txBody>
          <a:bodyPr anchor="t" rtlCol="false" tIns="0" lIns="0" bIns="0" rIns="0">
            <a:spAutoFit/>
          </a:bodyPr>
          <a:lstStyle/>
          <a:p>
            <a:pPr algn="l" marL="781314" indent="-390657" lvl="1">
              <a:lnSpc>
                <a:spcPts val="5066"/>
              </a:lnSpc>
              <a:buFont typeface="Arial"/>
              <a:buChar char="•"/>
            </a:pPr>
            <a:r>
              <a:rPr lang="en-US" sz="3618">
                <a:solidFill>
                  <a:srgbClr val="2C4600"/>
                </a:solidFill>
                <a:latin typeface="Arimo"/>
                <a:ea typeface="Arimo"/>
                <a:cs typeface="Arimo"/>
                <a:sym typeface="Arimo"/>
              </a:rPr>
              <a:t>Define the Problem and Collect Data</a:t>
            </a:r>
          </a:p>
          <a:p>
            <a:pPr algn="l" marL="781314" indent="-390657" lvl="1">
              <a:lnSpc>
                <a:spcPts val="5066"/>
              </a:lnSpc>
              <a:buFont typeface="Arial"/>
              <a:buChar char="•"/>
            </a:pPr>
            <a:r>
              <a:rPr lang="en-US" sz="3618">
                <a:solidFill>
                  <a:srgbClr val="2C4600"/>
                </a:solidFill>
                <a:latin typeface="Arimo"/>
                <a:ea typeface="Arimo"/>
                <a:cs typeface="Arimo"/>
                <a:sym typeface="Arimo"/>
              </a:rPr>
              <a:t>Exploratory Data Analysis (EDA)</a:t>
            </a:r>
          </a:p>
          <a:p>
            <a:pPr algn="l" marL="781314" indent="-390657" lvl="1">
              <a:lnSpc>
                <a:spcPts val="5066"/>
              </a:lnSpc>
              <a:buFont typeface="Arial"/>
              <a:buChar char="•"/>
            </a:pPr>
            <a:r>
              <a:rPr lang="en-US" sz="3618">
                <a:solidFill>
                  <a:srgbClr val="2C4600"/>
                </a:solidFill>
                <a:latin typeface="Arimo"/>
                <a:ea typeface="Arimo"/>
                <a:cs typeface="Arimo"/>
                <a:sym typeface="Arimo"/>
              </a:rPr>
              <a:t>Model Selection</a:t>
            </a:r>
          </a:p>
          <a:p>
            <a:pPr algn="l" marL="781314" indent="-390657" lvl="1">
              <a:lnSpc>
                <a:spcPts val="5066"/>
              </a:lnSpc>
              <a:buFont typeface="Arial"/>
              <a:buChar char="•"/>
            </a:pPr>
            <a:r>
              <a:rPr lang="en-US" sz="3618">
                <a:solidFill>
                  <a:srgbClr val="2C4600"/>
                </a:solidFill>
                <a:latin typeface="Arimo"/>
                <a:ea typeface="Arimo"/>
                <a:cs typeface="Arimo"/>
                <a:sym typeface="Arimo"/>
              </a:rPr>
              <a:t>Train-Test Split</a:t>
            </a:r>
          </a:p>
          <a:p>
            <a:pPr algn="l" marL="781314" indent="-390657" lvl="1">
              <a:lnSpc>
                <a:spcPts val="5066"/>
              </a:lnSpc>
              <a:buFont typeface="Arial"/>
              <a:buChar char="•"/>
            </a:pPr>
            <a:r>
              <a:rPr lang="en-US" sz="3618">
                <a:solidFill>
                  <a:srgbClr val="2C4600"/>
                </a:solidFill>
                <a:latin typeface="Arimo"/>
                <a:ea typeface="Arimo"/>
                <a:cs typeface="Arimo"/>
                <a:sym typeface="Arimo"/>
              </a:rPr>
              <a:t>Model Training</a:t>
            </a:r>
          </a:p>
          <a:p>
            <a:pPr algn="l" marL="781314" indent="-390657" lvl="1">
              <a:lnSpc>
                <a:spcPts val="5066"/>
              </a:lnSpc>
              <a:buFont typeface="Arial"/>
              <a:buChar char="•"/>
            </a:pPr>
            <a:r>
              <a:rPr lang="en-US" sz="3618">
                <a:solidFill>
                  <a:srgbClr val="2C4600"/>
                </a:solidFill>
                <a:latin typeface="Arimo"/>
                <a:ea typeface="Arimo"/>
                <a:cs typeface="Arimo"/>
                <a:sym typeface="Arimo"/>
              </a:rPr>
              <a:t>Model Evaluation</a:t>
            </a:r>
          </a:p>
          <a:p>
            <a:pPr algn="l" marL="781314" indent="-390657" lvl="1">
              <a:lnSpc>
                <a:spcPts val="5066"/>
              </a:lnSpc>
              <a:buFont typeface="Arial"/>
              <a:buChar char="•"/>
            </a:pPr>
            <a:r>
              <a:rPr lang="en-US" sz="3618">
                <a:solidFill>
                  <a:srgbClr val="2C4600"/>
                </a:solidFill>
                <a:latin typeface="Arimo"/>
                <a:ea typeface="Arimo"/>
                <a:cs typeface="Arimo"/>
                <a:sym typeface="Arimo"/>
              </a:rPr>
              <a:t>Hyperparameter Tuning</a:t>
            </a:r>
          </a:p>
          <a:p>
            <a:pPr algn="l" marL="781314" indent="-390657" lvl="1">
              <a:lnSpc>
                <a:spcPts val="5066"/>
              </a:lnSpc>
              <a:buFont typeface="Arial"/>
              <a:buChar char="•"/>
            </a:pPr>
            <a:r>
              <a:rPr lang="en-US" sz="3618">
                <a:solidFill>
                  <a:srgbClr val="2C4600"/>
                </a:solidFill>
                <a:latin typeface="Arimo"/>
                <a:ea typeface="Arimo"/>
                <a:cs typeface="Arimo"/>
                <a:sym typeface="Arimo"/>
              </a:rPr>
              <a:t>Deployment</a:t>
            </a:r>
          </a:p>
          <a:p>
            <a:pPr algn="l">
              <a:lnSpc>
                <a:spcPts val="5066"/>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E4F0D8"/>
        </a:solidFill>
      </p:bgPr>
    </p:bg>
    <p:spTree>
      <p:nvGrpSpPr>
        <p:cNvPr id="1" name=""/>
        <p:cNvGrpSpPr/>
        <p:nvPr/>
      </p:nvGrpSpPr>
      <p:grpSpPr>
        <a:xfrm>
          <a:off x="0" y="0"/>
          <a:ext cx="0" cy="0"/>
          <a:chOff x="0" y="0"/>
          <a:chExt cx="0" cy="0"/>
        </a:xfrm>
      </p:grpSpPr>
      <p:sp>
        <p:nvSpPr>
          <p:cNvPr name="Freeform 2" id="2"/>
          <p:cNvSpPr/>
          <p:nvPr/>
        </p:nvSpPr>
        <p:spPr>
          <a:xfrm flipH="false" flipV="false" rot="0">
            <a:off x="-4616549" y="7212923"/>
            <a:ext cx="8328590" cy="6600408"/>
          </a:xfrm>
          <a:custGeom>
            <a:avLst/>
            <a:gdLst/>
            <a:ahLst/>
            <a:cxnLst/>
            <a:rect r="r" b="b" t="t" l="l"/>
            <a:pathLst>
              <a:path h="6600408" w="8328590">
                <a:moveTo>
                  <a:pt x="0" y="0"/>
                </a:moveTo>
                <a:lnTo>
                  <a:pt x="8328591" y="0"/>
                </a:lnTo>
                <a:lnTo>
                  <a:pt x="8328591" y="6600408"/>
                </a:lnTo>
                <a:lnTo>
                  <a:pt x="0" y="660040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3531096" y="7813793"/>
            <a:ext cx="10608642" cy="11546822"/>
          </a:xfrm>
          <a:custGeom>
            <a:avLst/>
            <a:gdLst/>
            <a:ahLst/>
            <a:cxnLst/>
            <a:rect r="r" b="b" t="t" l="l"/>
            <a:pathLst>
              <a:path h="11546822" w="10608642">
                <a:moveTo>
                  <a:pt x="0" y="0"/>
                </a:moveTo>
                <a:lnTo>
                  <a:pt x="10608642" y="0"/>
                </a:lnTo>
                <a:lnTo>
                  <a:pt x="10608642" y="11546822"/>
                </a:lnTo>
                <a:lnTo>
                  <a:pt x="0" y="1154682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849365">
            <a:off x="-1447782" y="7868502"/>
            <a:ext cx="3463913" cy="4114800"/>
          </a:xfrm>
          <a:custGeom>
            <a:avLst/>
            <a:gdLst/>
            <a:ahLst/>
            <a:cxnLst/>
            <a:rect r="r" b="b" t="t" l="l"/>
            <a:pathLst>
              <a:path h="4114800" w="3463913">
                <a:moveTo>
                  <a:pt x="0" y="0"/>
                </a:moveTo>
                <a:lnTo>
                  <a:pt x="3463914" y="0"/>
                </a:lnTo>
                <a:lnTo>
                  <a:pt x="3463914"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807637" y="8867072"/>
            <a:ext cx="2356658" cy="4114800"/>
          </a:xfrm>
          <a:custGeom>
            <a:avLst/>
            <a:gdLst/>
            <a:ahLst/>
            <a:cxnLst/>
            <a:rect r="r" b="b" t="t" l="l"/>
            <a:pathLst>
              <a:path h="4114800" w="2356658">
                <a:moveTo>
                  <a:pt x="0" y="0"/>
                </a:moveTo>
                <a:lnTo>
                  <a:pt x="2356658" y="0"/>
                </a:lnTo>
                <a:lnTo>
                  <a:pt x="2356658"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9891071">
            <a:off x="13768657" y="-4710460"/>
            <a:ext cx="8328590" cy="6600408"/>
          </a:xfrm>
          <a:custGeom>
            <a:avLst/>
            <a:gdLst/>
            <a:ahLst/>
            <a:cxnLst/>
            <a:rect r="r" b="b" t="t" l="l"/>
            <a:pathLst>
              <a:path h="6600408" w="8328590">
                <a:moveTo>
                  <a:pt x="0" y="0"/>
                </a:moveTo>
                <a:lnTo>
                  <a:pt x="8328591" y="0"/>
                </a:lnTo>
                <a:lnTo>
                  <a:pt x="8328591" y="6600407"/>
                </a:lnTo>
                <a:lnTo>
                  <a:pt x="0" y="660040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9891071">
            <a:off x="10247754" y="-9577219"/>
            <a:ext cx="10608642" cy="11546822"/>
          </a:xfrm>
          <a:custGeom>
            <a:avLst/>
            <a:gdLst/>
            <a:ahLst/>
            <a:cxnLst/>
            <a:rect r="r" b="b" t="t" l="l"/>
            <a:pathLst>
              <a:path h="11546822" w="10608642">
                <a:moveTo>
                  <a:pt x="0" y="0"/>
                </a:moveTo>
                <a:lnTo>
                  <a:pt x="10608642" y="0"/>
                </a:lnTo>
                <a:lnTo>
                  <a:pt x="10608642" y="11546822"/>
                </a:lnTo>
                <a:lnTo>
                  <a:pt x="0" y="1154682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9891071">
            <a:off x="15012761" y="-1456000"/>
            <a:ext cx="3463913" cy="4114800"/>
          </a:xfrm>
          <a:custGeom>
            <a:avLst/>
            <a:gdLst/>
            <a:ahLst/>
            <a:cxnLst/>
            <a:rect r="r" b="b" t="t" l="l"/>
            <a:pathLst>
              <a:path h="4114800" w="3463913">
                <a:moveTo>
                  <a:pt x="0" y="0"/>
                </a:moveTo>
                <a:lnTo>
                  <a:pt x="3463914" y="0"/>
                </a:lnTo>
                <a:lnTo>
                  <a:pt x="3463914"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9891071">
            <a:off x="12402248" y="-2057400"/>
            <a:ext cx="2356658" cy="4114800"/>
          </a:xfrm>
          <a:custGeom>
            <a:avLst/>
            <a:gdLst/>
            <a:ahLst/>
            <a:cxnLst/>
            <a:rect r="r" b="b" t="t" l="l"/>
            <a:pathLst>
              <a:path h="4114800" w="2356658">
                <a:moveTo>
                  <a:pt x="0" y="0"/>
                </a:moveTo>
                <a:lnTo>
                  <a:pt x="2356658" y="0"/>
                </a:lnTo>
                <a:lnTo>
                  <a:pt x="2356658"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0">
            <a:off x="16514775" y="8229600"/>
            <a:ext cx="1489050" cy="2519931"/>
          </a:xfrm>
          <a:custGeom>
            <a:avLst/>
            <a:gdLst/>
            <a:ahLst/>
            <a:cxnLst/>
            <a:rect r="r" b="b" t="t" l="l"/>
            <a:pathLst>
              <a:path h="2519931" w="1489050">
                <a:moveTo>
                  <a:pt x="0" y="0"/>
                </a:moveTo>
                <a:lnTo>
                  <a:pt x="1489050" y="0"/>
                </a:lnTo>
                <a:lnTo>
                  <a:pt x="1489050" y="2519931"/>
                </a:lnTo>
                <a:lnTo>
                  <a:pt x="0" y="2519931"/>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1" id="11"/>
          <p:cNvSpPr/>
          <p:nvPr/>
        </p:nvSpPr>
        <p:spPr>
          <a:xfrm flipH="false" flipV="true" rot="0">
            <a:off x="284175" y="-433465"/>
            <a:ext cx="1489050" cy="2519931"/>
          </a:xfrm>
          <a:custGeom>
            <a:avLst/>
            <a:gdLst/>
            <a:ahLst/>
            <a:cxnLst/>
            <a:rect r="r" b="b" t="t" l="l"/>
            <a:pathLst>
              <a:path h="2519931" w="1489050">
                <a:moveTo>
                  <a:pt x="0" y="2519931"/>
                </a:moveTo>
                <a:lnTo>
                  <a:pt x="1489050" y="2519931"/>
                </a:lnTo>
                <a:lnTo>
                  <a:pt x="1489050" y="0"/>
                </a:lnTo>
                <a:lnTo>
                  <a:pt x="0" y="0"/>
                </a:lnTo>
                <a:lnTo>
                  <a:pt x="0" y="2519931"/>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2" id="12"/>
          <p:cNvSpPr txBox="true"/>
          <p:nvPr/>
        </p:nvSpPr>
        <p:spPr>
          <a:xfrm rot="0">
            <a:off x="548148" y="620450"/>
            <a:ext cx="13987145" cy="2190370"/>
          </a:xfrm>
          <a:prstGeom prst="rect">
            <a:avLst/>
          </a:prstGeom>
        </p:spPr>
        <p:txBody>
          <a:bodyPr anchor="t" rtlCol="false" tIns="0" lIns="0" bIns="0" rIns="0">
            <a:spAutoFit/>
          </a:bodyPr>
          <a:lstStyle/>
          <a:p>
            <a:pPr algn="ctr">
              <a:lnSpc>
                <a:spcPts val="8673"/>
              </a:lnSpc>
            </a:pPr>
            <a:r>
              <a:rPr lang="en-US" b="true" sz="7350">
                <a:solidFill>
                  <a:srgbClr val="2C4600"/>
                </a:solidFill>
                <a:latin typeface="Century Gothic Paneuropean Bold"/>
                <a:ea typeface="Century Gothic Paneuropean Bold"/>
                <a:cs typeface="Century Gothic Paneuropean Bold"/>
                <a:sym typeface="Century Gothic Paneuropean Bold"/>
              </a:rPr>
              <a:t>DEFINE THE PROBLEM AND COLLECT DATA</a:t>
            </a:r>
          </a:p>
        </p:txBody>
      </p:sp>
      <p:sp>
        <p:nvSpPr>
          <p:cNvPr name="TextBox 13" id="13"/>
          <p:cNvSpPr txBox="true"/>
          <p:nvPr/>
        </p:nvSpPr>
        <p:spPr>
          <a:xfrm rot="0">
            <a:off x="548148" y="3078940"/>
            <a:ext cx="8375183" cy="6512559"/>
          </a:xfrm>
          <a:prstGeom prst="rect">
            <a:avLst/>
          </a:prstGeom>
        </p:spPr>
        <p:txBody>
          <a:bodyPr anchor="t" rtlCol="false" tIns="0" lIns="0" bIns="0" rIns="0">
            <a:spAutoFit/>
          </a:bodyPr>
          <a:lstStyle/>
          <a:p>
            <a:pPr algn="l">
              <a:lnSpc>
                <a:spcPts val="4340"/>
              </a:lnSpc>
            </a:pPr>
            <a:r>
              <a:rPr lang="en-US" sz="3100" b="true">
                <a:solidFill>
                  <a:srgbClr val="2C4600"/>
                </a:solidFill>
                <a:latin typeface="Arimo Bold"/>
                <a:ea typeface="Arimo Bold"/>
                <a:cs typeface="Arimo Bold"/>
                <a:sym typeface="Arimo Bold"/>
              </a:rPr>
              <a:t>Goal:</a:t>
            </a:r>
          </a:p>
          <a:p>
            <a:pPr algn="l" marL="669301" indent="-334650" lvl="1">
              <a:lnSpc>
                <a:spcPts val="4340"/>
              </a:lnSpc>
              <a:buFont typeface="Arial"/>
              <a:buChar char="•"/>
            </a:pPr>
            <a:r>
              <a:rPr lang="en-US" sz="3100">
                <a:solidFill>
                  <a:srgbClr val="2C4600"/>
                </a:solidFill>
                <a:latin typeface="Arimo"/>
                <a:ea typeface="Arimo"/>
                <a:cs typeface="Arimo"/>
                <a:sym typeface="Arimo"/>
              </a:rPr>
              <a:t>Predict the number of assists a Premier League player will achieve</a:t>
            </a:r>
          </a:p>
          <a:p>
            <a:pPr algn="l" marL="669301" indent="-334650" lvl="1">
              <a:lnSpc>
                <a:spcPts val="4340"/>
              </a:lnSpc>
              <a:buFont typeface="Arial"/>
              <a:buChar char="•"/>
            </a:pPr>
            <a:r>
              <a:rPr lang="en-US" sz="3100">
                <a:solidFill>
                  <a:srgbClr val="2C4600"/>
                </a:solidFill>
                <a:latin typeface="Arimo"/>
                <a:ea typeface="Arimo"/>
                <a:cs typeface="Arimo"/>
                <a:sym typeface="Arimo"/>
              </a:rPr>
              <a:t>Regression problem: Continuous target variable (assists 1-20)</a:t>
            </a:r>
          </a:p>
          <a:p>
            <a:pPr algn="l">
              <a:lnSpc>
                <a:spcPts val="4340"/>
              </a:lnSpc>
            </a:pPr>
            <a:r>
              <a:rPr lang="en-US" sz="3100" b="true">
                <a:solidFill>
                  <a:srgbClr val="2C4600"/>
                </a:solidFill>
                <a:latin typeface="Arimo Bold"/>
                <a:ea typeface="Arimo Bold"/>
                <a:cs typeface="Arimo Bold"/>
                <a:sym typeface="Arimo Bold"/>
              </a:rPr>
              <a:t>Data Source:</a:t>
            </a:r>
          </a:p>
          <a:p>
            <a:pPr algn="l" marL="669301" indent="-334650" lvl="1">
              <a:lnSpc>
                <a:spcPts val="4340"/>
              </a:lnSpc>
              <a:buFont typeface="Arial"/>
              <a:buChar char="•"/>
            </a:pPr>
            <a:r>
              <a:rPr lang="en-US" sz="3100">
                <a:solidFill>
                  <a:srgbClr val="2C4600"/>
                </a:solidFill>
                <a:latin typeface="Arimo"/>
                <a:ea typeface="Arimo"/>
                <a:cs typeface="Arimo"/>
                <a:sym typeface="Arimo"/>
              </a:rPr>
              <a:t>Premier League 2023-24 season top assist players</a:t>
            </a:r>
          </a:p>
          <a:p>
            <a:pPr algn="l" marL="669301" indent="-334650" lvl="1">
              <a:lnSpc>
                <a:spcPts val="4340"/>
              </a:lnSpc>
              <a:buFont typeface="Arial"/>
              <a:buChar char="•"/>
            </a:pPr>
            <a:r>
              <a:rPr lang="en-US" sz="3100">
                <a:solidFill>
                  <a:srgbClr val="2C4600"/>
                </a:solidFill>
                <a:latin typeface="Arimo"/>
                <a:ea typeface="Arimo"/>
                <a:cs typeface="Arimo"/>
                <a:sym typeface="Arimo"/>
              </a:rPr>
              <a:t>Dataset: 212 players with comprehensive statistics</a:t>
            </a:r>
          </a:p>
          <a:p>
            <a:pPr algn="l" marL="669301" indent="-334650" lvl="1">
              <a:lnSpc>
                <a:spcPts val="4340"/>
              </a:lnSpc>
              <a:buFont typeface="Arial"/>
              <a:buChar char="•"/>
            </a:pPr>
            <a:r>
              <a:rPr lang="en-US" sz="3100">
                <a:solidFill>
                  <a:srgbClr val="2C4600"/>
                </a:solidFill>
                <a:latin typeface="Arimo"/>
                <a:ea typeface="Arimo"/>
                <a:cs typeface="Arimo"/>
                <a:sym typeface="Arimo"/>
              </a:rPr>
              <a:t>24 features including performance metrics</a:t>
            </a:r>
          </a:p>
          <a:p>
            <a:pPr algn="l">
              <a:lnSpc>
                <a:spcPts val="4340"/>
              </a:lnSpc>
            </a:pPr>
          </a:p>
        </p:txBody>
      </p:sp>
      <p:sp>
        <p:nvSpPr>
          <p:cNvPr name="TextBox 14" id="14"/>
          <p:cNvSpPr txBox="true"/>
          <p:nvPr/>
        </p:nvSpPr>
        <p:spPr>
          <a:xfrm rot="0">
            <a:off x="9150665" y="3078940"/>
            <a:ext cx="8859825" cy="4883784"/>
          </a:xfrm>
          <a:prstGeom prst="rect">
            <a:avLst/>
          </a:prstGeom>
        </p:spPr>
        <p:txBody>
          <a:bodyPr anchor="t" rtlCol="false" tIns="0" lIns="0" bIns="0" rIns="0">
            <a:spAutoFit/>
          </a:bodyPr>
          <a:lstStyle/>
          <a:p>
            <a:pPr algn="l">
              <a:lnSpc>
                <a:spcPts val="4340"/>
              </a:lnSpc>
            </a:pPr>
            <a:r>
              <a:rPr lang="en-US" sz="3100" b="true">
                <a:solidFill>
                  <a:srgbClr val="2C4600"/>
                </a:solidFill>
                <a:latin typeface="Arimo Bold"/>
                <a:ea typeface="Arimo Bold"/>
                <a:cs typeface="Arimo Bold"/>
                <a:sym typeface="Arimo Bold"/>
              </a:rPr>
              <a:t>Data Challenges:</a:t>
            </a:r>
          </a:p>
          <a:p>
            <a:pPr algn="l" marL="669301" indent="-334650" lvl="1">
              <a:lnSpc>
                <a:spcPts val="4340"/>
              </a:lnSpc>
              <a:buFont typeface="Arial"/>
              <a:buChar char="•"/>
            </a:pPr>
            <a:r>
              <a:rPr lang="en-US" sz="3100">
                <a:solidFill>
                  <a:srgbClr val="2C4600"/>
                </a:solidFill>
                <a:latin typeface="Arimo"/>
                <a:ea typeface="Arimo"/>
                <a:cs typeface="Arimo"/>
                <a:sym typeface="Arimo"/>
              </a:rPr>
              <a:t>Missing values in multiple columns (108 in previous assists, 88 in previous goals)</a:t>
            </a:r>
          </a:p>
          <a:p>
            <a:pPr algn="l" marL="669301" indent="-334650" lvl="1">
              <a:lnSpc>
                <a:spcPts val="4340"/>
              </a:lnSpc>
              <a:buFont typeface="Arial"/>
              <a:buChar char="•"/>
            </a:pPr>
            <a:r>
              <a:rPr lang="en-US" sz="3100">
                <a:solidFill>
                  <a:srgbClr val="2C4600"/>
                </a:solidFill>
                <a:latin typeface="Arimo"/>
                <a:ea typeface="Arimo"/>
                <a:cs typeface="Arimo"/>
                <a:sym typeface="Arimo"/>
              </a:rPr>
              <a:t>Outliers requiring careful handling (64 outliers removed)</a:t>
            </a:r>
          </a:p>
          <a:p>
            <a:pPr algn="l" marL="669301" indent="-334650" lvl="1">
              <a:lnSpc>
                <a:spcPts val="4340"/>
              </a:lnSpc>
              <a:buFont typeface="Arial"/>
              <a:buChar char="•"/>
            </a:pPr>
            <a:r>
              <a:rPr lang="en-US" sz="3100">
                <a:solidFill>
                  <a:srgbClr val="2C4600"/>
                </a:solidFill>
                <a:latin typeface="Arimo"/>
                <a:ea typeface="Arimo"/>
                <a:cs typeface="Arimo"/>
                <a:sym typeface="Arimo"/>
              </a:rPr>
              <a:t>Feature correlation and multicollinearity issues</a:t>
            </a:r>
          </a:p>
          <a:p>
            <a:pPr algn="l" marL="669301" indent="-334650" lvl="1">
              <a:lnSpc>
                <a:spcPts val="4340"/>
              </a:lnSpc>
              <a:buFont typeface="Arial"/>
              <a:buChar char="•"/>
            </a:pPr>
            <a:r>
              <a:rPr lang="en-US" sz="3100">
                <a:solidFill>
                  <a:srgbClr val="2C4600"/>
                </a:solidFill>
                <a:latin typeface="Arimo"/>
                <a:ea typeface="Arimo"/>
                <a:cs typeface="Arimo"/>
                <a:sym typeface="Arimo"/>
              </a:rPr>
              <a:t>Limi</a:t>
            </a:r>
            <a:r>
              <a:rPr lang="en-US" sz="3100">
                <a:solidFill>
                  <a:srgbClr val="2C4600"/>
                </a:solidFill>
                <a:latin typeface="Arimo"/>
                <a:ea typeface="Arimo"/>
                <a:cs typeface="Arimo"/>
                <a:sym typeface="Arimo"/>
              </a:rPr>
              <a:t>ted sample size for some high-assist players</a:t>
            </a:r>
          </a:p>
          <a:p>
            <a:pPr algn="l">
              <a:lnSpc>
                <a:spcPts val="4340"/>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E4F0D8"/>
        </a:solidFill>
      </p:bgPr>
    </p:bg>
    <p:spTree>
      <p:nvGrpSpPr>
        <p:cNvPr id="1" name=""/>
        <p:cNvGrpSpPr/>
        <p:nvPr/>
      </p:nvGrpSpPr>
      <p:grpSpPr>
        <a:xfrm>
          <a:off x="0" y="0"/>
          <a:ext cx="0" cy="0"/>
          <a:chOff x="0" y="0"/>
          <a:chExt cx="0" cy="0"/>
        </a:xfrm>
      </p:grpSpPr>
      <p:sp>
        <p:nvSpPr>
          <p:cNvPr name="Freeform 2" id="2"/>
          <p:cNvSpPr/>
          <p:nvPr/>
        </p:nvSpPr>
        <p:spPr>
          <a:xfrm flipH="false" flipV="false" rot="0">
            <a:off x="-4616549" y="7212923"/>
            <a:ext cx="8328590" cy="6600408"/>
          </a:xfrm>
          <a:custGeom>
            <a:avLst/>
            <a:gdLst/>
            <a:ahLst/>
            <a:cxnLst/>
            <a:rect r="r" b="b" t="t" l="l"/>
            <a:pathLst>
              <a:path h="6600408" w="8328590">
                <a:moveTo>
                  <a:pt x="0" y="0"/>
                </a:moveTo>
                <a:lnTo>
                  <a:pt x="8328591" y="0"/>
                </a:lnTo>
                <a:lnTo>
                  <a:pt x="8328591" y="6600408"/>
                </a:lnTo>
                <a:lnTo>
                  <a:pt x="0" y="660040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3531096" y="7813793"/>
            <a:ext cx="10608642" cy="11546822"/>
          </a:xfrm>
          <a:custGeom>
            <a:avLst/>
            <a:gdLst/>
            <a:ahLst/>
            <a:cxnLst/>
            <a:rect r="r" b="b" t="t" l="l"/>
            <a:pathLst>
              <a:path h="11546822" w="10608642">
                <a:moveTo>
                  <a:pt x="0" y="0"/>
                </a:moveTo>
                <a:lnTo>
                  <a:pt x="10608642" y="0"/>
                </a:lnTo>
                <a:lnTo>
                  <a:pt x="10608642" y="11546822"/>
                </a:lnTo>
                <a:lnTo>
                  <a:pt x="0" y="1154682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849365">
            <a:off x="-1447782" y="7868502"/>
            <a:ext cx="3463913" cy="4114800"/>
          </a:xfrm>
          <a:custGeom>
            <a:avLst/>
            <a:gdLst/>
            <a:ahLst/>
            <a:cxnLst/>
            <a:rect r="r" b="b" t="t" l="l"/>
            <a:pathLst>
              <a:path h="4114800" w="3463913">
                <a:moveTo>
                  <a:pt x="0" y="0"/>
                </a:moveTo>
                <a:lnTo>
                  <a:pt x="3463914" y="0"/>
                </a:lnTo>
                <a:lnTo>
                  <a:pt x="3463914"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807637" y="8867072"/>
            <a:ext cx="2356658" cy="4114800"/>
          </a:xfrm>
          <a:custGeom>
            <a:avLst/>
            <a:gdLst/>
            <a:ahLst/>
            <a:cxnLst/>
            <a:rect r="r" b="b" t="t" l="l"/>
            <a:pathLst>
              <a:path h="4114800" w="2356658">
                <a:moveTo>
                  <a:pt x="0" y="0"/>
                </a:moveTo>
                <a:lnTo>
                  <a:pt x="2356658" y="0"/>
                </a:lnTo>
                <a:lnTo>
                  <a:pt x="2356658"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9891071">
            <a:off x="13768657" y="-4710460"/>
            <a:ext cx="8328590" cy="6600408"/>
          </a:xfrm>
          <a:custGeom>
            <a:avLst/>
            <a:gdLst/>
            <a:ahLst/>
            <a:cxnLst/>
            <a:rect r="r" b="b" t="t" l="l"/>
            <a:pathLst>
              <a:path h="6600408" w="8328590">
                <a:moveTo>
                  <a:pt x="0" y="0"/>
                </a:moveTo>
                <a:lnTo>
                  <a:pt x="8328591" y="0"/>
                </a:lnTo>
                <a:lnTo>
                  <a:pt x="8328591" y="6600407"/>
                </a:lnTo>
                <a:lnTo>
                  <a:pt x="0" y="660040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9891071">
            <a:off x="10247754" y="-9577219"/>
            <a:ext cx="10608642" cy="11546822"/>
          </a:xfrm>
          <a:custGeom>
            <a:avLst/>
            <a:gdLst/>
            <a:ahLst/>
            <a:cxnLst/>
            <a:rect r="r" b="b" t="t" l="l"/>
            <a:pathLst>
              <a:path h="11546822" w="10608642">
                <a:moveTo>
                  <a:pt x="0" y="0"/>
                </a:moveTo>
                <a:lnTo>
                  <a:pt x="10608642" y="0"/>
                </a:lnTo>
                <a:lnTo>
                  <a:pt x="10608642" y="11546822"/>
                </a:lnTo>
                <a:lnTo>
                  <a:pt x="0" y="1154682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9891071">
            <a:off x="15012761" y="-1456000"/>
            <a:ext cx="3463913" cy="4114800"/>
          </a:xfrm>
          <a:custGeom>
            <a:avLst/>
            <a:gdLst/>
            <a:ahLst/>
            <a:cxnLst/>
            <a:rect r="r" b="b" t="t" l="l"/>
            <a:pathLst>
              <a:path h="4114800" w="3463913">
                <a:moveTo>
                  <a:pt x="0" y="0"/>
                </a:moveTo>
                <a:lnTo>
                  <a:pt x="3463914" y="0"/>
                </a:lnTo>
                <a:lnTo>
                  <a:pt x="3463914"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9891071">
            <a:off x="12402248" y="-2057400"/>
            <a:ext cx="2356658" cy="4114800"/>
          </a:xfrm>
          <a:custGeom>
            <a:avLst/>
            <a:gdLst/>
            <a:ahLst/>
            <a:cxnLst/>
            <a:rect r="r" b="b" t="t" l="l"/>
            <a:pathLst>
              <a:path h="4114800" w="2356658">
                <a:moveTo>
                  <a:pt x="0" y="0"/>
                </a:moveTo>
                <a:lnTo>
                  <a:pt x="2356658" y="0"/>
                </a:lnTo>
                <a:lnTo>
                  <a:pt x="2356658"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0">
            <a:off x="16514775" y="8229600"/>
            <a:ext cx="1489050" cy="2519931"/>
          </a:xfrm>
          <a:custGeom>
            <a:avLst/>
            <a:gdLst/>
            <a:ahLst/>
            <a:cxnLst/>
            <a:rect r="r" b="b" t="t" l="l"/>
            <a:pathLst>
              <a:path h="2519931" w="1489050">
                <a:moveTo>
                  <a:pt x="0" y="0"/>
                </a:moveTo>
                <a:lnTo>
                  <a:pt x="1489050" y="0"/>
                </a:lnTo>
                <a:lnTo>
                  <a:pt x="1489050" y="2519931"/>
                </a:lnTo>
                <a:lnTo>
                  <a:pt x="0" y="2519931"/>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1" id="11"/>
          <p:cNvSpPr/>
          <p:nvPr/>
        </p:nvSpPr>
        <p:spPr>
          <a:xfrm flipH="false" flipV="true" rot="0">
            <a:off x="284175" y="-433465"/>
            <a:ext cx="1489050" cy="2519931"/>
          </a:xfrm>
          <a:custGeom>
            <a:avLst/>
            <a:gdLst/>
            <a:ahLst/>
            <a:cxnLst/>
            <a:rect r="r" b="b" t="t" l="l"/>
            <a:pathLst>
              <a:path h="2519931" w="1489050">
                <a:moveTo>
                  <a:pt x="0" y="2519931"/>
                </a:moveTo>
                <a:lnTo>
                  <a:pt x="1489050" y="2519931"/>
                </a:lnTo>
                <a:lnTo>
                  <a:pt x="1489050" y="0"/>
                </a:lnTo>
                <a:lnTo>
                  <a:pt x="0" y="0"/>
                </a:lnTo>
                <a:lnTo>
                  <a:pt x="0" y="2519931"/>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2" id="12"/>
          <p:cNvSpPr txBox="true"/>
          <p:nvPr/>
        </p:nvSpPr>
        <p:spPr>
          <a:xfrm rot="0">
            <a:off x="548148" y="620450"/>
            <a:ext cx="13987145" cy="2190370"/>
          </a:xfrm>
          <a:prstGeom prst="rect">
            <a:avLst/>
          </a:prstGeom>
        </p:spPr>
        <p:txBody>
          <a:bodyPr anchor="t" rtlCol="false" tIns="0" lIns="0" bIns="0" rIns="0">
            <a:spAutoFit/>
          </a:bodyPr>
          <a:lstStyle/>
          <a:p>
            <a:pPr algn="ctr">
              <a:lnSpc>
                <a:spcPts val="8673"/>
              </a:lnSpc>
            </a:pPr>
            <a:r>
              <a:rPr lang="en-US" b="true" sz="7350">
                <a:solidFill>
                  <a:srgbClr val="2C4600"/>
                </a:solidFill>
                <a:latin typeface="Century Gothic Paneuropean Bold"/>
                <a:ea typeface="Century Gothic Paneuropean Bold"/>
                <a:cs typeface="Century Gothic Paneuropean Bold"/>
                <a:sym typeface="Century Gothic Paneuropean Bold"/>
              </a:rPr>
              <a:t>EDA - EXPLORATORY DATA ANALYSIS</a:t>
            </a:r>
          </a:p>
        </p:txBody>
      </p:sp>
      <p:sp>
        <p:nvSpPr>
          <p:cNvPr name="TextBox 13" id="13"/>
          <p:cNvSpPr txBox="true"/>
          <p:nvPr/>
        </p:nvSpPr>
        <p:spPr>
          <a:xfrm rot="0">
            <a:off x="548148" y="3078940"/>
            <a:ext cx="8375183" cy="4340859"/>
          </a:xfrm>
          <a:prstGeom prst="rect">
            <a:avLst/>
          </a:prstGeom>
        </p:spPr>
        <p:txBody>
          <a:bodyPr anchor="t" rtlCol="false" tIns="0" lIns="0" bIns="0" rIns="0">
            <a:spAutoFit/>
          </a:bodyPr>
          <a:lstStyle/>
          <a:p>
            <a:pPr algn="l">
              <a:lnSpc>
                <a:spcPts val="4340"/>
              </a:lnSpc>
            </a:pPr>
            <a:r>
              <a:rPr lang="en-US" sz="3100" b="true">
                <a:solidFill>
                  <a:srgbClr val="2C4600"/>
                </a:solidFill>
                <a:latin typeface="Arimo Bold"/>
                <a:ea typeface="Arimo Bold"/>
                <a:cs typeface="Arimo Bold"/>
                <a:sym typeface="Arimo Bold"/>
              </a:rPr>
              <a:t>Data Quality Assessment:</a:t>
            </a:r>
          </a:p>
          <a:p>
            <a:pPr algn="l" marL="669301" indent="-334650" lvl="1">
              <a:lnSpc>
                <a:spcPts val="4340"/>
              </a:lnSpc>
              <a:buFont typeface="Arial"/>
              <a:buChar char="•"/>
            </a:pPr>
            <a:r>
              <a:rPr lang="en-US" sz="3100">
                <a:solidFill>
                  <a:srgbClr val="2C4600"/>
                </a:solidFill>
                <a:latin typeface="Arimo"/>
                <a:ea typeface="Arimo"/>
                <a:cs typeface="Arimo"/>
                <a:sym typeface="Arimo"/>
              </a:rPr>
              <a:t>Missing Values: 108 in previous season assists, 320 in crosses completed</a:t>
            </a:r>
          </a:p>
          <a:p>
            <a:pPr algn="l" marL="669301" indent="-334650" lvl="1">
              <a:lnSpc>
                <a:spcPts val="4340"/>
              </a:lnSpc>
              <a:buFont typeface="Arial"/>
              <a:buChar char="•"/>
            </a:pPr>
            <a:r>
              <a:rPr lang="en-US" sz="3100">
                <a:solidFill>
                  <a:srgbClr val="2C4600"/>
                </a:solidFill>
                <a:latin typeface="Arimo"/>
                <a:ea typeface="Arimo"/>
                <a:cs typeface="Arimo"/>
                <a:sym typeface="Arimo"/>
              </a:rPr>
              <a:t>Outlier Detection: Identified and removed 64 outliers</a:t>
            </a:r>
          </a:p>
          <a:p>
            <a:pPr algn="l" marL="669301" indent="-334650" lvl="1">
              <a:lnSpc>
                <a:spcPts val="4340"/>
              </a:lnSpc>
              <a:buFont typeface="Arial"/>
              <a:buChar char="•"/>
            </a:pPr>
            <a:r>
              <a:rPr lang="en-US" sz="3100">
                <a:solidFill>
                  <a:srgbClr val="2C4600"/>
                </a:solidFill>
                <a:latin typeface="Arimo"/>
                <a:ea typeface="Arimo"/>
                <a:cs typeface="Arimo"/>
                <a:sym typeface="Arimo"/>
              </a:rPr>
              <a:t>Dataset reduced from 212 to 148 samples after cleaning</a:t>
            </a:r>
          </a:p>
          <a:p>
            <a:pPr algn="l">
              <a:lnSpc>
                <a:spcPts val="4340"/>
              </a:lnSpc>
            </a:pPr>
          </a:p>
        </p:txBody>
      </p:sp>
      <p:sp>
        <p:nvSpPr>
          <p:cNvPr name="TextBox 14" id="14"/>
          <p:cNvSpPr txBox="true"/>
          <p:nvPr/>
        </p:nvSpPr>
        <p:spPr>
          <a:xfrm rot="0">
            <a:off x="9150665" y="3078940"/>
            <a:ext cx="8859825" cy="2712084"/>
          </a:xfrm>
          <a:prstGeom prst="rect">
            <a:avLst/>
          </a:prstGeom>
        </p:spPr>
        <p:txBody>
          <a:bodyPr anchor="t" rtlCol="false" tIns="0" lIns="0" bIns="0" rIns="0">
            <a:spAutoFit/>
          </a:bodyPr>
          <a:lstStyle/>
          <a:p>
            <a:pPr algn="l">
              <a:lnSpc>
                <a:spcPts val="4340"/>
              </a:lnSpc>
            </a:pPr>
            <a:r>
              <a:rPr lang="en-US" sz="3100" b="true">
                <a:solidFill>
                  <a:srgbClr val="2C4600"/>
                </a:solidFill>
                <a:latin typeface="Arimo Bold"/>
                <a:ea typeface="Arimo Bold"/>
                <a:cs typeface="Arimo Bold"/>
                <a:sym typeface="Arimo Bold"/>
              </a:rPr>
              <a:t>Target Variable Analysis:</a:t>
            </a:r>
          </a:p>
          <a:p>
            <a:pPr algn="l" marL="669301" indent="-334650" lvl="1">
              <a:lnSpc>
                <a:spcPts val="4340"/>
              </a:lnSpc>
              <a:buFont typeface="Arial"/>
              <a:buChar char="•"/>
            </a:pPr>
            <a:r>
              <a:rPr lang="en-US" sz="3100">
                <a:solidFill>
                  <a:srgbClr val="2C4600"/>
                </a:solidFill>
                <a:latin typeface="Arimo"/>
                <a:ea typeface="Arimo"/>
                <a:cs typeface="Arimo"/>
                <a:sym typeface="Arimo"/>
              </a:rPr>
              <a:t>Assists range: 1-20 assists per player</a:t>
            </a:r>
          </a:p>
          <a:p>
            <a:pPr algn="l" marL="669301" indent="-334650" lvl="1">
              <a:lnSpc>
                <a:spcPts val="4340"/>
              </a:lnSpc>
              <a:buFont typeface="Arial"/>
              <a:buChar char="•"/>
            </a:pPr>
            <a:r>
              <a:rPr lang="en-US" sz="3100">
                <a:solidFill>
                  <a:srgbClr val="2C4600"/>
                </a:solidFill>
                <a:latin typeface="Arimo"/>
                <a:ea typeface="Arimo"/>
                <a:cs typeface="Arimo"/>
                <a:sym typeface="Arimo"/>
              </a:rPr>
              <a:t>D</a:t>
            </a:r>
            <a:r>
              <a:rPr lang="en-US" sz="3100">
                <a:solidFill>
                  <a:srgbClr val="2C4600"/>
                </a:solidFill>
                <a:latin typeface="Arimo"/>
                <a:ea typeface="Arimo"/>
                <a:cs typeface="Arimo"/>
                <a:sym typeface="Arimo"/>
              </a:rPr>
              <a:t>istribution: Most players have 1-5 assists, few el</a:t>
            </a:r>
            <a:r>
              <a:rPr lang="en-US" sz="3100">
                <a:solidFill>
                  <a:srgbClr val="2C4600"/>
                </a:solidFill>
                <a:latin typeface="Arimo"/>
                <a:ea typeface="Arimo"/>
                <a:cs typeface="Arimo"/>
                <a:sym typeface="Arimo"/>
              </a:rPr>
              <a:t>i</a:t>
            </a:r>
            <a:r>
              <a:rPr lang="en-US" sz="3100">
                <a:solidFill>
                  <a:srgbClr val="2C4600"/>
                </a:solidFill>
                <a:latin typeface="Arimo"/>
                <a:ea typeface="Arimo"/>
                <a:cs typeface="Arimo"/>
                <a:sym typeface="Arimo"/>
              </a:rPr>
              <a:t>te players with 10+ assists</a:t>
            </a:r>
          </a:p>
          <a:p>
            <a:pPr algn="l">
              <a:lnSpc>
                <a:spcPts val="4340"/>
              </a:lnSpc>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E4F0D8"/>
        </a:solidFill>
      </p:bgPr>
    </p:bg>
    <p:spTree>
      <p:nvGrpSpPr>
        <p:cNvPr id="1" name=""/>
        <p:cNvGrpSpPr/>
        <p:nvPr/>
      </p:nvGrpSpPr>
      <p:grpSpPr>
        <a:xfrm>
          <a:off x="0" y="0"/>
          <a:ext cx="0" cy="0"/>
          <a:chOff x="0" y="0"/>
          <a:chExt cx="0" cy="0"/>
        </a:xfrm>
      </p:grpSpPr>
      <p:sp>
        <p:nvSpPr>
          <p:cNvPr name="Freeform 2" id="2"/>
          <p:cNvSpPr/>
          <p:nvPr/>
        </p:nvSpPr>
        <p:spPr>
          <a:xfrm flipH="false" flipV="false" rot="0">
            <a:off x="-4616549" y="7212923"/>
            <a:ext cx="8328590" cy="6600408"/>
          </a:xfrm>
          <a:custGeom>
            <a:avLst/>
            <a:gdLst/>
            <a:ahLst/>
            <a:cxnLst/>
            <a:rect r="r" b="b" t="t" l="l"/>
            <a:pathLst>
              <a:path h="6600408" w="8328590">
                <a:moveTo>
                  <a:pt x="0" y="0"/>
                </a:moveTo>
                <a:lnTo>
                  <a:pt x="8328591" y="0"/>
                </a:lnTo>
                <a:lnTo>
                  <a:pt x="8328591" y="6600408"/>
                </a:lnTo>
                <a:lnTo>
                  <a:pt x="0" y="660040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3531096" y="7813793"/>
            <a:ext cx="10608642" cy="11546822"/>
          </a:xfrm>
          <a:custGeom>
            <a:avLst/>
            <a:gdLst/>
            <a:ahLst/>
            <a:cxnLst/>
            <a:rect r="r" b="b" t="t" l="l"/>
            <a:pathLst>
              <a:path h="11546822" w="10608642">
                <a:moveTo>
                  <a:pt x="0" y="0"/>
                </a:moveTo>
                <a:lnTo>
                  <a:pt x="10608642" y="0"/>
                </a:lnTo>
                <a:lnTo>
                  <a:pt x="10608642" y="11546822"/>
                </a:lnTo>
                <a:lnTo>
                  <a:pt x="0" y="1154682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849365">
            <a:off x="-1447782" y="7868502"/>
            <a:ext cx="3463913" cy="4114800"/>
          </a:xfrm>
          <a:custGeom>
            <a:avLst/>
            <a:gdLst/>
            <a:ahLst/>
            <a:cxnLst/>
            <a:rect r="r" b="b" t="t" l="l"/>
            <a:pathLst>
              <a:path h="4114800" w="3463913">
                <a:moveTo>
                  <a:pt x="0" y="0"/>
                </a:moveTo>
                <a:lnTo>
                  <a:pt x="3463914" y="0"/>
                </a:lnTo>
                <a:lnTo>
                  <a:pt x="3463914"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807637" y="8867072"/>
            <a:ext cx="2356658" cy="4114800"/>
          </a:xfrm>
          <a:custGeom>
            <a:avLst/>
            <a:gdLst/>
            <a:ahLst/>
            <a:cxnLst/>
            <a:rect r="r" b="b" t="t" l="l"/>
            <a:pathLst>
              <a:path h="4114800" w="2356658">
                <a:moveTo>
                  <a:pt x="0" y="0"/>
                </a:moveTo>
                <a:lnTo>
                  <a:pt x="2356658" y="0"/>
                </a:lnTo>
                <a:lnTo>
                  <a:pt x="2356658"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9891071">
            <a:off x="13768657" y="-4710460"/>
            <a:ext cx="8328590" cy="6600408"/>
          </a:xfrm>
          <a:custGeom>
            <a:avLst/>
            <a:gdLst/>
            <a:ahLst/>
            <a:cxnLst/>
            <a:rect r="r" b="b" t="t" l="l"/>
            <a:pathLst>
              <a:path h="6600408" w="8328590">
                <a:moveTo>
                  <a:pt x="0" y="0"/>
                </a:moveTo>
                <a:lnTo>
                  <a:pt x="8328591" y="0"/>
                </a:lnTo>
                <a:lnTo>
                  <a:pt x="8328591" y="6600407"/>
                </a:lnTo>
                <a:lnTo>
                  <a:pt x="0" y="660040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9891071">
            <a:off x="10247754" y="-9577219"/>
            <a:ext cx="10608642" cy="11546822"/>
          </a:xfrm>
          <a:custGeom>
            <a:avLst/>
            <a:gdLst/>
            <a:ahLst/>
            <a:cxnLst/>
            <a:rect r="r" b="b" t="t" l="l"/>
            <a:pathLst>
              <a:path h="11546822" w="10608642">
                <a:moveTo>
                  <a:pt x="0" y="0"/>
                </a:moveTo>
                <a:lnTo>
                  <a:pt x="10608642" y="0"/>
                </a:lnTo>
                <a:lnTo>
                  <a:pt x="10608642" y="11546822"/>
                </a:lnTo>
                <a:lnTo>
                  <a:pt x="0" y="1154682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9891071">
            <a:off x="15012761" y="-1456000"/>
            <a:ext cx="3463913" cy="4114800"/>
          </a:xfrm>
          <a:custGeom>
            <a:avLst/>
            <a:gdLst/>
            <a:ahLst/>
            <a:cxnLst/>
            <a:rect r="r" b="b" t="t" l="l"/>
            <a:pathLst>
              <a:path h="4114800" w="3463913">
                <a:moveTo>
                  <a:pt x="0" y="0"/>
                </a:moveTo>
                <a:lnTo>
                  <a:pt x="3463914" y="0"/>
                </a:lnTo>
                <a:lnTo>
                  <a:pt x="3463914"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9891071">
            <a:off x="12402248" y="-2057400"/>
            <a:ext cx="2356658" cy="4114800"/>
          </a:xfrm>
          <a:custGeom>
            <a:avLst/>
            <a:gdLst/>
            <a:ahLst/>
            <a:cxnLst/>
            <a:rect r="r" b="b" t="t" l="l"/>
            <a:pathLst>
              <a:path h="4114800" w="2356658">
                <a:moveTo>
                  <a:pt x="0" y="0"/>
                </a:moveTo>
                <a:lnTo>
                  <a:pt x="2356658" y="0"/>
                </a:lnTo>
                <a:lnTo>
                  <a:pt x="2356658"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0">
            <a:off x="16514775" y="8229600"/>
            <a:ext cx="1489050" cy="2519931"/>
          </a:xfrm>
          <a:custGeom>
            <a:avLst/>
            <a:gdLst/>
            <a:ahLst/>
            <a:cxnLst/>
            <a:rect r="r" b="b" t="t" l="l"/>
            <a:pathLst>
              <a:path h="2519931" w="1489050">
                <a:moveTo>
                  <a:pt x="0" y="0"/>
                </a:moveTo>
                <a:lnTo>
                  <a:pt x="1489050" y="0"/>
                </a:lnTo>
                <a:lnTo>
                  <a:pt x="1489050" y="2519931"/>
                </a:lnTo>
                <a:lnTo>
                  <a:pt x="0" y="2519931"/>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1" id="11"/>
          <p:cNvSpPr/>
          <p:nvPr/>
        </p:nvSpPr>
        <p:spPr>
          <a:xfrm flipH="false" flipV="true" rot="0">
            <a:off x="284175" y="-433465"/>
            <a:ext cx="1489050" cy="2519931"/>
          </a:xfrm>
          <a:custGeom>
            <a:avLst/>
            <a:gdLst/>
            <a:ahLst/>
            <a:cxnLst/>
            <a:rect r="r" b="b" t="t" l="l"/>
            <a:pathLst>
              <a:path h="2519931" w="1489050">
                <a:moveTo>
                  <a:pt x="0" y="2519931"/>
                </a:moveTo>
                <a:lnTo>
                  <a:pt x="1489050" y="2519931"/>
                </a:lnTo>
                <a:lnTo>
                  <a:pt x="1489050" y="0"/>
                </a:lnTo>
                <a:lnTo>
                  <a:pt x="0" y="0"/>
                </a:lnTo>
                <a:lnTo>
                  <a:pt x="0" y="2519931"/>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2" id="12"/>
          <p:cNvSpPr txBox="true"/>
          <p:nvPr/>
        </p:nvSpPr>
        <p:spPr>
          <a:xfrm rot="0">
            <a:off x="548148" y="620450"/>
            <a:ext cx="13987145" cy="1094995"/>
          </a:xfrm>
          <a:prstGeom prst="rect">
            <a:avLst/>
          </a:prstGeom>
        </p:spPr>
        <p:txBody>
          <a:bodyPr anchor="t" rtlCol="false" tIns="0" lIns="0" bIns="0" rIns="0">
            <a:spAutoFit/>
          </a:bodyPr>
          <a:lstStyle/>
          <a:p>
            <a:pPr algn="ctr">
              <a:lnSpc>
                <a:spcPts val="8673"/>
              </a:lnSpc>
            </a:pPr>
            <a:r>
              <a:rPr lang="en-US" b="true" sz="7350">
                <a:solidFill>
                  <a:srgbClr val="2C4600"/>
                </a:solidFill>
                <a:latin typeface="Century Gothic Paneuropean Bold"/>
                <a:ea typeface="Century Gothic Paneuropean Bold"/>
                <a:cs typeface="Century Gothic Paneuropean Bold"/>
                <a:sym typeface="Century Gothic Paneuropean Bold"/>
              </a:rPr>
              <a:t>EDA - CORRELATION ANALYSIS</a:t>
            </a:r>
          </a:p>
        </p:txBody>
      </p:sp>
      <p:sp>
        <p:nvSpPr>
          <p:cNvPr name="TextBox 13" id="13"/>
          <p:cNvSpPr txBox="true"/>
          <p:nvPr/>
        </p:nvSpPr>
        <p:spPr>
          <a:xfrm rot="0">
            <a:off x="548148" y="2304678"/>
            <a:ext cx="8375183" cy="3797934"/>
          </a:xfrm>
          <a:prstGeom prst="rect">
            <a:avLst/>
          </a:prstGeom>
        </p:spPr>
        <p:txBody>
          <a:bodyPr anchor="t" rtlCol="false" tIns="0" lIns="0" bIns="0" rIns="0">
            <a:spAutoFit/>
          </a:bodyPr>
          <a:lstStyle/>
          <a:p>
            <a:pPr algn="l">
              <a:lnSpc>
                <a:spcPts val="4340"/>
              </a:lnSpc>
            </a:pPr>
            <a:r>
              <a:rPr lang="en-US" sz="3100" b="true">
                <a:solidFill>
                  <a:srgbClr val="2C4600"/>
                </a:solidFill>
                <a:latin typeface="Arimo Bold"/>
                <a:ea typeface="Arimo Bold"/>
                <a:cs typeface="Arimo Bold"/>
                <a:sym typeface="Arimo Bold"/>
              </a:rPr>
              <a:t>Strong Positive Correlations with Assists:</a:t>
            </a:r>
          </a:p>
          <a:p>
            <a:pPr algn="l" marL="669301" indent="-334650" lvl="1">
              <a:lnSpc>
                <a:spcPts val="4340"/>
              </a:lnSpc>
              <a:buFont typeface="Arial"/>
              <a:buChar char="•"/>
            </a:pPr>
            <a:r>
              <a:rPr lang="en-US" sz="3100">
                <a:solidFill>
                  <a:srgbClr val="2C4600"/>
                </a:solidFill>
                <a:latin typeface="Arimo"/>
                <a:ea typeface="Arimo"/>
                <a:cs typeface="Arimo"/>
                <a:sym typeface="Arimo"/>
              </a:rPr>
              <a:t>Assists per 90 minutes: 0.97 (extremely strong)</a:t>
            </a:r>
          </a:p>
          <a:p>
            <a:pPr algn="l" marL="669301" indent="-334650" lvl="1">
              <a:lnSpc>
                <a:spcPts val="4340"/>
              </a:lnSpc>
              <a:buFont typeface="Arial"/>
              <a:buChar char="•"/>
            </a:pPr>
            <a:r>
              <a:rPr lang="en-US" sz="3100">
                <a:solidFill>
                  <a:srgbClr val="2C4600"/>
                </a:solidFill>
                <a:latin typeface="Arimo"/>
                <a:ea typeface="Arimo"/>
                <a:cs typeface="Arimo"/>
                <a:sym typeface="Arimo"/>
              </a:rPr>
              <a:t>Previous season assists: 0.34</a:t>
            </a:r>
          </a:p>
          <a:p>
            <a:pPr algn="l" marL="669301" indent="-334650" lvl="1">
              <a:lnSpc>
                <a:spcPts val="4340"/>
              </a:lnSpc>
              <a:buFont typeface="Arial"/>
              <a:buChar char="•"/>
            </a:pPr>
            <a:r>
              <a:rPr lang="en-US" sz="3100">
                <a:solidFill>
                  <a:srgbClr val="2C4600"/>
                </a:solidFill>
                <a:latin typeface="Arimo"/>
                <a:ea typeface="Arimo"/>
                <a:cs typeface="Arimo"/>
                <a:sym typeface="Arimo"/>
              </a:rPr>
              <a:t>Key passes: 0.33</a:t>
            </a:r>
          </a:p>
          <a:p>
            <a:pPr algn="l" marL="669301" indent="-334650" lvl="1">
              <a:lnSpc>
                <a:spcPts val="4340"/>
              </a:lnSpc>
              <a:buFont typeface="Arial"/>
              <a:buChar char="•"/>
            </a:pPr>
            <a:r>
              <a:rPr lang="en-US" sz="3100">
                <a:solidFill>
                  <a:srgbClr val="2C4600"/>
                </a:solidFill>
                <a:latin typeface="Arimo"/>
                <a:ea typeface="Arimo"/>
                <a:cs typeface="Arimo"/>
                <a:sym typeface="Arimo"/>
              </a:rPr>
              <a:t>Shots assisted: 0.33</a:t>
            </a:r>
          </a:p>
          <a:p>
            <a:pPr algn="l">
              <a:lnSpc>
                <a:spcPts val="4340"/>
              </a:lnSpc>
            </a:pPr>
          </a:p>
        </p:txBody>
      </p:sp>
      <p:sp>
        <p:nvSpPr>
          <p:cNvPr name="TextBox 14" id="14"/>
          <p:cNvSpPr txBox="true"/>
          <p:nvPr/>
        </p:nvSpPr>
        <p:spPr>
          <a:xfrm rot="0">
            <a:off x="9336796" y="2304678"/>
            <a:ext cx="8487563" cy="3255009"/>
          </a:xfrm>
          <a:prstGeom prst="rect">
            <a:avLst/>
          </a:prstGeom>
        </p:spPr>
        <p:txBody>
          <a:bodyPr anchor="t" rtlCol="false" tIns="0" lIns="0" bIns="0" rIns="0">
            <a:spAutoFit/>
          </a:bodyPr>
          <a:lstStyle/>
          <a:p>
            <a:pPr algn="l">
              <a:lnSpc>
                <a:spcPts val="4340"/>
              </a:lnSpc>
            </a:pPr>
            <a:r>
              <a:rPr lang="en-US" sz="3100" b="true">
                <a:solidFill>
                  <a:srgbClr val="2C4600"/>
                </a:solidFill>
                <a:latin typeface="Arimo Bold"/>
                <a:ea typeface="Arimo Bold"/>
                <a:cs typeface="Arimo Bold"/>
                <a:sym typeface="Arimo Bold"/>
              </a:rPr>
              <a:t>Multicollinearity Considerations:</a:t>
            </a:r>
          </a:p>
          <a:p>
            <a:pPr algn="l" marL="669301" indent="-334650" lvl="1">
              <a:lnSpc>
                <a:spcPts val="4340"/>
              </a:lnSpc>
              <a:buFont typeface="Arial"/>
              <a:buChar char="•"/>
            </a:pPr>
            <a:r>
              <a:rPr lang="en-US" sz="3100">
                <a:solidFill>
                  <a:srgbClr val="2C4600"/>
                </a:solidFill>
                <a:latin typeface="Arimo"/>
                <a:ea typeface="Arimo"/>
                <a:cs typeface="Arimo"/>
                <a:sym typeface="Arimo"/>
              </a:rPr>
              <a:t>Some features measure similar creative concepts</a:t>
            </a:r>
          </a:p>
          <a:p>
            <a:pPr algn="l" marL="669301" indent="-334650" lvl="1">
              <a:lnSpc>
                <a:spcPts val="4340"/>
              </a:lnSpc>
              <a:buFont typeface="Arial"/>
              <a:buChar char="•"/>
            </a:pPr>
            <a:r>
              <a:rPr lang="en-US" sz="3100">
                <a:solidFill>
                  <a:srgbClr val="2C4600"/>
                </a:solidFill>
                <a:latin typeface="Arimo"/>
                <a:ea typeface="Arimo"/>
                <a:cs typeface="Arimo"/>
                <a:sym typeface="Arimo"/>
              </a:rPr>
              <a:t>Feature selection needed to avoid redundancy</a:t>
            </a:r>
          </a:p>
          <a:p>
            <a:pPr algn="l">
              <a:lnSpc>
                <a:spcPts val="4340"/>
              </a:lnSpc>
            </a:pPr>
          </a:p>
        </p:txBody>
      </p:sp>
      <p:sp>
        <p:nvSpPr>
          <p:cNvPr name="TextBox 15" id="15"/>
          <p:cNvSpPr txBox="true"/>
          <p:nvPr/>
        </p:nvSpPr>
        <p:spPr>
          <a:xfrm rot="0">
            <a:off x="284175" y="6148919"/>
            <a:ext cx="16975125" cy="2712084"/>
          </a:xfrm>
          <a:prstGeom prst="rect">
            <a:avLst/>
          </a:prstGeom>
        </p:spPr>
        <p:txBody>
          <a:bodyPr anchor="t" rtlCol="false" tIns="0" lIns="0" bIns="0" rIns="0">
            <a:spAutoFit/>
          </a:bodyPr>
          <a:lstStyle/>
          <a:p>
            <a:pPr algn="l">
              <a:lnSpc>
                <a:spcPts val="4340"/>
              </a:lnSpc>
            </a:pPr>
            <a:r>
              <a:rPr lang="en-US" sz="3100" b="true">
                <a:solidFill>
                  <a:srgbClr val="2C4600"/>
                </a:solidFill>
                <a:latin typeface="Arimo Bold"/>
                <a:ea typeface="Arimo Bold"/>
                <a:cs typeface="Arimo Bold"/>
                <a:sym typeface="Arimo Bold"/>
              </a:rPr>
              <a:t>Feat</a:t>
            </a:r>
            <a:r>
              <a:rPr lang="en-US" sz="3100" b="true">
                <a:solidFill>
                  <a:srgbClr val="2C4600"/>
                </a:solidFill>
                <a:latin typeface="Arimo Bold"/>
                <a:ea typeface="Arimo Bold"/>
                <a:cs typeface="Arimo Bold"/>
                <a:sym typeface="Arimo Bold"/>
              </a:rPr>
              <a:t>ure Insights:</a:t>
            </a:r>
          </a:p>
          <a:p>
            <a:pPr algn="l" marL="669301" indent="-334650" lvl="1">
              <a:lnSpc>
                <a:spcPts val="4340"/>
              </a:lnSpc>
              <a:buFont typeface="Arial"/>
              <a:buChar char="•"/>
            </a:pPr>
            <a:r>
              <a:rPr lang="en-US" sz="3100">
                <a:solidFill>
                  <a:srgbClr val="2C4600"/>
                </a:solidFill>
                <a:latin typeface="Arimo"/>
                <a:ea typeface="Arimo"/>
                <a:cs typeface="Arimo"/>
                <a:sym typeface="Arimo"/>
              </a:rPr>
              <a:t>Assists per 90 minutes is the strongest predictor</a:t>
            </a:r>
          </a:p>
          <a:p>
            <a:pPr algn="l" marL="669301" indent="-334650" lvl="1">
              <a:lnSpc>
                <a:spcPts val="4340"/>
              </a:lnSpc>
              <a:buFont typeface="Arial"/>
              <a:buChar char="•"/>
            </a:pPr>
            <a:r>
              <a:rPr lang="en-US" sz="3100">
                <a:solidFill>
                  <a:srgbClr val="2C4600"/>
                </a:solidFill>
                <a:latin typeface="Arimo"/>
                <a:ea typeface="Arimo"/>
                <a:cs typeface="Arimo"/>
                <a:sym typeface="Arimo"/>
              </a:rPr>
              <a:t>Previous season performance shows moderate correlation</a:t>
            </a:r>
          </a:p>
          <a:p>
            <a:pPr algn="l" marL="669301" indent="-334650" lvl="1">
              <a:lnSpc>
                <a:spcPts val="4340"/>
              </a:lnSpc>
              <a:buFont typeface="Arial"/>
              <a:buChar char="•"/>
            </a:pPr>
            <a:r>
              <a:rPr lang="en-US" sz="3100">
                <a:solidFill>
                  <a:srgbClr val="2C4600"/>
                </a:solidFill>
                <a:latin typeface="Arimo"/>
                <a:ea typeface="Arimo"/>
                <a:cs typeface="Arimo"/>
                <a:sym typeface="Arimo"/>
              </a:rPr>
              <a:t>Key passes and shots assisted are important creative metrics</a:t>
            </a:r>
          </a:p>
          <a:p>
            <a:pPr algn="l">
              <a:lnSpc>
                <a:spcPts val="4340"/>
              </a:lnSpc>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E4F0D8"/>
        </a:solidFill>
      </p:bgPr>
    </p:bg>
    <p:spTree>
      <p:nvGrpSpPr>
        <p:cNvPr id="1" name=""/>
        <p:cNvGrpSpPr/>
        <p:nvPr/>
      </p:nvGrpSpPr>
      <p:grpSpPr>
        <a:xfrm>
          <a:off x="0" y="0"/>
          <a:ext cx="0" cy="0"/>
          <a:chOff x="0" y="0"/>
          <a:chExt cx="0" cy="0"/>
        </a:xfrm>
      </p:grpSpPr>
      <p:sp>
        <p:nvSpPr>
          <p:cNvPr name="Freeform 2" id="2"/>
          <p:cNvSpPr/>
          <p:nvPr/>
        </p:nvSpPr>
        <p:spPr>
          <a:xfrm flipH="false" flipV="false" rot="0">
            <a:off x="-4616549" y="7212923"/>
            <a:ext cx="8328590" cy="6600408"/>
          </a:xfrm>
          <a:custGeom>
            <a:avLst/>
            <a:gdLst/>
            <a:ahLst/>
            <a:cxnLst/>
            <a:rect r="r" b="b" t="t" l="l"/>
            <a:pathLst>
              <a:path h="6600408" w="8328590">
                <a:moveTo>
                  <a:pt x="0" y="0"/>
                </a:moveTo>
                <a:lnTo>
                  <a:pt x="8328591" y="0"/>
                </a:lnTo>
                <a:lnTo>
                  <a:pt x="8328591" y="6600408"/>
                </a:lnTo>
                <a:lnTo>
                  <a:pt x="0" y="660040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3531096" y="7813793"/>
            <a:ext cx="10608642" cy="11546822"/>
          </a:xfrm>
          <a:custGeom>
            <a:avLst/>
            <a:gdLst/>
            <a:ahLst/>
            <a:cxnLst/>
            <a:rect r="r" b="b" t="t" l="l"/>
            <a:pathLst>
              <a:path h="11546822" w="10608642">
                <a:moveTo>
                  <a:pt x="0" y="0"/>
                </a:moveTo>
                <a:lnTo>
                  <a:pt x="10608642" y="0"/>
                </a:lnTo>
                <a:lnTo>
                  <a:pt x="10608642" y="11546822"/>
                </a:lnTo>
                <a:lnTo>
                  <a:pt x="0" y="1154682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849365">
            <a:off x="-1447782" y="7868502"/>
            <a:ext cx="3463913" cy="4114800"/>
          </a:xfrm>
          <a:custGeom>
            <a:avLst/>
            <a:gdLst/>
            <a:ahLst/>
            <a:cxnLst/>
            <a:rect r="r" b="b" t="t" l="l"/>
            <a:pathLst>
              <a:path h="4114800" w="3463913">
                <a:moveTo>
                  <a:pt x="0" y="0"/>
                </a:moveTo>
                <a:lnTo>
                  <a:pt x="3463914" y="0"/>
                </a:lnTo>
                <a:lnTo>
                  <a:pt x="3463914"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807637" y="8867072"/>
            <a:ext cx="2356658" cy="4114800"/>
          </a:xfrm>
          <a:custGeom>
            <a:avLst/>
            <a:gdLst/>
            <a:ahLst/>
            <a:cxnLst/>
            <a:rect r="r" b="b" t="t" l="l"/>
            <a:pathLst>
              <a:path h="4114800" w="2356658">
                <a:moveTo>
                  <a:pt x="0" y="0"/>
                </a:moveTo>
                <a:lnTo>
                  <a:pt x="2356658" y="0"/>
                </a:lnTo>
                <a:lnTo>
                  <a:pt x="2356658"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9891071">
            <a:off x="13768657" y="-4710460"/>
            <a:ext cx="8328590" cy="6600408"/>
          </a:xfrm>
          <a:custGeom>
            <a:avLst/>
            <a:gdLst/>
            <a:ahLst/>
            <a:cxnLst/>
            <a:rect r="r" b="b" t="t" l="l"/>
            <a:pathLst>
              <a:path h="6600408" w="8328590">
                <a:moveTo>
                  <a:pt x="0" y="0"/>
                </a:moveTo>
                <a:lnTo>
                  <a:pt x="8328591" y="0"/>
                </a:lnTo>
                <a:lnTo>
                  <a:pt x="8328591" y="6600407"/>
                </a:lnTo>
                <a:lnTo>
                  <a:pt x="0" y="660040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9891071">
            <a:off x="10247754" y="-9577219"/>
            <a:ext cx="10608642" cy="11546822"/>
          </a:xfrm>
          <a:custGeom>
            <a:avLst/>
            <a:gdLst/>
            <a:ahLst/>
            <a:cxnLst/>
            <a:rect r="r" b="b" t="t" l="l"/>
            <a:pathLst>
              <a:path h="11546822" w="10608642">
                <a:moveTo>
                  <a:pt x="0" y="0"/>
                </a:moveTo>
                <a:lnTo>
                  <a:pt x="10608642" y="0"/>
                </a:lnTo>
                <a:lnTo>
                  <a:pt x="10608642" y="11546822"/>
                </a:lnTo>
                <a:lnTo>
                  <a:pt x="0" y="1154682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9891071">
            <a:off x="15012761" y="-1456000"/>
            <a:ext cx="3463913" cy="4114800"/>
          </a:xfrm>
          <a:custGeom>
            <a:avLst/>
            <a:gdLst/>
            <a:ahLst/>
            <a:cxnLst/>
            <a:rect r="r" b="b" t="t" l="l"/>
            <a:pathLst>
              <a:path h="4114800" w="3463913">
                <a:moveTo>
                  <a:pt x="0" y="0"/>
                </a:moveTo>
                <a:lnTo>
                  <a:pt x="3463914" y="0"/>
                </a:lnTo>
                <a:lnTo>
                  <a:pt x="3463914"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9891071">
            <a:off x="12402248" y="-2057400"/>
            <a:ext cx="2356658" cy="4114800"/>
          </a:xfrm>
          <a:custGeom>
            <a:avLst/>
            <a:gdLst/>
            <a:ahLst/>
            <a:cxnLst/>
            <a:rect r="r" b="b" t="t" l="l"/>
            <a:pathLst>
              <a:path h="4114800" w="2356658">
                <a:moveTo>
                  <a:pt x="0" y="0"/>
                </a:moveTo>
                <a:lnTo>
                  <a:pt x="2356658" y="0"/>
                </a:lnTo>
                <a:lnTo>
                  <a:pt x="2356658"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0">
            <a:off x="16514775" y="8229600"/>
            <a:ext cx="1489050" cy="2519931"/>
          </a:xfrm>
          <a:custGeom>
            <a:avLst/>
            <a:gdLst/>
            <a:ahLst/>
            <a:cxnLst/>
            <a:rect r="r" b="b" t="t" l="l"/>
            <a:pathLst>
              <a:path h="2519931" w="1489050">
                <a:moveTo>
                  <a:pt x="0" y="0"/>
                </a:moveTo>
                <a:lnTo>
                  <a:pt x="1489050" y="0"/>
                </a:lnTo>
                <a:lnTo>
                  <a:pt x="1489050" y="2519931"/>
                </a:lnTo>
                <a:lnTo>
                  <a:pt x="0" y="2519931"/>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1" id="11"/>
          <p:cNvSpPr/>
          <p:nvPr/>
        </p:nvSpPr>
        <p:spPr>
          <a:xfrm flipH="false" flipV="true" rot="0">
            <a:off x="284175" y="-433465"/>
            <a:ext cx="1489050" cy="2519931"/>
          </a:xfrm>
          <a:custGeom>
            <a:avLst/>
            <a:gdLst/>
            <a:ahLst/>
            <a:cxnLst/>
            <a:rect r="r" b="b" t="t" l="l"/>
            <a:pathLst>
              <a:path h="2519931" w="1489050">
                <a:moveTo>
                  <a:pt x="0" y="2519931"/>
                </a:moveTo>
                <a:lnTo>
                  <a:pt x="1489050" y="2519931"/>
                </a:lnTo>
                <a:lnTo>
                  <a:pt x="1489050" y="0"/>
                </a:lnTo>
                <a:lnTo>
                  <a:pt x="0" y="0"/>
                </a:lnTo>
                <a:lnTo>
                  <a:pt x="0" y="2519931"/>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2" id="12"/>
          <p:cNvSpPr txBox="true"/>
          <p:nvPr/>
        </p:nvSpPr>
        <p:spPr>
          <a:xfrm rot="0">
            <a:off x="548148" y="620450"/>
            <a:ext cx="13987145" cy="1094995"/>
          </a:xfrm>
          <a:prstGeom prst="rect">
            <a:avLst/>
          </a:prstGeom>
        </p:spPr>
        <p:txBody>
          <a:bodyPr anchor="t" rtlCol="false" tIns="0" lIns="0" bIns="0" rIns="0">
            <a:spAutoFit/>
          </a:bodyPr>
          <a:lstStyle/>
          <a:p>
            <a:pPr algn="ctr">
              <a:lnSpc>
                <a:spcPts val="8673"/>
              </a:lnSpc>
            </a:pPr>
            <a:r>
              <a:rPr lang="en-US" b="true" sz="7350">
                <a:solidFill>
                  <a:srgbClr val="2C4600"/>
                </a:solidFill>
                <a:latin typeface="Century Gothic Paneuropean Bold"/>
                <a:ea typeface="Century Gothic Paneuropean Bold"/>
                <a:cs typeface="Century Gothic Paneuropean Bold"/>
                <a:sym typeface="Century Gothic Paneuropean Bold"/>
              </a:rPr>
              <a:t> INFERENCES FROM EDA</a:t>
            </a:r>
          </a:p>
        </p:txBody>
      </p:sp>
      <p:sp>
        <p:nvSpPr>
          <p:cNvPr name="TextBox 13" id="13"/>
          <p:cNvSpPr txBox="true"/>
          <p:nvPr/>
        </p:nvSpPr>
        <p:spPr>
          <a:xfrm rot="0">
            <a:off x="768817" y="2725315"/>
            <a:ext cx="8375183" cy="5969634"/>
          </a:xfrm>
          <a:prstGeom prst="rect">
            <a:avLst/>
          </a:prstGeom>
        </p:spPr>
        <p:txBody>
          <a:bodyPr anchor="t" rtlCol="false" tIns="0" lIns="0" bIns="0" rIns="0">
            <a:spAutoFit/>
          </a:bodyPr>
          <a:lstStyle/>
          <a:p>
            <a:pPr algn="l">
              <a:lnSpc>
                <a:spcPts val="4340"/>
              </a:lnSpc>
            </a:pPr>
            <a:r>
              <a:rPr lang="en-US" sz="3100" b="true">
                <a:solidFill>
                  <a:srgbClr val="2C4600"/>
                </a:solidFill>
                <a:latin typeface="Arimo Bold"/>
                <a:ea typeface="Arimo Bold"/>
                <a:cs typeface="Arimo Bold"/>
                <a:sym typeface="Arimo Bold"/>
              </a:rPr>
              <a:t>Key Predictive Features</a:t>
            </a:r>
            <a:r>
              <a:rPr lang="en-US" sz="3100">
                <a:solidFill>
                  <a:srgbClr val="2C4600"/>
                </a:solidFill>
                <a:latin typeface="Arimo"/>
                <a:ea typeface="Arimo"/>
                <a:cs typeface="Arimo"/>
                <a:sym typeface="Arimo"/>
              </a:rPr>
              <a:t>:</a:t>
            </a:r>
          </a:p>
          <a:p>
            <a:pPr algn="l" marL="669301" indent="-334650" lvl="1">
              <a:lnSpc>
                <a:spcPts val="4340"/>
              </a:lnSpc>
              <a:buFont typeface="Arial"/>
              <a:buChar char="•"/>
            </a:pPr>
            <a:r>
              <a:rPr lang="en-US" sz="3100">
                <a:solidFill>
                  <a:srgbClr val="2C4600"/>
                </a:solidFill>
                <a:latin typeface="Arimo"/>
                <a:ea typeface="Arimo"/>
                <a:cs typeface="Arimo"/>
                <a:sym typeface="Arimo"/>
              </a:rPr>
              <a:t>Assists per 90 minutes: 0.97 - Extremely strong</a:t>
            </a:r>
          </a:p>
          <a:p>
            <a:pPr algn="l" marL="669301" indent="-334650" lvl="1">
              <a:lnSpc>
                <a:spcPts val="4340"/>
              </a:lnSpc>
              <a:buFont typeface="Arial"/>
              <a:buChar char="•"/>
            </a:pPr>
            <a:r>
              <a:rPr lang="en-US" sz="3100">
                <a:solidFill>
                  <a:srgbClr val="2C4600"/>
                </a:solidFill>
                <a:latin typeface="Arimo"/>
                <a:ea typeface="Arimo"/>
                <a:cs typeface="Arimo"/>
                <a:sym typeface="Arimo"/>
              </a:rPr>
              <a:t>Previous season assists: 0.34 - Moderate positive</a:t>
            </a:r>
          </a:p>
          <a:p>
            <a:pPr algn="l" marL="669301" indent="-334650" lvl="1">
              <a:lnSpc>
                <a:spcPts val="4340"/>
              </a:lnSpc>
              <a:buFont typeface="Arial"/>
              <a:buChar char="•"/>
            </a:pPr>
            <a:r>
              <a:rPr lang="en-US" sz="3100">
                <a:solidFill>
                  <a:srgbClr val="2C4600"/>
                </a:solidFill>
                <a:latin typeface="Arimo"/>
                <a:ea typeface="Arimo"/>
                <a:cs typeface="Arimo"/>
                <a:sym typeface="Arimo"/>
              </a:rPr>
              <a:t>Key passes: 0.33 - Moderate positive</a:t>
            </a:r>
          </a:p>
          <a:p>
            <a:pPr algn="l" marL="669301" indent="-334650" lvl="1">
              <a:lnSpc>
                <a:spcPts val="4340"/>
              </a:lnSpc>
              <a:buFont typeface="Arial"/>
              <a:buChar char="•"/>
            </a:pPr>
            <a:r>
              <a:rPr lang="en-US" sz="3100">
                <a:solidFill>
                  <a:srgbClr val="2C4600"/>
                </a:solidFill>
                <a:latin typeface="Arimo"/>
                <a:ea typeface="Arimo"/>
                <a:cs typeface="Arimo"/>
                <a:sym typeface="Arimo"/>
              </a:rPr>
              <a:t>Shots assisted: 0.33 - Moderate positive</a:t>
            </a:r>
          </a:p>
          <a:p>
            <a:pPr algn="l">
              <a:lnSpc>
                <a:spcPts val="4340"/>
              </a:lnSpc>
            </a:pPr>
          </a:p>
          <a:p>
            <a:pPr algn="l">
              <a:lnSpc>
                <a:spcPts val="4340"/>
              </a:lnSpc>
            </a:pPr>
            <a:r>
              <a:rPr lang="en-US" sz="3100" b="true">
                <a:solidFill>
                  <a:srgbClr val="2C4600"/>
                </a:solidFill>
                <a:latin typeface="Arimo Bold"/>
                <a:ea typeface="Arimo Bold"/>
                <a:cs typeface="Arimo Bold"/>
                <a:sym typeface="Arimo Bold"/>
              </a:rPr>
              <a:t>Insight</a:t>
            </a:r>
            <a:r>
              <a:rPr lang="en-US" sz="3100">
                <a:solidFill>
                  <a:srgbClr val="2C4600"/>
                </a:solidFill>
                <a:latin typeface="Arimo"/>
                <a:ea typeface="Arimo"/>
                <a:cs typeface="Arimo"/>
                <a:sym typeface="Arimo"/>
              </a:rPr>
              <a:t>: Current season rate stats and creative metrics are best predictors</a:t>
            </a:r>
          </a:p>
          <a:p>
            <a:pPr algn="l">
              <a:lnSpc>
                <a:spcPts val="4340"/>
              </a:lnSpc>
            </a:pPr>
          </a:p>
        </p:txBody>
      </p:sp>
      <p:sp>
        <p:nvSpPr>
          <p:cNvPr name="TextBox 14" id="14"/>
          <p:cNvSpPr txBox="true"/>
          <p:nvPr/>
        </p:nvSpPr>
        <p:spPr>
          <a:xfrm rot="0">
            <a:off x="9876616" y="2814305"/>
            <a:ext cx="7407922" cy="4818624"/>
          </a:xfrm>
          <a:prstGeom prst="rect">
            <a:avLst/>
          </a:prstGeom>
        </p:spPr>
        <p:txBody>
          <a:bodyPr anchor="t" rtlCol="false" tIns="0" lIns="0" bIns="0" rIns="0">
            <a:spAutoFit/>
          </a:bodyPr>
          <a:lstStyle/>
          <a:p>
            <a:pPr algn="l">
              <a:lnSpc>
                <a:spcPts val="4281"/>
              </a:lnSpc>
            </a:pPr>
            <a:r>
              <a:rPr lang="en-US" sz="3058" b="true">
                <a:solidFill>
                  <a:srgbClr val="2C4600"/>
                </a:solidFill>
                <a:latin typeface="Arimo Bold"/>
                <a:ea typeface="Arimo Bold"/>
                <a:cs typeface="Arimo Bold"/>
                <a:sym typeface="Arimo Bold"/>
              </a:rPr>
              <a:t>Data Preprocessing:</a:t>
            </a:r>
          </a:p>
          <a:p>
            <a:pPr algn="l" marL="660229" indent="-330115" lvl="1">
              <a:lnSpc>
                <a:spcPts val="4281"/>
              </a:lnSpc>
              <a:buFont typeface="Arial"/>
              <a:buChar char="•"/>
            </a:pPr>
            <a:r>
              <a:rPr lang="en-US" sz="3058">
                <a:solidFill>
                  <a:srgbClr val="2C4600"/>
                </a:solidFill>
                <a:latin typeface="Arimo"/>
                <a:ea typeface="Arimo"/>
                <a:cs typeface="Arimo"/>
                <a:sym typeface="Arimo"/>
              </a:rPr>
              <a:t>Handled missing values through imputation</a:t>
            </a:r>
          </a:p>
          <a:p>
            <a:pPr algn="l" marL="660229" indent="-330115" lvl="1">
              <a:lnSpc>
                <a:spcPts val="4281"/>
              </a:lnSpc>
              <a:buFont typeface="Arial"/>
              <a:buChar char="•"/>
            </a:pPr>
            <a:r>
              <a:rPr lang="en-US" sz="3058">
                <a:solidFill>
                  <a:srgbClr val="2C4600"/>
                </a:solidFill>
                <a:latin typeface="Arimo"/>
                <a:ea typeface="Arimo"/>
                <a:cs typeface="Arimo"/>
                <a:sym typeface="Arimo"/>
              </a:rPr>
              <a:t>Removed outliers (64 data points)</a:t>
            </a:r>
          </a:p>
          <a:p>
            <a:pPr algn="l" marL="660229" indent="-330115" lvl="1">
              <a:lnSpc>
                <a:spcPts val="4281"/>
              </a:lnSpc>
              <a:buFont typeface="Arial"/>
              <a:buChar char="•"/>
            </a:pPr>
            <a:r>
              <a:rPr lang="en-US" sz="3058">
                <a:solidFill>
                  <a:srgbClr val="2C4600"/>
                </a:solidFill>
                <a:latin typeface="Arimo"/>
                <a:ea typeface="Arimo"/>
                <a:cs typeface="Arimo"/>
                <a:sym typeface="Arimo"/>
              </a:rPr>
              <a:t>Feature scaling applied for neural networks</a:t>
            </a:r>
          </a:p>
          <a:p>
            <a:pPr algn="l" marL="660229" indent="-330115" lvl="1">
              <a:lnSpc>
                <a:spcPts val="4281"/>
              </a:lnSpc>
              <a:buFont typeface="Arial"/>
              <a:buChar char="•"/>
            </a:pPr>
            <a:r>
              <a:rPr lang="en-US" sz="3058">
                <a:solidFill>
                  <a:srgbClr val="2C4600"/>
                </a:solidFill>
                <a:latin typeface="Arimo"/>
                <a:ea typeface="Arimo"/>
                <a:cs typeface="Arimo"/>
                <a:sym typeface="Arimo"/>
              </a:rPr>
              <a:t>Polynomial f</a:t>
            </a:r>
            <a:r>
              <a:rPr lang="en-US" sz="3058">
                <a:solidFill>
                  <a:srgbClr val="2C4600"/>
                </a:solidFill>
                <a:latin typeface="Arimo"/>
                <a:ea typeface="Arimo"/>
                <a:cs typeface="Arimo"/>
                <a:sym typeface="Arimo"/>
              </a:rPr>
              <a:t>eature engineering implemented</a:t>
            </a:r>
          </a:p>
          <a:p>
            <a:pPr algn="l">
              <a:lnSpc>
                <a:spcPts val="4281"/>
              </a:lnSpc>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E4F0D8"/>
        </a:solidFill>
      </p:bgPr>
    </p:bg>
    <p:spTree>
      <p:nvGrpSpPr>
        <p:cNvPr id="1" name=""/>
        <p:cNvGrpSpPr/>
        <p:nvPr/>
      </p:nvGrpSpPr>
      <p:grpSpPr>
        <a:xfrm>
          <a:off x="0" y="0"/>
          <a:ext cx="0" cy="0"/>
          <a:chOff x="0" y="0"/>
          <a:chExt cx="0" cy="0"/>
        </a:xfrm>
      </p:grpSpPr>
      <p:sp>
        <p:nvSpPr>
          <p:cNvPr name="Freeform 2" id="2"/>
          <p:cNvSpPr/>
          <p:nvPr/>
        </p:nvSpPr>
        <p:spPr>
          <a:xfrm flipH="false" flipV="false" rot="0">
            <a:off x="-4616549" y="7212923"/>
            <a:ext cx="8328590" cy="6600408"/>
          </a:xfrm>
          <a:custGeom>
            <a:avLst/>
            <a:gdLst/>
            <a:ahLst/>
            <a:cxnLst/>
            <a:rect r="r" b="b" t="t" l="l"/>
            <a:pathLst>
              <a:path h="6600408" w="8328590">
                <a:moveTo>
                  <a:pt x="0" y="0"/>
                </a:moveTo>
                <a:lnTo>
                  <a:pt x="8328591" y="0"/>
                </a:lnTo>
                <a:lnTo>
                  <a:pt x="8328591" y="6600408"/>
                </a:lnTo>
                <a:lnTo>
                  <a:pt x="0" y="660040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3531096" y="7813793"/>
            <a:ext cx="10608642" cy="11546822"/>
          </a:xfrm>
          <a:custGeom>
            <a:avLst/>
            <a:gdLst/>
            <a:ahLst/>
            <a:cxnLst/>
            <a:rect r="r" b="b" t="t" l="l"/>
            <a:pathLst>
              <a:path h="11546822" w="10608642">
                <a:moveTo>
                  <a:pt x="0" y="0"/>
                </a:moveTo>
                <a:lnTo>
                  <a:pt x="10608642" y="0"/>
                </a:lnTo>
                <a:lnTo>
                  <a:pt x="10608642" y="11546822"/>
                </a:lnTo>
                <a:lnTo>
                  <a:pt x="0" y="1154682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849365">
            <a:off x="-1447782" y="7868502"/>
            <a:ext cx="3463913" cy="4114800"/>
          </a:xfrm>
          <a:custGeom>
            <a:avLst/>
            <a:gdLst/>
            <a:ahLst/>
            <a:cxnLst/>
            <a:rect r="r" b="b" t="t" l="l"/>
            <a:pathLst>
              <a:path h="4114800" w="3463913">
                <a:moveTo>
                  <a:pt x="0" y="0"/>
                </a:moveTo>
                <a:lnTo>
                  <a:pt x="3463914" y="0"/>
                </a:lnTo>
                <a:lnTo>
                  <a:pt x="3463914"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807637" y="8867072"/>
            <a:ext cx="2356658" cy="4114800"/>
          </a:xfrm>
          <a:custGeom>
            <a:avLst/>
            <a:gdLst/>
            <a:ahLst/>
            <a:cxnLst/>
            <a:rect r="r" b="b" t="t" l="l"/>
            <a:pathLst>
              <a:path h="4114800" w="2356658">
                <a:moveTo>
                  <a:pt x="0" y="0"/>
                </a:moveTo>
                <a:lnTo>
                  <a:pt x="2356658" y="0"/>
                </a:lnTo>
                <a:lnTo>
                  <a:pt x="2356658"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9891071">
            <a:off x="13768657" y="-4710460"/>
            <a:ext cx="8328590" cy="6600408"/>
          </a:xfrm>
          <a:custGeom>
            <a:avLst/>
            <a:gdLst/>
            <a:ahLst/>
            <a:cxnLst/>
            <a:rect r="r" b="b" t="t" l="l"/>
            <a:pathLst>
              <a:path h="6600408" w="8328590">
                <a:moveTo>
                  <a:pt x="0" y="0"/>
                </a:moveTo>
                <a:lnTo>
                  <a:pt x="8328591" y="0"/>
                </a:lnTo>
                <a:lnTo>
                  <a:pt x="8328591" y="6600407"/>
                </a:lnTo>
                <a:lnTo>
                  <a:pt x="0" y="660040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9891071">
            <a:off x="10247754" y="-9577219"/>
            <a:ext cx="10608642" cy="11546822"/>
          </a:xfrm>
          <a:custGeom>
            <a:avLst/>
            <a:gdLst/>
            <a:ahLst/>
            <a:cxnLst/>
            <a:rect r="r" b="b" t="t" l="l"/>
            <a:pathLst>
              <a:path h="11546822" w="10608642">
                <a:moveTo>
                  <a:pt x="0" y="0"/>
                </a:moveTo>
                <a:lnTo>
                  <a:pt x="10608642" y="0"/>
                </a:lnTo>
                <a:lnTo>
                  <a:pt x="10608642" y="11546822"/>
                </a:lnTo>
                <a:lnTo>
                  <a:pt x="0" y="1154682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9891071">
            <a:off x="15012761" y="-1456000"/>
            <a:ext cx="3463913" cy="4114800"/>
          </a:xfrm>
          <a:custGeom>
            <a:avLst/>
            <a:gdLst/>
            <a:ahLst/>
            <a:cxnLst/>
            <a:rect r="r" b="b" t="t" l="l"/>
            <a:pathLst>
              <a:path h="4114800" w="3463913">
                <a:moveTo>
                  <a:pt x="0" y="0"/>
                </a:moveTo>
                <a:lnTo>
                  <a:pt x="3463914" y="0"/>
                </a:lnTo>
                <a:lnTo>
                  <a:pt x="3463914"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9891071">
            <a:off x="12402248" y="-2057400"/>
            <a:ext cx="2356658" cy="4114800"/>
          </a:xfrm>
          <a:custGeom>
            <a:avLst/>
            <a:gdLst/>
            <a:ahLst/>
            <a:cxnLst/>
            <a:rect r="r" b="b" t="t" l="l"/>
            <a:pathLst>
              <a:path h="4114800" w="2356658">
                <a:moveTo>
                  <a:pt x="0" y="0"/>
                </a:moveTo>
                <a:lnTo>
                  <a:pt x="2356658" y="0"/>
                </a:lnTo>
                <a:lnTo>
                  <a:pt x="2356658"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0">
            <a:off x="16514775" y="8229600"/>
            <a:ext cx="1489050" cy="2519931"/>
          </a:xfrm>
          <a:custGeom>
            <a:avLst/>
            <a:gdLst/>
            <a:ahLst/>
            <a:cxnLst/>
            <a:rect r="r" b="b" t="t" l="l"/>
            <a:pathLst>
              <a:path h="2519931" w="1489050">
                <a:moveTo>
                  <a:pt x="0" y="0"/>
                </a:moveTo>
                <a:lnTo>
                  <a:pt x="1489050" y="0"/>
                </a:lnTo>
                <a:lnTo>
                  <a:pt x="1489050" y="2519931"/>
                </a:lnTo>
                <a:lnTo>
                  <a:pt x="0" y="2519931"/>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1" id="11"/>
          <p:cNvSpPr/>
          <p:nvPr/>
        </p:nvSpPr>
        <p:spPr>
          <a:xfrm flipH="false" flipV="true" rot="0">
            <a:off x="284175" y="-433465"/>
            <a:ext cx="1489050" cy="2519931"/>
          </a:xfrm>
          <a:custGeom>
            <a:avLst/>
            <a:gdLst/>
            <a:ahLst/>
            <a:cxnLst/>
            <a:rect r="r" b="b" t="t" l="l"/>
            <a:pathLst>
              <a:path h="2519931" w="1489050">
                <a:moveTo>
                  <a:pt x="0" y="2519931"/>
                </a:moveTo>
                <a:lnTo>
                  <a:pt x="1489050" y="2519931"/>
                </a:lnTo>
                <a:lnTo>
                  <a:pt x="1489050" y="0"/>
                </a:lnTo>
                <a:lnTo>
                  <a:pt x="0" y="0"/>
                </a:lnTo>
                <a:lnTo>
                  <a:pt x="0" y="2519931"/>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2" id="12"/>
          <p:cNvSpPr txBox="true"/>
          <p:nvPr/>
        </p:nvSpPr>
        <p:spPr>
          <a:xfrm rot="0">
            <a:off x="548148" y="620450"/>
            <a:ext cx="13987145" cy="1094995"/>
          </a:xfrm>
          <a:prstGeom prst="rect">
            <a:avLst/>
          </a:prstGeom>
        </p:spPr>
        <p:txBody>
          <a:bodyPr anchor="t" rtlCol="false" tIns="0" lIns="0" bIns="0" rIns="0">
            <a:spAutoFit/>
          </a:bodyPr>
          <a:lstStyle/>
          <a:p>
            <a:pPr algn="ctr">
              <a:lnSpc>
                <a:spcPts val="8673"/>
              </a:lnSpc>
            </a:pPr>
            <a:r>
              <a:rPr lang="en-US" b="true" sz="7350">
                <a:solidFill>
                  <a:srgbClr val="2C4600"/>
                </a:solidFill>
                <a:latin typeface="Century Gothic Paneuropean Bold"/>
                <a:ea typeface="Century Gothic Paneuropean Bold"/>
                <a:cs typeface="Century Gothic Paneuropean Bold"/>
                <a:sym typeface="Century Gothic Paneuropean Bold"/>
              </a:rPr>
              <a:t>MODEL SELECTION</a:t>
            </a:r>
          </a:p>
        </p:txBody>
      </p:sp>
      <p:sp>
        <p:nvSpPr>
          <p:cNvPr name="TextBox 13" id="13"/>
          <p:cNvSpPr txBox="true"/>
          <p:nvPr/>
        </p:nvSpPr>
        <p:spPr>
          <a:xfrm rot="0">
            <a:off x="548148" y="2433015"/>
            <a:ext cx="6735764" cy="5426709"/>
          </a:xfrm>
          <a:prstGeom prst="rect">
            <a:avLst/>
          </a:prstGeom>
        </p:spPr>
        <p:txBody>
          <a:bodyPr anchor="t" rtlCol="false" tIns="0" lIns="0" bIns="0" rIns="0">
            <a:spAutoFit/>
          </a:bodyPr>
          <a:lstStyle/>
          <a:p>
            <a:pPr algn="l">
              <a:lnSpc>
                <a:spcPts val="4340"/>
              </a:lnSpc>
            </a:pPr>
            <a:r>
              <a:rPr lang="en-US" sz="3100" b="true">
                <a:solidFill>
                  <a:srgbClr val="2C4600"/>
                </a:solidFill>
                <a:latin typeface="Arimo Bold"/>
                <a:ea typeface="Arimo Bold"/>
                <a:cs typeface="Arimo Bold"/>
                <a:sym typeface="Arimo Bold"/>
              </a:rPr>
              <a:t>Models Implemented:</a:t>
            </a:r>
          </a:p>
          <a:p>
            <a:pPr algn="l" marL="669301" indent="-334650" lvl="1">
              <a:lnSpc>
                <a:spcPts val="4340"/>
              </a:lnSpc>
              <a:buFont typeface="Arial"/>
              <a:buChar char="•"/>
            </a:pPr>
            <a:r>
              <a:rPr lang="en-US" sz="3100">
                <a:solidFill>
                  <a:srgbClr val="2C4600"/>
                </a:solidFill>
                <a:latin typeface="Arimo"/>
                <a:ea typeface="Arimo"/>
                <a:cs typeface="Arimo"/>
                <a:sym typeface="Arimo"/>
              </a:rPr>
              <a:t>Polynomial Regression with degree 2 features (Primary)</a:t>
            </a:r>
          </a:p>
          <a:p>
            <a:pPr algn="l" marL="669301" indent="-334650" lvl="1">
              <a:lnSpc>
                <a:spcPts val="4340"/>
              </a:lnSpc>
              <a:buFont typeface="Arial"/>
              <a:buChar char="•"/>
            </a:pPr>
            <a:r>
              <a:rPr lang="en-US" sz="3100">
                <a:solidFill>
                  <a:srgbClr val="2C4600"/>
                </a:solidFill>
                <a:latin typeface="Arimo"/>
                <a:ea typeface="Arimo"/>
                <a:cs typeface="Arimo"/>
                <a:sym typeface="Arimo"/>
              </a:rPr>
              <a:t>Lass</a:t>
            </a:r>
            <a:r>
              <a:rPr lang="en-US" sz="3100">
                <a:solidFill>
                  <a:srgbClr val="2C4600"/>
                </a:solidFill>
                <a:latin typeface="Arimo"/>
                <a:ea typeface="Arimo"/>
                <a:cs typeface="Arimo"/>
                <a:sym typeface="Arimo"/>
              </a:rPr>
              <a:t>o Regression for feature selection</a:t>
            </a:r>
          </a:p>
          <a:p>
            <a:pPr algn="l" marL="669301" indent="-334650" lvl="1">
              <a:lnSpc>
                <a:spcPts val="4340"/>
              </a:lnSpc>
              <a:buFont typeface="Arial"/>
              <a:buChar char="•"/>
            </a:pPr>
            <a:r>
              <a:rPr lang="en-US" sz="3100">
                <a:solidFill>
                  <a:srgbClr val="2C4600"/>
                </a:solidFill>
                <a:latin typeface="Arimo"/>
                <a:ea typeface="Arimo"/>
                <a:cs typeface="Arimo"/>
                <a:sym typeface="Arimo"/>
              </a:rPr>
              <a:t>Deci</a:t>
            </a:r>
            <a:r>
              <a:rPr lang="en-US" sz="3100">
                <a:solidFill>
                  <a:srgbClr val="2C4600"/>
                </a:solidFill>
                <a:latin typeface="Arimo"/>
                <a:ea typeface="Arimo"/>
                <a:cs typeface="Arimo"/>
                <a:sym typeface="Arimo"/>
              </a:rPr>
              <a:t>sion Tree Regression with hyperparameter tuning</a:t>
            </a:r>
          </a:p>
          <a:p>
            <a:pPr algn="l" marL="669301" indent="-334650" lvl="1">
              <a:lnSpc>
                <a:spcPts val="4340"/>
              </a:lnSpc>
              <a:buFont typeface="Arial"/>
              <a:buChar char="•"/>
            </a:pPr>
            <a:r>
              <a:rPr lang="en-US" sz="3100">
                <a:solidFill>
                  <a:srgbClr val="2C4600"/>
                </a:solidFill>
                <a:latin typeface="Arimo"/>
                <a:ea typeface="Arimo"/>
                <a:cs typeface="Arimo"/>
                <a:sym typeface="Arimo"/>
              </a:rPr>
              <a:t>Neural Network with 3 hidden layers</a:t>
            </a:r>
          </a:p>
          <a:p>
            <a:pPr algn="l">
              <a:lnSpc>
                <a:spcPts val="4340"/>
              </a:lnSpc>
            </a:pPr>
          </a:p>
        </p:txBody>
      </p:sp>
      <p:sp>
        <p:nvSpPr>
          <p:cNvPr name="TextBox 14" id="14"/>
          <p:cNvSpPr txBox="true"/>
          <p:nvPr/>
        </p:nvSpPr>
        <p:spPr>
          <a:xfrm rot="0">
            <a:off x="7541720" y="2433015"/>
            <a:ext cx="10658494" cy="7056551"/>
          </a:xfrm>
          <a:prstGeom prst="rect">
            <a:avLst/>
          </a:prstGeom>
        </p:spPr>
        <p:txBody>
          <a:bodyPr anchor="t" rtlCol="false" tIns="0" lIns="0" bIns="0" rIns="0">
            <a:spAutoFit/>
          </a:bodyPr>
          <a:lstStyle/>
          <a:p>
            <a:pPr algn="l">
              <a:lnSpc>
                <a:spcPts val="4281"/>
              </a:lnSpc>
            </a:pPr>
            <a:r>
              <a:rPr lang="en-US" sz="3058" b="true">
                <a:solidFill>
                  <a:srgbClr val="2C4600"/>
                </a:solidFill>
                <a:latin typeface="Arimo Bold"/>
                <a:ea typeface="Arimo Bold"/>
                <a:cs typeface="Arimo Bold"/>
                <a:sym typeface="Arimo Bold"/>
              </a:rPr>
              <a:t>Why These Algorithms?</a:t>
            </a:r>
          </a:p>
          <a:p>
            <a:pPr algn="l" marL="660230" indent="-330115" lvl="1">
              <a:lnSpc>
                <a:spcPts val="4281"/>
              </a:lnSpc>
              <a:buFont typeface="Arial"/>
              <a:buChar char="•"/>
            </a:pPr>
            <a:r>
              <a:rPr lang="en-US" b="true" sz="3058">
                <a:solidFill>
                  <a:srgbClr val="2C4600"/>
                </a:solidFill>
                <a:latin typeface="Arimo Bold"/>
                <a:ea typeface="Arimo Bold"/>
                <a:cs typeface="Arimo Bold"/>
                <a:sym typeface="Arimo Bold"/>
              </a:rPr>
              <a:t>Polynomial Regression:</a:t>
            </a:r>
          </a:p>
          <a:p>
            <a:pPr algn="l" marL="1320460" indent="-440153" lvl="2">
              <a:lnSpc>
                <a:spcPts val="4281"/>
              </a:lnSpc>
              <a:buFont typeface="Arial"/>
              <a:buChar char="⚬"/>
            </a:pPr>
            <a:r>
              <a:rPr lang="en-US" sz="3058">
                <a:solidFill>
                  <a:srgbClr val="2C4600"/>
                </a:solidFill>
                <a:latin typeface="Arimo"/>
                <a:ea typeface="Arimo"/>
                <a:cs typeface="Arimo"/>
                <a:sym typeface="Arimo"/>
              </a:rPr>
              <a:t>Captures non-linear relationships between features</a:t>
            </a:r>
          </a:p>
          <a:p>
            <a:pPr algn="l" marL="1320460" indent="-440153" lvl="2">
              <a:lnSpc>
                <a:spcPts val="4281"/>
              </a:lnSpc>
              <a:buFont typeface="Arial"/>
              <a:buChar char="⚬"/>
            </a:pPr>
            <a:r>
              <a:rPr lang="en-US" sz="3058">
                <a:solidFill>
                  <a:srgbClr val="2C4600"/>
                </a:solidFill>
                <a:latin typeface="Arimo"/>
                <a:ea typeface="Arimo"/>
                <a:cs typeface="Arimo"/>
                <a:sym typeface="Arimo"/>
              </a:rPr>
              <a:t>Excellent for continuous target prediction</a:t>
            </a:r>
          </a:p>
          <a:p>
            <a:pPr algn="l" marL="1320460" indent="-440153" lvl="2">
              <a:lnSpc>
                <a:spcPts val="4281"/>
              </a:lnSpc>
              <a:buFont typeface="Arial"/>
              <a:buChar char="⚬"/>
            </a:pPr>
            <a:r>
              <a:rPr lang="en-US" sz="3058">
                <a:solidFill>
                  <a:srgbClr val="2C4600"/>
                </a:solidFill>
                <a:latin typeface="Arimo"/>
                <a:ea typeface="Arimo"/>
                <a:cs typeface="Arimo"/>
                <a:sym typeface="Arimo"/>
              </a:rPr>
              <a:t>Handles feature interactions well</a:t>
            </a:r>
          </a:p>
          <a:p>
            <a:pPr algn="l" marL="1320460" indent="-440153" lvl="2">
              <a:lnSpc>
                <a:spcPts val="4281"/>
              </a:lnSpc>
              <a:buFont typeface="Arial"/>
              <a:buChar char="⚬"/>
            </a:pPr>
            <a:r>
              <a:rPr lang="en-US" sz="3058">
                <a:solidFill>
                  <a:srgbClr val="2C4600"/>
                </a:solidFill>
                <a:latin typeface="Arimo"/>
                <a:ea typeface="Arimo"/>
                <a:cs typeface="Arimo"/>
                <a:sym typeface="Arimo"/>
              </a:rPr>
              <a:t>Achieved exceptional performance (R² &gt; 99.99%)</a:t>
            </a:r>
          </a:p>
          <a:p>
            <a:pPr algn="l" marL="660230" indent="-330115" lvl="1">
              <a:lnSpc>
                <a:spcPts val="4281"/>
              </a:lnSpc>
              <a:buFont typeface="Arial"/>
              <a:buChar char="•"/>
            </a:pPr>
            <a:r>
              <a:rPr lang="en-US" b="true" sz="3058">
                <a:solidFill>
                  <a:srgbClr val="2C4600"/>
                </a:solidFill>
                <a:latin typeface="Arimo Bold"/>
                <a:ea typeface="Arimo Bold"/>
                <a:cs typeface="Arimo Bold"/>
                <a:sym typeface="Arimo Bold"/>
              </a:rPr>
              <a:t>Neural Networks:</a:t>
            </a:r>
          </a:p>
          <a:p>
            <a:pPr algn="l" marL="1320460" indent="-440153" lvl="2">
              <a:lnSpc>
                <a:spcPts val="4281"/>
              </a:lnSpc>
              <a:buFont typeface="Arial"/>
              <a:buChar char="⚬"/>
            </a:pPr>
            <a:r>
              <a:rPr lang="en-US" sz="3058">
                <a:solidFill>
                  <a:srgbClr val="2C4600"/>
                </a:solidFill>
                <a:latin typeface="Arimo"/>
                <a:ea typeface="Arimo"/>
                <a:cs typeface="Arimo"/>
                <a:sym typeface="Arimo"/>
              </a:rPr>
              <a:t>Can learn complex patterns in player data</a:t>
            </a:r>
          </a:p>
          <a:p>
            <a:pPr algn="l" marL="1320460" indent="-440153" lvl="2">
              <a:lnSpc>
                <a:spcPts val="4281"/>
              </a:lnSpc>
              <a:buFont typeface="Arial"/>
              <a:buChar char="⚬"/>
            </a:pPr>
            <a:r>
              <a:rPr lang="en-US" sz="3058">
                <a:solidFill>
                  <a:srgbClr val="2C4600"/>
                </a:solidFill>
                <a:latin typeface="Arimo"/>
                <a:ea typeface="Arimo"/>
                <a:cs typeface="Arimo"/>
                <a:sym typeface="Arimo"/>
              </a:rPr>
              <a:t>Flexible architecture for feature combinations</a:t>
            </a:r>
          </a:p>
          <a:p>
            <a:pPr algn="l" marL="1320460" indent="-440153" lvl="2">
              <a:lnSpc>
                <a:spcPts val="4281"/>
              </a:lnSpc>
              <a:buFont typeface="Arial"/>
              <a:buChar char="⚬"/>
            </a:pPr>
            <a:r>
              <a:rPr lang="en-US" sz="3058">
                <a:solidFill>
                  <a:srgbClr val="2C4600"/>
                </a:solidFill>
                <a:latin typeface="Arimo"/>
                <a:ea typeface="Arimo"/>
                <a:cs typeface="Arimo"/>
                <a:sym typeface="Arimo"/>
              </a:rPr>
              <a:t>Good with scaled numerical data</a:t>
            </a:r>
          </a:p>
          <a:p>
            <a:pPr algn="l" marL="1320460" indent="-440153" lvl="2">
              <a:lnSpc>
                <a:spcPts val="4281"/>
              </a:lnSpc>
              <a:buFont typeface="Arial"/>
              <a:buChar char="⚬"/>
            </a:pPr>
            <a:r>
              <a:rPr lang="en-US" sz="3058">
                <a:solidFill>
                  <a:srgbClr val="2C4600"/>
                </a:solidFill>
                <a:latin typeface="Arimo"/>
                <a:ea typeface="Arimo"/>
                <a:cs typeface="Arimo"/>
                <a:sym typeface="Arimo"/>
              </a:rPr>
              <a:t>Potential for capturing subtle player performance patterns</a:t>
            </a:r>
          </a:p>
          <a:p>
            <a:pPr algn="l">
              <a:lnSpc>
                <a:spcPts val="4281"/>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DAG0ztKRuKU</dc:identifier>
  <dcterms:modified xsi:type="dcterms:W3CDTF">2011-08-01T06:04:30Z</dcterms:modified>
  <cp:revision>1</cp:revision>
  <dc:title>top assits prediction ppt</dc:title>
</cp:coreProperties>
</file>