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19"/>
    </p:embeddedFont>
    <p:embeddedFont>
      <p:font typeface="Anton" charset="1" panose="00000500000000000000"/>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pSp>
        <p:nvGrpSpPr>
          <p:cNvPr name="Group 3" id="3"/>
          <p:cNvGrpSpPr/>
          <p:nvPr/>
        </p:nvGrpSpPr>
        <p:grpSpPr>
          <a:xfrm rot="0">
            <a:off x="9943174" y="0"/>
            <a:ext cx="7316126" cy="10287000"/>
            <a:chOff x="0" y="0"/>
            <a:chExt cx="765648" cy="1076556"/>
          </a:xfrm>
        </p:grpSpPr>
        <p:sp>
          <p:nvSpPr>
            <p:cNvPr name="Freeform 4" id="4"/>
            <p:cNvSpPr/>
            <p:nvPr/>
          </p:nvSpPr>
          <p:spPr>
            <a:xfrm flipH="false" flipV="false" rot="0">
              <a:off x="0" y="0"/>
              <a:ext cx="765648" cy="1076556"/>
            </a:xfrm>
            <a:custGeom>
              <a:avLst/>
              <a:gdLst/>
              <a:ahLst/>
              <a:cxnLst/>
              <a:rect r="r" b="b" t="t" l="l"/>
              <a:pathLst>
                <a:path h="1076556" w="765648">
                  <a:moveTo>
                    <a:pt x="0" y="0"/>
                  </a:moveTo>
                  <a:lnTo>
                    <a:pt x="765648" y="0"/>
                  </a:lnTo>
                  <a:lnTo>
                    <a:pt x="765648" y="1076556"/>
                  </a:lnTo>
                  <a:lnTo>
                    <a:pt x="0" y="1076556"/>
                  </a:lnTo>
                  <a:close/>
                </a:path>
              </a:pathLst>
            </a:custGeom>
            <a:blipFill>
              <a:blip r:embed="rId3"/>
              <a:stretch>
                <a:fillRect l="0" t="-3306" r="0" b="-3306"/>
              </a:stretch>
            </a:blipFill>
          </p:spPr>
        </p:sp>
      </p:grpSp>
      <p:sp>
        <p:nvSpPr>
          <p:cNvPr name="TextBox 5" id="5"/>
          <p:cNvSpPr txBox="true"/>
          <p:nvPr/>
        </p:nvSpPr>
        <p:spPr>
          <a:xfrm rot="0">
            <a:off x="1028700" y="6674188"/>
            <a:ext cx="7772152" cy="942337"/>
          </a:xfrm>
          <a:prstGeom prst="rect">
            <a:avLst/>
          </a:prstGeom>
        </p:spPr>
        <p:txBody>
          <a:bodyPr anchor="t" rtlCol="false" tIns="0" lIns="0" bIns="0" rIns="0">
            <a:spAutoFit/>
          </a:bodyPr>
          <a:lstStyle/>
          <a:p>
            <a:pPr algn="l">
              <a:lnSpc>
                <a:spcPts val="3584"/>
              </a:lnSpc>
            </a:pPr>
            <a:r>
              <a:rPr lang="en-US" sz="3983" spc="95" b="true">
                <a:solidFill>
                  <a:srgbClr val="000000"/>
                </a:solidFill>
                <a:latin typeface="Arimo Bold"/>
                <a:ea typeface="Arimo Bold"/>
                <a:cs typeface="Arimo Bold"/>
                <a:sym typeface="Arimo Bold"/>
              </a:rPr>
              <a:t>Ai powered league winner prediction</a:t>
            </a:r>
          </a:p>
        </p:txBody>
      </p:sp>
      <p:sp>
        <p:nvSpPr>
          <p:cNvPr name="TextBox 6" id="6"/>
          <p:cNvSpPr txBox="true"/>
          <p:nvPr/>
        </p:nvSpPr>
        <p:spPr>
          <a:xfrm rot="0">
            <a:off x="1028700" y="8997315"/>
            <a:ext cx="4386324"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PRESENTED BY </a:t>
            </a:r>
          </a:p>
        </p:txBody>
      </p:sp>
      <p:sp>
        <p:nvSpPr>
          <p:cNvPr name="TextBox 7" id="7"/>
          <p:cNvSpPr txBox="true"/>
          <p:nvPr/>
        </p:nvSpPr>
        <p:spPr>
          <a:xfrm rot="0">
            <a:off x="1028700" y="1088984"/>
            <a:ext cx="3690203"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 </a:t>
            </a:r>
          </a:p>
        </p:txBody>
      </p:sp>
      <p:sp>
        <p:nvSpPr>
          <p:cNvPr name="TextBox 8" id="8"/>
          <p:cNvSpPr txBox="true"/>
          <p:nvPr/>
        </p:nvSpPr>
        <p:spPr>
          <a:xfrm rot="0">
            <a:off x="1028700" y="2904492"/>
            <a:ext cx="4859604" cy="1941998"/>
          </a:xfrm>
          <a:prstGeom prst="rect">
            <a:avLst/>
          </a:prstGeom>
        </p:spPr>
        <p:txBody>
          <a:bodyPr anchor="t" rtlCol="false" tIns="0" lIns="0" bIns="0" rIns="0">
            <a:spAutoFit/>
          </a:bodyPr>
          <a:lstStyle/>
          <a:p>
            <a:pPr algn="l">
              <a:lnSpc>
                <a:spcPts val="15922"/>
              </a:lnSpc>
              <a:spcBef>
                <a:spcPct val="0"/>
              </a:spcBef>
            </a:pPr>
            <a:r>
              <a:rPr lang="en-US" sz="11372">
                <a:solidFill>
                  <a:srgbClr val="2A441A"/>
                </a:solidFill>
                <a:latin typeface="Anton"/>
                <a:ea typeface="Anton"/>
                <a:cs typeface="Anton"/>
                <a:sym typeface="Anton"/>
              </a:rPr>
              <a:t>AI</a:t>
            </a:r>
          </a:p>
        </p:txBody>
      </p:sp>
      <p:sp>
        <p:nvSpPr>
          <p:cNvPr name="TextBox 9" id="9"/>
          <p:cNvSpPr txBox="true"/>
          <p:nvPr/>
        </p:nvSpPr>
        <p:spPr>
          <a:xfrm rot="0">
            <a:off x="1028700" y="4627415"/>
            <a:ext cx="8491919" cy="1941998"/>
          </a:xfrm>
          <a:prstGeom prst="rect">
            <a:avLst/>
          </a:prstGeom>
        </p:spPr>
        <p:txBody>
          <a:bodyPr anchor="t" rtlCol="false" tIns="0" lIns="0" bIns="0" rIns="0">
            <a:spAutoFit/>
          </a:bodyPr>
          <a:lstStyle/>
          <a:p>
            <a:pPr algn="l">
              <a:lnSpc>
                <a:spcPts val="15922"/>
              </a:lnSpc>
              <a:spcBef>
                <a:spcPct val="0"/>
              </a:spcBef>
            </a:pPr>
            <a:r>
              <a:rPr lang="en-US" sz="11372">
                <a:solidFill>
                  <a:srgbClr val="000000"/>
                </a:solidFill>
                <a:latin typeface="Anton"/>
                <a:ea typeface="Anton"/>
                <a:cs typeface="Anton"/>
                <a:sym typeface="Anton"/>
              </a:rPr>
              <a:t>SCORE SIGHT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pSp>
        <p:nvGrpSpPr>
          <p:cNvPr name="Group 3" id="3"/>
          <p:cNvGrpSpPr/>
          <p:nvPr/>
        </p:nvGrpSpPr>
        <p:grpSpPr>
          <a:xfrm rot="0">
            <a:off x="1028700" y="3471495"/>
            <a:ext cx="16230600" cy="5603797"/>
            <a:chOff x="0" y="0"/>
            <a:chExt cx="1698567" cy="586449"/>
          </a:xfrm>
        </p:grpSpPr>
        <p:sp>
          <p:nvSpPr>
            <p:cNvPr name="Freeform 4" id="4"/>
            <p:cNvSpPr/>
            <p:nvPr/>
          </p:nvSpPr>
          <p:spPr>
            <a:xfrm flipH="false" flipV="false" rot="0">
              <a:off x="0" y="0"/>
              <a:ext cx="1698567" cy="586449"/>
            </a:xfrm>
            <a:custGeom>
              <a:avLst/>
              <a:gdLst/>
              <a:ahLst/>
              <a:cxnLst/>
              <a:rect r="r" b="b" t="t" l="l"/>
              <a:pathLst>
                <a:path h="586449" w="1698567">
                  <a:moveTo>
                    <a:pt x="0" y="0"/>
                  </a:moveTo>
                  <a:lnTo>
                    <a:pt x="1698567" y="0"/>
                  </a:lnTo>
                  <a:lnTo>
                    <a:pt x="1698567" y="586449"/>
                  </a:lnTo>
                  <a:lnTo>
                    <a:pt x="0" y="586449"/>
                  </a:lnTo>
                  <a:close/>
                </a:path>
              </a:pathLst>
            </a:custGeom>
            <a:blipFill>
              <a:blip r:embed="rId3"/>
              <a:stretch>
                <a:fillRect l="0" t="-28088" r="0" b="-28088"/>
              </a:stretch>
            </a:blipFill>
          </p:spPr>
        </p:sp>
      </p:grpSp>
      <p:grpSp>
        <p:nvGrpSpPr>
          <p:cNvPr name="Group 5" id="5"/>
          <p:cNvGrpSpPr/>
          <p:nvPr/>
        </p:nvGrpSpPr>
        <p:grpSpPr>
          <a:xfrm rot="0">
            <a:off x="1383782" y="4060825"/>
            <a:ext cx="3125665" cy="4550820"/>
            <a:chOff x="0" y="0"/>
            <a:chExt cx="823220" cy="1198570"/>
          </a:xfrm>
        </p:grpSpPr>
        <p:sp>
          <p:nvSpPr>
            <p:cNvPr name="Freeform 6" id="6"/>
            <p:cNvSpPr/>
            <p:nvPr/>
          </p:nvSpPr>
          <p:spPr>
            <a:xfrm flipH="false" flipV="false" rot="0">
              <a:off x="0" y="0"/>
              <a:ext cx="823220" cy="1198570"/>
            </a:xfrm>
            <a:custGeom>
              <a:avLst/>
              <a:gdLst/>
              <a:ahLst/>
              <a:cxnLst/>
              <a:rect r="r" b="b" t="t" l="l"/>
              <a:pathLst>
                <a:path h="1198570" w="823220">
                  <a:moveTo>
                    <a:pt x="0" y="0"/>
                  </a:moveTo>
                  <a:lnTo>
                    <a:pt x="823220" y="0"/>
                  </a:lnTo>
                  <a:lnTo>
                    <a:pt x="823220" y="1198570"/>
                  </a:lnTo>
                  <a:lnTo>
                    <a:pt x="0" y="1198570"/>
                  </a:lnTo>
                  <a:close/>
                </a:path>
              </a:pathLst>
            </a:custGeom>
            <a:solidFill>
              <a:srgbClr val="2A441A">
                <a:alpha val="56863"/>
              </a:srgbClr>
            </a:solidFill>
          </p:spPr>
        </p:sp>
        <p:sp>
          <p:nvSpPr>
            <p:cNvPr name="TextBox 7" id="7"/>
            <p:cNvSpPr txBox="true"/>
            <p:nvPr/>
          </p:nvSpPr>
          <p:spPr>
            <a:xfrm>
              <a:off x="0" y="57150"/>
              <a:ext cx="823220" cy="1141420"/>
            </a:xfrm>
            <a:prstGeom prst="rect">
              <a:avLst/>
            </a:prstGeom>
          </p:spPr>
          <p:txBody>
            <a:bodyPr anchor="ctr" rtlCol="false" tIns="50800" lIns="50800" bIns="50800" rIns="50800"/>
            <a:lstStyle/>
            <a:p>
              <a:pPr algn="ctr">
                <a:lnSpc>
                  <a:spcPts val="1890"/>
                </a:lnSpc>
              </a:pPr>
            </a:p>
          </p:txBody>
        </p:sp>
      </p:grpSp>
      <p:sp>
        <p:nvSpPr>
          <p:cNvPr name="TextBox 8" id="8"/>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04</a:t>
            </a:r>
          </a:p>
        </p:txBody>
      </p:sp>
      <p:sp>
        <p:nvSpPr>
          <p:cNvPr name="TextBox 9" id="9"/>
          <p:cNvSpPr txBox="true"/>
          <p:nvPr/>
        </p:nvSpPr>
        <p:spPr>
          <a:xfrm rot="0">
            <a:off x="1028700" y="1088984"/>
            <a:ext cx="3480747"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10" id="10"/>
          <p:cNvSpPr txBox="true"/>
          <p:nvPr/>
        </p:nvSpPr>
        <p:spPr>
          <a:xfrm rot="0">
            <a:off x="3439002" y="1521954"/>
            <a:ext cx="11409996" cy="1351817"/>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MODEL </a:t>
            </a:r>
            <a:r>
              <a:rPr lang="en-US" sz="7903">
                <a:solidFill>
                  <a:srgbClr val="000000"/>
                </a:solidFill>
                <a:latin typeface="Anton"/>
                <a:ea typeface="Anton"/>
                <a:cs typeface="Anton"/>
                <a:sym typeface="Anton"/>
              </a:rPr>
              <a:t>EVALUATION &amp; RESULTS</a:t>
            </a:r>
          </a:p>
        </p:txBody>
      </p:sp>
      <p:grpSp>
        <p:nvGrpSpPr>
          <p:cNvPr name="Group 11" id="11"/>
          <p:cNvGrpSpPr/>
          <p:nvPr/>
        </p:nvGrpSpPr>
        <p:grpSpPr>
          <a:xfrm rot="0">
            <a:off x="5237397" y="3997984"/>
            <a:ext cx="3289734" cy="4550820"/>
            <a:chOff x="0" y="0"/>
            <a:chExt cx="866432" cy="1198570"/>
          </a:xfrm>
        </p:grpSpPr>
        <p:sp>
          <p:nvSpPr>
            <p:cNvPr name="Freeform 12" id="12"/>
            <p:cNvSpPr/>
            <p:nvPr/>
          </p:nvSpPr>
          <p:spPr>
            <a:xfrm flipH="false" flipV="false" rot="0">
              <a:off x="0" y="0"/>
              <a:ext cx="866432" cy="1198570"/>
            </a:xfrm>
            <a:custGeom>
              <a:avLst/>
              <a:gdLst/>
              <a:ahLst/>
              <a:cxnLst/>
              <a:rect r="r" b="b" t="t" l="l"/>
              <a:pathLst>
                <a:path h="1198570" w="866432">
                  <a:moveTo>
                    <a:pt x="0" y="0"/>
                  </a:moveTo>
                  <a:lnTo>
                    <a:pt x="866432" y="0"/>
                  </a:lnTo>
                  <a:lnTo>
                    <a:pt x="866432" y="1198570"/>
                  </a:lnTo>
                  <a:lnTo>
                    <a:pt x="0" y="1198570"/>
                  </a:lnTo>
                  <a:close/>
                </a:path>
              </a:pathLst>
            </a:custGeom>
            <a:solidFill>
              <a:srgbClr val="2A441A">
                <a:alpha val="56863"/>
              </a:srgbClr>
            </a:solidFill>
          </p:spPr>
        </p:sp>
        <p:sp>
          <p:nvSpPr>
            <p:cNvPr name="TextBox 13" id="13"/>
            <p:cNvSpPr txBox="true"/>
            <p:nvPr/>
          </p:nvSpPr>
          <p:spPr>
            <a:xfrm>
              <a:off x="0" y="57150"/>
              <a:ext cx="866432" cy="1141420"/>
            </a:xfrm>
            <a:prstGeom prst="rect">
              <a:avLst/>
            </a:prstGeom>
          </p:spPr>
          <p:txBody>
            <a:bodyPr anchor="ctr" rtlCol="false" tIns="50800" lIns="50800" bIns="50800" rIns="50800"/>
            <a:lstStyle/>
            <a:p>
              <a:pPr algn="ctr">
                <a:lnSpc>
                  <a:spcPts val="1890"/>
                </a:lnSpc>
              </a:pPr>
            </a:p>
          </p:txBody>
        </p:sp>
      </p:grpSp>
      <p:grpSp>
        <p:nvGrpSpPr>
          <p:cNvPr name="Group 14" id="14"/>
          <p:cNvGrpSpPr/>
          <p:nvPr/>
        </p:nvGrpSpPr>
        <p:grpSpPr>
          <a:xfrm rot="0">
            <a:off x="9251031" y="3997984"/>
            <a:ext cx="3146582" cy="4550820"/>
            <a:chOff x="0" y="0"/>
            <a:chExt cx="828729" cy="1198570"/>
          </a:xfrm>
        </p:grpSpPr>
        <p:sp>
          <p:nvSpPr>
            <p:cNvPr name="Freeform 15" id="15"/>
            <p:cNvSpPr/>
            <p:nvPr/>
          </p:nvSpPr>
          <p:spPr>
            <a:xfrm flipH="false" flipV="false" rot="0">
              <a:off x="0" y="0"/>
              <a:ext cx="828729" cy="1198570"/>
            </a:xfrm>
            <a:custGeom>
              <a:avLst/>
              <a:gdLst/>
              <a:ahLst/>
              <a:cxnLst/>
              <a:rect r="r" b="b" t="t" l="l"/>
              <a:pathLst>
                <a:path h="1198570" w="828729">
                  <a:moveTo>
                    <a:pt x="0" y="0"/>
                  </a:moveTo>
                  <a:lnTo>
                    <a:pt x="828729" y="0"/>
                  </a:lnTo>
                  <a:lnTo>
                    <a:pt x="828729" y="1198570"/>
                  </a:lnTo>
                  <a:lnTo>
                    <a:pt x="0" y="1198570"/>
                  </a:lnTo>
                  <a:close/>
                </a:path>
              </a:pathLst>
            </a:custGeom>
            <a:solidFill>
              <a:srgbClr val="2A441A">
                <a:alpha val="56863"/>
              </a:srgbClr>
            </a:solidFill>
          </p:spPr>
        </p:sp>
        <p:sp>
          <p:nvSpPr>
            <p:cNvPr name="TextBox 16" id="16"/>
            <p:cNvSpPr txBox="true"/>
            <p:nvPr/>
          </p:nvSpPr>
          <p:spPr>
            <a:xfrm>
              <a:off x="0" y="57150"/>
              <a:ext cx="828729" cy="1141420"/>
            </a:xfrm>
            <a:prstGeom prst="rect">
              <a:avLst/>
            </a:prstGeom>
          </p:spPr>
          <p:txBody>
            <a:bodyPr anchor="ctr" rtlCol="false" tIns="50800" lIns="50800" bIns="50800" rIns="50800"/>
            <a:lstStyle/>
            <a:p>
              <a:pPr algn="ctr">
                <a:lnSpc>
                  <a:spcPts val="1890"/>
                </a:lnSpc>
              </a:pPr>
            </a:p>
          </p:txBody>
        </p:sp>
      </p:grpSp>
      <p:grpSp>
        <p:nvGrpSpPr>
          <p:cNvPr name="Group 17" id="17"/>
          <p:cNvGrpSpPr/>
          <p:nvPr/>
        </p:nvGrpSpPr>
        <p:grpSpPr>
          <a:xfrm rot="0">
            <a:off x="13572958" y="4060825"/>
            <a:ext cx="3185136" cy="4550820"/>
            <a:chOff x="0" y="0"/>
            <a:chExt cx="838884" cy="1198570"/>
          </a:xfrm>
        </p:grpSpPr>
        <p:sp>
          <p:nvSpPr>
            <p:cNvPr name="Freeform 18" id="18"/>
            <p:cNvSpPr/>
            <p:nvPr/>
          </p:nvSpPr>
          <p:spPr>
            <a:xfrm flipH="false" flipV="false" rot="0">
              <a:off x="0" y="0"/>
              <a:ext cx="838884" cy="1198570"/>
            </a:xfrm>
            <a:custGeom>
              <a:avLst/>
              <a:gdLst/>
              <a:ahLst/>
              <a:cxnLst/>
              <a:rect r="r" b="b" t="t" l="l"/>
              <a:pathLst>
                <a:path h="1198570" w="838884">
                  <a:moveTo>
                    <a:pt x="0" y="0"/>
                  </a:moveTo>
                  <a:lnTo>
                    <a:pt x="838884" y="0"/>
                  </a:lnTo>
                  <a:lnTo>
                    <a:pt x="838884" y="1198570"/>
                  </a:lnTo>
                  <a:lnTo>
                    <a:pt x="0" y="1198570"/>
                  </a:lnTo>
                  <a:close/>
                </a:path>
              </a:pathLst>
            </a:custGeom>
            <a:solidFill>
              <a:srgbClr val="2A441A">
                <a:alpha val="56863"/>
              </a:srgbClr>
            </a:solidFill>
          </p:spPr>
        </p:sp>
        <p:sp>
          <p:nvSpPr>
            <p:cNvPr name="TextBox 19" id="19"/>
            <p:cNvSpPr txBox="true"/>
            <p:nvPr/>
          </p:nvSpPr>
          <p:spPr>
            <a:xfrm>
              <a:off x="0" y="57150"/>
              <a:ext cx="838884" cy="1141420"/>
            </a:xfrm>
            <a:prstGeom prst="rect">
              <a:avLst/>
            </a:prstGeom>
          </p:spPr>
          <p:txBody>
            <a:bodyPr anchor="ctr" rtlCol="false" tIns="50800" lIns="50800" bIns="50800" rIns="50800"/>
            <a:lstStyle/>
            <a:p>
              <a:pPr algn="ctr">
                <a:lnSpc>
                  <a:spcPts val="1890"/>
                </a:lnSpc>
              </a:pPr>
            </a:p>
          </p:txBody>
        </p:sp>
      </p:grpSp>
      <p:sp>
        <p:nvSpPr>
          <p:cNvPr name="TextBox 20" id="20"/>
          <p:cNvSpPr txBox="true"/>
          <p:nvPr/>
        </p:nvSpPr>
        <p:spPr>
          <a:xfrm rot="0">
            <a:off x="1383782" y="4966745"/>
            <a:ext cx="3129715" cy="315468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Arimo"/>
                <a:ea typeface="Arimo"/>
                <a:cs typeface="Arimo"/>
                <a:sym typeface="Arimo"/>
              </a:rPr>
              <a:t>ROC-AUC: 0.97–0.99 (per fold)</a:t>
            </a:r>
          </a:p>
          <a:p>
            <a:pPr algn="l" marL="388620" indent="-194310" lvl="1">
              <a:lnSpc>
                <a:spcPts val="2520"/>
              </a:lnSpc>
              <a:buFont typeface="Arial"/>
              <a:buChar char="•"/>
            </a:pPr>
            <a:r>
              <a:rPr lang="en-US" sz="1800">
                <a:solidFill>
                  <a:srgbClr val="FFFFFF"/>
                </a:solidFill>
                <a:latin typeface="Arimo"/>
                <a:ea typeface="Arimo"/>
                <a:cs typeface="Arimo"/>
                <a:sym typeface="Arimo"/>
              </a:rPr>
              <a:t>F1-score (Champion): 0.67 | Precision: 0.58 | Recall: 0.78</a:t>
            </a:r>
          </a:p>
          <a:p>
            <a:pPr algn="l" marL="388620" indent="-194310" lvl="1">
              <a:lnSpc>
                <a:spcPts val="2520"/>
              </a:lnSpc>
              <a:buFont typeface="Arial"/>
              <a:buChar char="•"/>
            </a:pPr>
            <a:r>
              <a:rPr lang="en-US" sz="1800">
                <a:solidFill>
                  <a:srgbClr val="FFFFFF"/>
                </a:solidFill>
                <a:latin typeface="Arimo"/>
                <a:ea typeface="Arimo"/>
                <a:cs typeface="Arimo"/>
                <a:sym typeface="Arimo"/>
              </a:rPr>
              <a:t>Top-1 season winner picked in 66–100% of test folds</a:t>
            </a:r>
          </a:p>
          <a:p>
            <a:pPr algn="l" marL="388620" indent="-194310" lvl="1">
              <a:lnSpc>
                <a:spcPts val="2520"/>
              </a:lnSpc>
              <a:buFont typeface="Arial"/>
              <a:buChar char="•"/>
            </a:pPr>
            <a:r>
              <a:rPr lang="en-US" sz="1800">
                <a:solidFill>
                  <a:srgbClr val="FFFFFF"/>
                </a:solidFill>
                <a:latin typeface="Arimo"/>
                <a:ea typeface="Arimo"/>
                <a:cs typeface="Arimo"/>
                <a:sym typeface="Arimo"/>
              </a:rPr>
              <a:t>OOF accuracy: 0.96</a:t>
            </a:r>
          </a:p>
          <a:p>
            <a:pPr algn="l">
              <a:lnSpc>
                <a:spcPts val="2520"/>
              </a:lnSpc>
            </a:pPr>
          </a:p>
        </p:txBody>
      </p:sp>
      <p:sp>
        <p:nvSpPr>
          <p:cNvPr name="TextBox 21" id="21"/>
          <p:cNvSpPr txBox="true"/>
          <p:nvPr/>
        </p:nvSpPr>
        <p:spPr>
          <a:xfrm rot="0">
            <a:off x="5235372" y="4851175"/>
            <a:ext cx="3289734" cy="2526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Arimo"/>
                <a:ea typeface="Arimo"/>
                <a:cs typeface="Arimo"/>
                <a:sym typeface="Arimo"/>
              </a:rPr>
              <a:t>MAE: 0.58 | RMSE: 0.89 | R²: 0.96</a:t>
            </a:r>
          </a:p>
          <a:p>
            <a:pPr algn="l" marL="388620" indent="-194310" lvl="1">
              <a:lnSpc>
                <a:spcPts val="2520"/>
              </a:lnSpc>
              <a:buFont typeface="Arial"/>
              <a:buChar char="•"/>
            </a:pPr>
            <a:r>
              <a:rPr lang="en-US" sz="1800">
                <a:solidFill>
                  <a:srgbClr val="FFFFFF"/>
                </a:solidFill>
                <a:latin typeface="Arimo"/>
                <a:ea typeface="Arimo"/>
                <a:cs typeface="Arimo"/>
                <a:sym typeface="Arimo"/>
              </a:rPr>
              <a:t>M</a:t>
            </a:r>
            <a:r>
              <a:rPr lang="en-US" sz="1800">
                <a:solidFill>
                  <a:srgbClr val="FFFFFF"/>
                </a:solidFill>
                <a:latin typeface="Arimo"/>
                <a:ea typeface="Arimo"/>
                <a:cs typeface="Arimo"/>
                <a:sym typeface="Arimo"/>
              </a:rPr>
              <a:t>odel robust across age, position, team, appearances</a:t>
            </a:r>
          </a:p>
          <a:p>
            <a:pPr algn="l" marL="388620" indent="-194310" lvl="1">
              <a:lnSpc>
                <a:spcPts val="2520"/>
              </a:lnSpc>
              <a:buFont typeface="Arial"/>
              <a:buChar char="•"/>
            </a:pPr>
            <a:r>
              <a:rPr lang="en-US" sz="1800">
                <a:solidFill>
                  <a:srgbClr val="FFFFFF"/>
                </a:solidFill>
                <a:latin typeface="Arimo"/>
                <a:ea typeface="Arimo"/>
                <a:cs typeface="Arimo"/>
                <a:sym typeface="Arimo"/>
              </a:rPr>
              <a:t>Feature importances: Appearances, Age, Minutes, Position</a:t>
            </a:r>
          </a:p>
          <a:p>
            <a:pPr algn="l">
              <a:lnSpc>
                <a:spcPts val="2520"/>
              </a:lnSpc>
            </a:pPr>
          </a:p>
        </p:txBody>
      </p:sp>
      <p:sp>
        <p:nvSpPr>
          <p:cNvPr name="TextBox 22" id="22"/>
          <p:cNvSpPr txBox="true"/>
          <p:nvPr/>
        </p:nvSpPr>
        <p:spPr>
          <a:xfrm rot="0">
            <a:off x="9230114" y="5086350"/>
            <a:ext cx="3146582" cy="2526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Arimo"/>
                <a:ea typeface="Arimo"/>
                <a:cs typeface="Arimo"/>
                <a:sym typeface="Arimo"/>
              </a:rPr>
              <a:t>Top Assists/Overall Points: Equivalent pipeline, similar metrics assumed based on architecture</a:t>
            </a:r>
          </a:p>
          <a:p>
            <a:pPr algn="l" marL="388620" indent="-194310" lvl="1">
              <a:lnSpc>
                <a:spcPts val="2520"/>
              </a:lnSpc>
              <a:buFont typeface="Arial"/>
              <a:buChar char="•"/>
            </a:pPr>
            <a:r>
              <a:rPr lang="en-US" sz="1800">
                <a:solidFill>
                  <a:srgbClr val="FFFFFF"/>
                </a:solidFill>
                <a:latin typeface="Arimo"/>
                <a:ea typeface="Arimo"/>
                <a:cs typeface="Arimo"/>
                <a:sym typeface="Arimo"/>
              </a:rPr>
              <a:t>Match Winner: Multi-class reports; Accuracy, ROC, F1 for each class</a:t>
            </a:r>
          </a:p>
          <a:p>
            <a:pPr algn="l">
              <a:lnSpc>
                <a:spcPts val="2520"/>
              </a:lnSpc>
            </a:pPr>
          </a:p>
        </p:txBody>
      </p:sp>
      <p:sp>
        <p:nvSpPr>
          <p:cNvPr name="TextBox 23" id="23"/>
          <p:cNvSpPr txBox="true"/>
          <p:nvPr/>
        </p:nvSpPr>
        <p:spPr>
          <a:xfrm rot="0">
            <a:off x="13572958" y="4870225"/>
            <a:ext cx="3185136" cy="2101850"/>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FFFFFF"/>
                </a:solidFill>
                <a:latin typeface="Arimo"/>
                <a:ea typeface="Arimo"/>
                <a:cs typeface="Arimo"/>
                <a:sym typeface="Arimo"/>
              </a:rPr>
              <a:t>Histograms of residue/error; Feature importance bars; Confusion matrix heatmaps; Precision-Recall curves</a:t>
            </a:r>
          </a:p>
        </p:txBody>
      </p:sp>
      <p:sp>
        <p:nvSpPr>
          <p:cNvPr name="TextBox 24" id="24"/>
          <p:cNvSpPr txBox="true"/>
          <p:nvPr/>
        </p:nvSpPr>
        <p:spPr>
          <a:xfrm rot="0">
            <a:off x="1383782" y="4146325"/>
            <a:ext cx="3129715" cy="782320"/>
          </a:xfrm>
          <a:prstGeom prst="rect">
            <a:avLst/>
          </a:prstGeom>
        </p:spPr>
        <p:txBody>
          <a:bodyPr anchor="t" rtlCol="false" tIns="0" lIns="0" bIns="0" rIns="0">
            <a:spAutoFit/>
          </a:bodyPr>
          <a:lstStyle/>
          <a:p>
            <a:pPr algn="ctr">
              <a:lnSpc>
                <a:spcPts val="3079"/>
              </a:lnSpc>
            </a:pPr>
            <a:r>
              <a:rPr lang="en-US" sz="2199">
                <a:solidFill>
                  <a:srgbClr val="FFFFFF"/>
                </a:solidFill>
                <a:latin typeface="Arimo"/>
                <a:ea typeface="Arimo"/>
                <a:cs typeface="Arimo"/>
                <a:sym typeface="Arimo"/>
              </a:rPr>
              <a:t>League Winner (Classification)</a:t>
            </a:r>
          </a:p>
        </p:txBody>
      </p:sp>
      <p:sp>
        <p:nvSpPr>
          <p:cNvPr name="TextBox 25" id="25"/>
          <p:cNvSpPr txBox="true"/>
          <p:nvPr/>
        </p:nvSpPr>
        <p:spPr>
          <a:xfrm rot="0">
            <a:off x="5315382" y="4146325"/>
            <a:ext cx="3129715" cy="391795"/>
          </a:xfrm>
          <a:prstGeom prst="rect">
            <a:avLst/>
          </a:prstGeom>
        </p:spPr>
        <p:txBody>
          <a:bodyPr anchor="t" rtlCol="false" tIns="0" lIns="0" bIns="0" rIns="0">
            <a:spAutoFit/>
          </a:bodyPr>
          <a:lstStyle/>
          <a:p>
            <a:pPr algn="ctr">
              <a:lnSpc>
                <a:spcPts val="3079"/>
              </a:lnSpc>
            </a:pPr>
            <a:r>
              <a:rPr lang="en-US" sz="2199">
                <a:solidFill>
                  <a:srgbClr val="FFFFFF"/>
                </a:solidFill>
                <a:latin typeface="Arimo"/>
                <a:ea typeface="Arimo"/>
                <a:cs typeface="Arimo"/>
                <a:sym typeface="Arimo"/>
              </a:rPr>
              <a:t>Top Goals (Regression)</a:t>
            </a:r>
          </a:p>
        </p:txBody>
      </p:sp>
      <p:sp>
        <p:nvSpPr>
          <p:cNvPr name="TextBox 26" id="26"/>
          <p:cNvSpPr txBox="true"/>
          <p:nvPr/>
        </p:nvSpPr>
        <p:spPr>
          <a:xfrm rot="0">
            <a:off x="9246981" y="4146325"/>
            <a:ext cx="3129715" cy="782320"/>
          </a:xfrm>
          <a:prstGeom prst="rect">
            <a:avLst/>
          </a:prstGeom>
        </p:spPr>
        <p:txBody>
          <a:bodyPr anchor="t" rtlCol="false" tIns="0" lIns="0" bIns="0" rIns="0">
            <a:spAutoFit/>
          </a:bodyPr>
          <a:lstStyle/>
          <a:p>
            <a:pPr algn="ctr">
              <a:lnSpc>
                <a:spcPts val="3079"/>
              </a:lnSpc>
            </a:pPr>
            <a:r>
              <a:rPr lang="en-US" sz="2199">
                <a:solidFill>
                  <a:srgbClr val="FFFFFF"/>
                </a:solidFill>
                <a:latin typeface="Arimo"/>
                <a:ea typeface="Arimo"/>
                <a:cs typeface="Arimo"/>
                <a:sym typeface="Arimo"/>
              </a:rPr>
              <a:t>General for Other Models</a:t>
            </a:r>
          </a:p>
        </p:txBody>
      </p:sp>
      <p:sp>
        <p:nvSpPr>
          <p:cNvPr name="TextBox 27" id="27"/>
          <p:cNvSpPr txBox="true"/>
          <p:nvPr/>
        </p:nvSpPr>
        <p:spPr>
          <a:xfrm rot="0">
            <a:off x="13572958" y="4174265"/>
            <a:ext cx="3129715" cy="391795"/>
          </a:xfrm>
          <a:prstGeom prst="rect">
            <a:avLst/>
          </a:prstGeom>
        </p:spPr>
        <p:txBody>
          <a:bodyPr anchor="t" rtlCol="false" tIns="0" lIns="0" bIns="0" rIns="0">
            <a:spAutoFit/>
          </a:bodyPr>
          <a:lstStyle/>
          <a:p>
            <a:pPr algn="ctr">
              <a:lnSpc>
                <a:spcPts val="3079"/>
              </a:lnSpc>
            </a:pPr>
            <a:r>
              <a:rPr lang="en-US" sz="2199">
                <a:solidFill>
                  <a:srgbClr val="FFFFFF"/>
                </a:solidFill>
                <a:latin typeface="Arimo"/>
                <a:ea typeface="Arimo"/>
                <a:cs typeface="Arimo"/>
                <a:sym typeface="Arimo"/>
              </a:rPr>
              <a:t>Visualizations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aphicFrame>
        <p:nvGraphicFramePr>
          <p:cNvPr name="Table 3" id="3"/>
          <p:cNvGraphicFramePr>
            <a:graphicFrameLocks noGrp="true"/>
          </p:cNvGraphicFramePr>
          <p:nvPr/>
        </p:nvGraphicFramePr>
        <p:xfrm>
          <a:off x="1036166" y="3297957"/>
          <a:ext cx="16215669" cy="6117047"/>
        </p:xfrm>
        <a:graphic>
          <a:graphicData uri="http://schemas.openxmlformats.org/drawingml/2006/table">
            <a:tbl>
              <a:tblPr/>
              <a:tblGrid>
                <a:gridCol w="2827008"/>
                <a:gridCol w="2785673"/>
                <a:gridCol w="3731066"/>
                <a:gridCol w="3572417"/>
                <a:gridCol w="3299506"/>
              </a:tblGrid>
              <a:tr h="1288469">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TASK TYPE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DATA SPLIT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KEY METRICS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86697">
                <a:tc>
                  <a:txBody>
                    <a:bodyPr anchor="t" rtlCol="false"/>
                    <a:lstStyle/>
                    <a:p>
                      <a:pPr algn="ctr">
                        <a:lnSpc>
                          <a:spcPts val="3079"/>
                        </a:lnSpc>
                        <a:defRPr/>
                      </a:pPr>
                      <a:r>
                        <a:rPr lang="en-US" sz="2199">
                          <a:solidFill>
                            <a:srgbClr val="000000"/>
                          </a:solidFill>
                          <a:latin typeface="Arimo"/>
                          <a:ea typeface="Arimo"/>
                          <a:cs typeface="Arimo"/>
                          <a:sym typeface="Arimo"/>
                        </a:rPr>
                        <a:t>League Winner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XGBoostCalibrated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GroupKFold by season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ROC-AUC: 0.97–0.99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86697">
                <a:tc>
                  <a:txBody>
                    <a:bodyPr anchor="t" rtlCol="false"/>
                    <a:lstStyle/>
                    <a:p>
                      <a:pPr algn="ctr">
                        <a:lnSpc>
                          <a:spcPts val="3079"/>
                        </a:lnSpc>
                        <a:defRPr/>
                      </a:pPr>
                      <a:r>
                        <a:rPr lang="en-US" sz="2199">
                          <a:solidFill>
                            <a:srgbClr val="000000"/>
                          </a:solidFill>
                          <a:latin typeface="Arimo"/>
                          <a:ea typeface="Arimo"/>
                          <a:cs typeface="Arimo"/>
                          <a:sym typeface="Arimo"/>
                        </a:rPr>
                        <a:t>Match Winner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LogisticReg, SVM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Season/Holdout split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Accuracy, F1, ROC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86697">
                <a:tc>
                  <a:txBody>
                    <a:bodyPr anchor="t" rtlCol="false"/>
                    <a:lstStyle/>
                    <a:p>
                      <a:pPr algn="ctr">
                        <a:lnSpc>
                          <a:spcPts val="3079"/>
                        </a:lnSpc>
                        <a:defRPr/>
                      </a:pPr>
                      <a:r>
                        <a:rPr lang="en-US" sz="2199">
                          <a:solidFill>
                            <a:srgbClr val="000000"/>
                          </a:solidFill>
                          <a:latin typeface="Arimo"/>
                          <a:ea typeface="Arimo"/>
                          <a:cs typeface="Arimo"/>
                          <a:sym typeface="Arimo"/>
                        </a:rPr>
                        <a:t>Top Assists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GradientBoost, RF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80/20 train/test split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MAE, RMSE, R²</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86697">
                <a:tc>
                  <a:txBody>
                    <a:bodyPr anchor="t" rtlCol="false"/>
                    <a:lstStyle/>
                    <a:p>
                      <a:pPr algn="ctr">
                        <a:lnSpc>
                          <a:spcPts val="3079"/>
                        </a:lnSpc>
                        <a:defRPr/>
                      </a:pPr>
                      <a:r>
                        <a:rPr lang="en-US" sz="2199">
                          <a:solidFill>
                            <a:srgbClr val="000000"/>
                          </a:solidFill>
                          <a:latin typeface="Arimo"/>
                          <a:ea typeface="Arimo"/>
                          <a:cs typeface="Arimo"/>
                          <a:sym typeface="Arimo"/>
                        </a:rPr>
                        <a:t>OverallPoints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LinearReg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Full/historic split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R² ≈ 0.9995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81792">
                <a:tc>
                  <a:txBody>
                    <a:bodyPr anchor="t" rtlCol="false"/>
                    <a:lstStyle/>
                    <a:p>
                      <a:pPr algn="ctr">
                        <a:lnSpc>
                          <a:spcPts val="3079"/>
                        </a:lnSpc>
                        <a:defRPr/>
                      </a:pPr>
                      <a:r>
                        <a:rPr lang="en-US" sz="2199">
                          <a:solidFill>
                            <a:srgbClr val="000000"/>
                          </a:solidFill>
                          <a:latin typeface="Arimo"/>
                          <a:ea typeface="Arimo"/>
                          <a:cs typeface="Arimo"/>
                          <a:sym typeface="Arimo"/>
                        </a:rPr>
                        <a:t>Top Goals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GradientBoost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80/20 train/test split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MAE: 0.58, R²: 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07</a:t>
            </a:r>
          </a:p>
        </p:txBody>
      </p:sp>
      <p:sp>
        <p:nvSpPr>
          <p:cNvPr name="TextBox 5" id="5"/>
          <p:cNvSpPr txBox="true"/>
          <p:nvPr/>
        </p:nvSpPr>
        <p:spPr>
          <a:xfrm rot="0">
            <a:off x="1028700" y="1088984"/>
            <a:ext cx="3389154"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6" id="6"/>
          <p:cNvSpPr txBox="true"/>
          <p:nvPr/>
        </p:nvSpPr>
        <p:spPr>
          <a:xfrm rot="0">
            <a:off x="1028700" y="1759526"/>
            <a:ext cx="14932275" cy="1351817"/>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MODEL </a:t>
            </a:r>
            <a:r>
              <a:rPr lang="en-US" sz="7903">
                <a:solidFill>
                  <a:srgbClr val="000000"/>
                </a:solidFill>
                <a:latin typeface="Anton"/>
                <a:ea typeface="Anton"/>
                <a:cs typeface="Anton"/>
                <a:sym typeface="Anton"/>
              </a:rPr>
              <a:t>COMPARISION TABLE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25958"/>
            <a:ext cx="7495396" cy="4546640"/>
            <a:chOff x="0" y="0"/>
            <a:chExt cx="784409" cy="475815"/>
          </a:xfrm>
        </p:grpSpPr>
        <p:sp>
          <p:nvSpPr>
            <p:cNvPr name="Freeform 3" id="3"/>
            <p:cNvSpPr/>
            <p:nvPr/>
          </p:nvSpPr>
          <p:spPr>
            <a:xfrm flipH="false" flipV="false" rot="0">
              <a:off x="0" y="0"/>
              <a:ext cx="784409" cy="475815"/>
            </a:xfrm>
            <a:custGeom>
              <a:avLst/>
              <a:gdLst/>
              <a:ahLst/>
              <a:cxnLst/>
              <a:rect r="r" b="b" t="t" l="l"/>
              <a:pathLst>
                <a:path h="475815" w="784409">
                  <a:moveTo>
                    <a:pt x="0" y="0"/>
                  </a:moveTo>
                  <a:lnTo>
                    <a:pt x="784409" y="0"/>
                  </a:lnTo>
                  <a:lnTo>
                    <a:pt x="784409" y="475815"/>
                  </a:lnTo>
                  <a:lnTo>
                    <a:pt x="0" y="475815"/>
                  </a:lnTo>
                  <a:close/>
                </a:path>
              </a:pathLst>
            </a:custGeom>
            <a:blipFill>
              <a:blip r:embed="rId2"/>
              <a:stretch>
                <a:fillRect l="-4433" t="0" r="-4433" b="0"/>
              </a:stretch>
            </a:blipFill>
          </p:spPr>
        </p:sp>
      </p:grpSp>
      <p:sp>
        <p:nvSpPr>
          <p:cNvPr name="TextBox 4" id="4"/>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08</a:t>
            </a:r>
          </a:p>
        </p:txBody>
      </p:sp>
      <p:sp>
        <p:nvSpPr>
          <p:cNvPr name="TextBox 5" id="5"/>
          <p:cNvSpPr txBox="true"/>
          <p:nvPr/>
        </p:nvSpPr>
        <p:spPr>
          <a:xfrm rot="0">
            <a:off x="1028700" y="1088984"/>
            <a:ext cx="3573567"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grpSp>
        <p:nvGrpSpPr>
          <p:cNvPr name="Group 6" id="6"/>
          <p:cNvGrpSpPr/>
          <p:nvPr/>
        </p:nvGrpSpPr>
        <p:grpSpPr>
          <a:xfrm rot="0">
            <a:off x="1028700" y="6863529"/>
            <a:ext cx="8394498" cy="2394771"/>
            <a:chOff x="0" y="0"/>
            <a:chExt cx="11192663" cy="3193028"/>
          </a:xfrm>
        </p:grpSpPr>
        <p:sp>
          <p:nvSpPr>
            <p:cNvPr name="TextBox 7" id="7"/>
            <p:cNvSpPr txBox="true"/>
            <p:nvPr/>
          </p:nvSpPr>
          <p:spPr>
            <a:xfrm rot="0">
              <a:off x="0" y="-152400"/>
              <a:ext cx="6555615" cy="1748914"/>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LIMITATIONS</a:t>
              </a:r>
            </a:p>
          </p:txBody>
        </p:sp>
        <p:sp>
          <p:nvSpPr>
            <p:cNvPr name="TextBox 8" id="8"/>
            <p:cNvSpPr txBox="true"/>
            <p:nvPr/>
          </p:nvSpPr>
          <p:spPr>
            <a:xfrm rot="0">
              <a:off x="0" y="1444114"/>
              <a:ext cx="11192663" cy="1748914"/>
            </a:xfrm>
            <a:prstGeom prst="rect">
              <a:avLst/>
            </a:prstGeom>
          </p:spPr>
          <p:txBody>
            <a:bodyPr anchor="t" rtlCol="false" tIns="0" lIns="0" bIns="0" rIns="0">
              <a:spAutoFit/>
            </a:bodyPr>
            <a:lstStyle/>
            <a:p>
              <a:pPr algn="l">
                <a:lnSpc>
                  <a:spcPts val="11065"/>
                </a:lnSpc>
                <a:spcBef>
                  <a:spcPct val="0"/>
                </a:spcBef>
              </a:pPr>
              <a:r>
                <a:rPr lang="en-US" sz="7903">
                  <a:solidFill>
                    <a:srgbClr val="000000"/>
                  </a:solidFill>
                  <a:latin typeface="Anton"/>
                  <a:ea typeface="Anton"/>
                  <a:cs typeface="Anton"/>
                  <a:sym typeface="Anton"/>
                </a:rPr>
                <a:t>&amp; FUTURE WORK</a:t>
              </a:r>
            </a:p>
          </p:txBody>
        </p:sp>
      </p:grpSp>
      <p:sp>
        <p:nvSpPr>
          <p:cNvPr name="TextBox 9" id="9"/>
          <p:cNvSpPr txBox="true"/>
          <p:nvPr/>
        </p:nvSpPr>
        <p:spPr>
          <a:xfrm rot="0">
            <a:off x="8804753" y="1516258"/>
            <a:ext cx="8454547" cy="8042275"/>
          </a:xfrm>
          <a:prstGeom prst="rect">
            <a:avLst/>
          </a:prstGeom>
        </p:spPr>
        <p:txBody>
          <a:bodyPr anchor="t" rtlCol="false" tIns="0" lIns="0" bIns="0" rIns="0">
            <a:spAutoFit/>
          </a:bodyPr>
          <a:lstStyle/>
          <a:p>
            <a:pPr algn="l">
              <a:lnSpc>
                <a:spcPts val="3639"/>
              </a:lnSpc>
            </a:pPr>
            <a:r>
              <a:rPr lang="en-US" sz="2599" b="true">
                <a:solidFill>
                  <a:srgbClr val="2A441A"/>
                </a:solidFill>
                <a:latin typeface="Arimo Bold"/>
                <a:ea typeface="Arimo Bold"/>
                <a:cs typeface="Arimo Bold"/>
                <a:sym typeface="Arimo Bold"/>
              </a:rPr>
              <a:t>Limitations:</a:t>
            </a:r>
          </a:p>
          <a:p>
            <a:pPr algn="l" marL="518160" indent="-259080" lvl="1">
              <a:lnSpc>
                <a:spcPts val="3359"/>
              </a:lnSpc>
              <a:buFont typeface="Arial"/>
              <a:buChar char="•"/>
            </a:pPr>
            <a:r>
              <a:rPr lang="en-US" sz="2400">
                <a:solidFill>
                  <a:srgbClr val="000000"/>
                </a:solidFill>
                <a:latin typeface="Arimo"/>
                <a:ea typeface="Arimo"/>
                <a:cs typeface="Arimo"/>
                <a:sym typeface="Arimo"/>
              </a:rPr>
              <a:t>Class imbalance in league/match winner models handled by SMOTE but still a bottleneck</a:t>
            </a:r>
          </a:p>
          <a:p>
            <a:pPr algn="l" marL="518160" indent="-259080" lvl="1">
              <a:lnSpc>
                <a:spcPts val="3359"/>
              </a:lnSpc>
              <a:buFont typeface="Arial"/>
              <a:buChar char="•"/>
            </a:pPr>
            <a:r>
              <a:rPr lang="en-US" sz="2400">
                <a:solidFill>
                  <a:srgbClr val="000000"/>
                </a:solidFill>
                <a:latin typeface="Arimo"/>
                <a:ea typeface="Arimo"/>
                <a:cs typeface="Arimo"/>
                <a:sym typeface="Arimo"/>
              </a:rPr>
              <a:t>Categorical features (e.g. club, player) may have evolving distribution in-app</a:t>
            </a:r>
          </a:p>
          <a:p>
            <a:pPr algn="l" marL="518160" indent="-259080" lvl="1">
              <a:lnSpc>
                <a:spcPts val="3359"/>
              </a:lnSpc>
              <a:buFont typeface="Arial"/>
              <a:buChar char="•"/>
            </a:pPr>
            <a:r>
              <a:rPr lang="en-US" sz="2400">
                <a:solidFill>
                  <a:srgbClr val="000000"/>
                </a:solidFill>
                <a:latin typeface="Arimo"/>
                <a:ea typeface="Arimo"/>
                <a:cs typeface="Arimo"/>
                <a:sym typeface="Arimo"/>
              </a:rPr>
              <a:t>Dependence on historic records; not real-time</a:t>
            </a:r>
          </a:p>
          <a:p>
            <a:pPr algn="l" marL="518160" indent="-259080" lvl="1">
              <a:lnSpc>
                <a:spcPts val="3359"/>
              </a:lnSpc>
              <a:buFont typeface="Arial"/>
              <a:buChar char="•"/>
            </a:pPr>
            <a:r>
              <a:rPr lang="en-US" sz="2400">
                <a:solidFill>
                  <a:srgbClr val="000000"/>
                </a:solidFill>
                <a:latin typeface="Arimo"/>
                <a:ea typeface="Arimo"/>
                <a:cs typeface="Arimo"/>
                <a:sym typeface="Arimo"/>
              </a:rPr>
              <a:t>Minor leakage potential via lag-based/rolling features in oldest seasons</a:t>
            </a:r>
          </a:p>
          <a:p>
            <a:pPr algn="l">
              <a:lnSpc>
                <a:spcPts val="3639"/>
              </a:lnSpc>
            </a:pPr>
            <a:r>
              <a:rPr lang="en-US" sz="2599" b="true">
                <a:solidFill>
                  <a:srgbClr val="2A441A"/>
                </a:solidFill>
                <a:latin typeface="Arimo Bold"/>
                <a:ea typeface="Arimo Bold"/>
                <a:cs typeface="Arimo Bold"/>
                <a:sym typeface="Arimo Bold"/>
              </a:rPr>
              <a:t>Future Work:</a:t>
            </a:r>
          </a:p>
          <a:p>
            <a:pPr algn="l" marL="518160" indent="-259080" lvl="1">
              <a:lnSpc>
                <a:spcPts val="3359"/>
              </a:lnSpc>
              <a:buFont typeface="Arial"/>
              <a:buChar char="•"/>
            </a:pPr>
            <a:r>
              <a:rPr lang="en-US" sz="2400">
                <a:solidFill>
                  <a:srgbClr val="000000"/>
                </a:solidFill>
                <a:latin typeface="Arimo"/>
                <a:ea typeface="Arimo"/>
                <a:cs typeface="Arimo"/>
                <a:sym typeface="Arimo"/>
              </a:rPr>
              <a:t>Introduce advanced inputs: xG (expected goals), player radar stats, live injuries</a:t>
            </a:r>
          </a:p>
          <a:p>
            <a:pPr algn="l" marL="518160" indent="-259080" lvl="1">
              <a:lnSpc>
                <a:spcPts val="3359"/>
              </a:lnSpc>
              <a:buFont typeface="Arial"/>
              <a:buChar char="•"/>
            </a:pPr>
            <a:r>
              <a:rPr lang="en-US" sz="2400">
                <a:solidFill>
                  <a:srgbClr val="000000"/>
                </a:solidFill>
                <a:latin typeface="Arimo"/>
                <a:ea typeface="Arimo"/>
                <a:cs typeface="Arimo"/>
                <a:sym typeface="Arimo"/>
              </a:rPr>
              <a:t>Expand match-winner model for probabilistic margins (not just H/D/A)</a:t>
            </a:r>
          </a:p>
          <a:p>
            <a:pPr algn="l" marL="518160" indent="-259080" lvl="1">
              <a:lnSpc>
                <a:spcPts val="3359"/>
              </a:lnSpc>
              <a:buFont typeface="Arial"/>
              <a:buChar char="•"/>
            </a:pPr>
            <a:r>
              <a:rPr lang="en-US" sz="2400">
                <a:solidFill>
                  <a:srgbClr val="000000"/>
                </a:solidFill>
                <a:latin typeface="Arimo"/>
                <a:ea typeface="Arimo"/>
                <a:cs typeface="Arimo"/>
                <a:sym typeface="Arimo"/>
              </a:rPr>
              <a:t>Deploy models via API/dashboard for club/fan use and fantasy sports</a:t>
            </a:r>
          </a:p>
          <a:p>
            <a:pPr algn="l" marL="518160" indent="-259080" lvl="1">
              <a:lnSpc>
                <a:spcPts val="3359"/>
              </a:lnSpc>
              <a:buFont typeface="Arial"/>
              <a:buChar char="•"/>
            </a:pPr>
            <a:r>
              <a:rPr lang="en-US" sz="2400">
                <a:solidFill>
                  <a:srgbClr val="000000"/>
                </a:solidFill>
                <a:latin typeface="Arimo"/>
                <a:ea typeface="Arimo"/>
                <a:cs typeface="Arimo"/>
                <a:sym typeface="Arimo"/>
              </a:rPr>
              <a:t>Explore time-aware validation, model stacking, and ensemble blending for further uplift</a:t>
            </a:r>
          </a:p>
          <a:p>
            <a:pPr algn="l" marL="518160" indent="-259080" lvl="1">
              <a:lnSpc>
                <a:spcPts val="3359"/>
              </a:lnSpc>
              <a:buFont typeface="Arial"/>
              <a:buChar char="•"/>
            </a:pPr>
            <a:r>
              <a:rPr lang="en-US" sz="2400">
                <a:solidFill>
                  <a:srgbClr val="000000"/>
                </a:solidFill>
                <a:latin typeface="Arimo"/>
                <a:ea typeface="Arimo"/>
                <a:cs typeface="Arimo"/>
                <a:sym typeface="Arimo"/>
              </a:rPr>
              <a:t>Integrate explainability modules (e.g., SHAP, LIME) for deep trust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09</a:t>
            </a:r>
          </a:p>
        </p:txBody>
      </p:sp>
      <p:sp>
        <p:nvSpPr>
          <p:cNvPr name="TextBox 4" id="4"/>
          <p:cNvSpPr txBox="true"/>
          <p:nvPr/>
        </p:nvSpPr>
        <p:spPr>
          <a:xfrm rot="0">
            <a:off x="1028700" y="1088984"/>
            <a:ext cx="3453665"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5" id="5"/>
          <p:cNvSpPr txBox="true"/>
          <p:nvPr/>
        </p:nvSpPr>
        <p:spPr>
          <a:xfrm rot="-5400000">
            <a:off x="-784953" y="3869513"/>
            <a:ext cx="4672292"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CONCLUSION </a:t>
            </a:r>
          </a:p>
        </p:txBody>
      </p:sp>
      <p:sp>
        <p:nvSpPr>
          <p:cNvPr name="TextBox 6" id="6"/>
          <p:cNvSpPr txBox="true"/>
          <p:nvPr/>
        </p:nvSpPr>
        <p:spPr>
          <a:xfrm rot="0">
            <a:off x="2755532" y="2970500"/>
            <a:ext cx="14875357" cy="3668395"/>
          </a:xfrm>
          <a:prstGeom prst="rect">
            <a:avLst/>
          </a:prstGeom>
        </p:spPr>
        <p:txBody>
          <a:bodyPr anchor="t" rtlCol="false" tIns="0" lIns="0" bIns="0" rIns="0">
            <a:spAutoFit/>
          </a:bodyPr>
          <a:lstStyle/>
          <a:p>
            <a:pPr algn="l" marL="636903" indent="-318451" lvl="1">
              <a:lnSpc>
                <a:spcPts val="4129"/>
              </a:lnSpc>
              <a:buFont typeface="Arial"/>
              <a:buChar char="•"/>
            </a:pPr>
            <a:r>
              <a:rPr lang="en-US" sz="2949">
                <a:solidFill>
                  <a:srgbClr val="000000"/>
                </a:solidFill>
                <a:latin typeface="Arimo"/>
                <a:ea typeface="Arimo"/>
                <a:cs typeface="Arimo"/>
                <a:sym typeface="Arimo"/>
              </a:rPr>
              <a:t>Delivered a technically rigorous, modular, and reproducible ML pipeline addressing both regression and classification sports analytics</a:t>
            </a:r>
          </a:p>
          <a:p>
            <a:pPr algn="l" marL="636903" indent="-318451" lvl="1">
              <a:lnSpc>
                <a:spcPts val="4129"/>
              </a:lnSpc>
              <a:buFont typeface="Arial"/>
              <a:buChar char="•"/>
            </a:pPr>
            <a:r>
              <a:rPr lang="en-US" sz="2949">
                <a:solidFill>
                  <a:srgbClr val="000000"/>
                </a:solidFill>
                <a:latin typeface="Arimo"/>
                <a:ea typeface="Arimo"/>
                <a:cs typeface="Arimo"/>
                <a:sym typeface="Arimo"/>
              </a:rPr>
              <a:t>Demonstrated robust feature selection, class handling, and error minimization in all predictive tasks</a:t>
            </a:r>
          </a:p>
          <a:p>
            <a:pPr algn="l" marL="636903" indent="-318451" lvl="1">
              <a:lnSpc>
                <a:spcPts val="4129"/>
              </a:lnSpc>
              <a:buFont typeface="Arial"/>
              <a:buChar char="•"/>
            </a:pPr>
            <a:r>
              <a:rPr lang="en-US" sz="2949">
                <a:solidFill>
                  <a:srgbClr val="000000"/>
                </a:solidFill>
                <a:latin typeface="Arimo"/>
                <a:ea typeface="Arimo"/>
                <a:cs typeface="Arimo"/>
                <a:sym typeface="Arimo"/>
              </a:rPr>
              <a:t>Strong generalization evidenced by high validation scores and technical explainability</a:t>
            </a:r>
          </a:p>
          <a:p>
            <a:pPr algn="l" marL="636903" indent="-318451" lvl="1">
              <a:lnSpc>
                <a:spcPts val="4129"/>
              </a:lnSpc>
              <a:buFont typeface="Arial"/>
              <a:buChar char="•"/>
            </a:pPr>
            <a:r>
              <a:rPr lang="en-US" sz="2949">
                <a:solidFill>
                  <a:srgbClr val="000000"/>
                </a:solidFill>
                <a:latin typeface="Arimo"/>
                <a:ea typeface="Arimo"/>
                <a:cs typeface="Arimo"/>
                <a:sym typeface="Arimo"/>
              </a:rPr>
              <a:t>This architecture provides a foundation for future sports informatics, fantasy prediction, and real-time analytics deployments</a:t>
            </a:r>
          </a:p>
        </p:txBody>
      </p:sp>
      <p:grpSp>
        <p:nvGrpSpPr>
          <p:cNvPr name="Group 7" id="7"/>
          <p:cNvGrpSpPr/>
          <p:nvPr/>
        </p:nvGrpSpPr>
        <p:grpSpPr>
          <a:xfrm rot="0">
            <a:off x="1028700" y="8789497"/>
            <a:ext cx="1920291" cy="468803"/>
            <a:chOff x="0" y="0"/>
            <a:chExt cx="2560389" cy="625071"/>
          </a:xfrm>
        </p:grpSpPr>
        <p:sp>
          <p:nvSpPr>
            <p:cNvPr name="Freeform 8" id="8"/>
            <p:cNvSpPr/>
            <p:nvPr/>
          </p:nvSpPr>
          <p:spPr>
            <a:xfrm flipH="false" flipV="false" rot="0">
              <a:off x="0" y="0"/>
              <a:ext cx="645007" cy="625071"/>
            </a:xfrm>
            <a:custGeom>
              <a:avLst/>
              <a:gdLst/>
              <a:ahLst/>
              <a:cxnLst/>
              <a:rect r="r" b="b" t="t" l="l"/>
              <a:pathLst>
                <a:path h="625071" w="645007">
                  <a:moveTo>
                    <a:pt x="0" y="0"/>
                  </a:moveTo>
                  <a:lnTo>
                    <a:pt x="645007" y="0"/>
                  </a:lnTo>
                  <a:lnTo>
                    <a:pt x="645007" y="625071"/>
                  </a:lnTo>
                  <a:lnTo>
                    <a:pt x="0" y="6250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957691" y="0"/>
              <a:ext cx="645007" cy="625071"/>
            </a:xfrm>
            <a:custGeom>
              <a:avLst/>
              <a:gdLst/>
              <a:ahLst/>
              <a:cxnLst/>
              <a:rect r="r" b="b" t="t" l="l"/>
              <a:pathLst>
                <a:path h="625071" w="645007">
                  <a:moveTo>
                    <a:pt x="0" y="0"/>
                  </a:moveTo>
                  <a:lnTo>
                    <a:pt x="645007" y="0"/>
                  </a:lnTo>
                  <a:lnTo>
                    <a:pt x="645007" y="625071"/>
                  </a:lnTo>
                  <a:lnTo>
                    <a:pt x="0" y="6250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915381" y="0"/>
              <a:ext cx="645007" cy="625071"/>
            </a:xfrm>
            <a:custGeom>
              <a:avLst/>
              <a:gdLst/>
              <a:ahLst/>
              <a:cxnLst/>
              <a:rect r="r" b="b" t="t" l="l"/>
              <a:pathLst>
                <a:path h="625071" w="645007">
                  <a:moveTo>
                    <a:pt x="0" y="0"/>
                  </a:moveTo>
                  <a:lnTo>
                    <a:pt x="645008" y="0"/>
                  </a:lnTo>
                  <a:lnTo>
                    <a:pt x="645008" y="625071"/>
                  </a:lnTo>
                  <a:lnTo>
                    <a:pt x="0" y="6250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pSp>
        <p:nvGrpSpPr>
          <p:cNvPr name="Group 3" id="3"/>
          <p:cNvGrpSpPr/>
          <p:nvPr/>
        </p:nvGrpSpPr>
        <p:grpSpPr>
          <a:xfrm rot="0">
            <a:off x="1028700" y="8789497"/>
            <a:ext cx="1920291" cy="468803"/>
            <a:chOff x="0" y="0"/>
            <a:chExt cx="2560389" cy="625071"/>
          </a:xfrm>
        </p:grpSpPr>
        <p:sp>
          <p:nvSpPr>
            <p:cNvPr name="Freeform 4" id="4"/>
            <p:cNvSpPr/>
            <p:nvPr/>
          </p:nvSpPr>
          <p:spPr>
            <a:xfrm flipH="false" flipV="false" rot="0">
              <a:off x="0" y="0"/>
              <a:ext cx="645007" cy="625071"/>
            </a:xfrm>
            <a:custGeom>
              <a:avLst/>
              <a:gdLst/>
              <a:ahLst/>
              <a:cxnLst/>
              <a:rect r="r" b="b" t="t" l="l"/>
              <a:pathLst>
                <a:path h="625071" w="645007">
                  <a:moveTo>
                    <a:pt x="0" y="0"/>
                  </a:moveTo>
                  <a:lnTo>
                    <a:pt x="645007" y="0"/>
                  </a:lnTo>
                  <a:lnTo>
                    <a:pt x="645007" y="625071"/>
                  </a:lnTo>
                  <a:lnTo>
                    <a:pt x="0" y="6250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57691" y="0"/>
              <a:ext cx="645007" cy="625071"/>
            </a:xfrm>
            <a:custGeom>
              <a:avLst/>
              <a:gdLst/>
              <a:ahLst/>
              <a:cxnLst/>
              <a:rect r="r" b="b" t="t" l="l"/>
              <a:pathLst>
                <a:path h="625071" w="645007">
                  <a:moveTo>
                    <a:pt x="0" y="0"/>
                  </a:moveTo>
                  <a:lnTo>
                    <a:pt x="645007" y="0"/>
                  </a:lnTo>
                  <a:lnTo>
                    <a:pt x="645007" y="625071"/>
                  </a:lnTo>
                  <a:lnTo>
                    <a:pt x="0" y="6250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915381" y="0"/>
              <a:ext cx="645007" cy="625071"/>
            </a:xfrm>
            <a:custGeom>
              <a:avLst/>
              <a:gdLst/>
              <a:ahLst/>
              <a:cxnLst/>
              <a:rect r="r" b="b" t="t" l="l"/>
              <a:pathLst>
                <a:path h="625071" w="645007">
                  <a:moveTo>
                    <a:pt x="0" y="0"/>
                  </a:moveTo>
                  <a:lnTo>
                    <a:pt x="645008" y="0"/>
                  </a:lnTo>
                  <a:lnTo>
                    <a:pt x="645008" y="625071"/>
                  </a:lnTo>
                  <a:lnTo>
                    <a:pt x="0" y="6250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7" id="7"/>
          <p:cNvSpPr/>
          <p:nvPr/>
        </p:nvSpPr>
        <p:spPr>
          <a:xfrm flipH="false" flipV="false" rot="0">
            <a:off x="1028700" y="3292340"/>
            <a:ext cx="9519128" cy="5497157"/>
          </a:xfrm>
          <a:custGeom>
            <a:avLst/>
            <a:gdLst/>
            <a:ahLst/>
            <a:cxnLst/>
            <a:rect r="r" b="b" t="t" l="l"/>
            <a:pathLst>
              <a:path h="5497157" w="9519128">
                <a:moveTo>
                  <a:pt x="0" y="0"/>
                </a:moveTo>
                <a:lnTo>
                  <a:pt x="9519128" y="0"/>
                </a:lnTo>
                <a:lnTo>
                  <a:pt x="9519128" y="5497157"/>
                </a:lnTo>
                <a:lnTo>
                  <a:pt x="0" y="5497157"/>
                </a:lnTo>
                <a:lnTo>
                  <a:pt x="0" y="0"/>
                </a:lnTo>
                <a:close/>
              </a:path>
            </a:pathLst>
          </a:custGeom>
          <a:blipFill>
            <a:blip r:embed="rId5"/>
            <a:stretch>
              <a:fillRect l="0" t="0" r="0" b="0"/>
            </a:stretch>
          </a:blipFill>
        </p:spPr>
      </p:sp>
      <p:sp>
        <p:nvSpPr>
          <p:cNvPr name="TextBox 8" id="8"/>
          <p:cNvSpPr txBox="true"/>
          <p:nvPr/>
        </p:nvSpPr>
        <p:spPr>
          <a:xfrm rot="0">
            <a:off x="10516866" y="2448474"/>
            <a:ext cx="6937450" cy="6575425"/>
          </a:xfrm>
          <a:prstGeom prst="rect">
            <a:avLst/>
          </a:prstGeom>
        </p:spPr>
        <p:txBody>
          <a:bodyPr anchor="t" rtlCol="false" tIns="0" lIns="0" bIns="0" rIns="0">
            <a:spAutoFit/>
          </a:bodyPr>
          <a:lstStyle/>
          <a:p>
            <a:pPr algn="just">
              <a:lnSpc>
                <a:spcPts val="3500"/>
              </a:lnSpc>
            </a:pPr>
            <a:r>
              <a:rPr lang="en-US" sz="2500">
                <a:solidFill>
                  <a:srgbClr val="000000"/>
                </a:solidFill>
                <a:latin typeface="Arimo"/>
                <a:ea typeface="Arimo"/>
                <a:cs typeface="Arimo"/>
                <a:sym typeface="Arimo"/>
              </a:rPr>
              <a:t>This project develops robust machine learning pipelines to predict various outcomes in football, from identifying league winners to forecasting top-performing players. By addressing five distinct predictive tasks, we have built a comprehensive analytics suite that categorizes challenges into either regression or classification problems. The entire process follows modern best practices, ensuring each model is not only accurate but also transparent, reproducible, and ready for real-world application. Through advanced feature engineering, thoughtful model selection, and rigorous evaluation, this work provides a technical yet clear framework for data-driven football analysis.</a:t>
            </a:r>
          </a:p>
        </p:txBody>
      </p:sp>
      <p:sp>
        <p:nvSpPr>
          <p:cNvPr name="TextBox 9" id="9"/>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02</a:t>
            </a:r>
          </a:p>
        </p:txBody>
      </p:sp>
      <p:sp>
        <p:nvSpPr>
          <p:cNvPr name="TextBox 10" id="10"/>
          <p:cNvSpPr txBox="true"/>
          <p:nvPr/>
        </p:nvSpPr>
        <p:spPr>
          <a:xfrm rot="0">
            <a:off x="1028700" y="1088984"/>
            <a:ext cx="3512624"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11" id="11"/>
          <p:cNvSpPr txBox="true"/>
          <p:nvPr/>
        </p:nvSpPr>
        <p:spPr>
          <a:xfrm rot="0">
            <a:off x="1028700" y="1764056"/>
            <a:ext cx="4474221"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PROJECT</a:t>
            </a:r>
          </a:p>
        </p:txBody>
      </p:sp>
      <p:sp>
        <p:nvSpPr>
          <p:cNvPr name="TextBox 12" id="12"/>
          <p:cNvSpPr txBox="true"/>
          <p:nvPr/>
        </p:nvSpPr>
        <p:spPr>
          <a:xfrm rot="0">
            <a:off x="4352877" y="1764056"/>
            <a:ext cx="4791123" cy="1349786"/>
          </a:xfrm>
          <a:prstGeom prst="rect">
            <a:avLst/>
          </a:prstGeom>
        </p:spPr>
        <p:txBody>
          <a:bodyPr anchor="t" rtlCol="false" tIns="0" lIns="0" bIns="0" rIns="0">
            <a:spAutoFit/>
          </a:bodyPr>
          <a:lstStyle/>
          <a:p>
            <a:pPr algn="l">
              <a:lnSpc>
                <a:spcPts val="11065"/>
              </a:lnSpc>
              <a:spcBef>
                <a:spcPct val="0"/>
              </a:spcBef>
            </a:pPr>
            <a:r>
              <a:rPr lang="en-US" sz="7903">
                <a:solidFill>
                  <a:srgbClr val="000000"/>
                </a:solidFill>
                <a:latin typeface="Anton"/>
                <a:ea typeface="Anton"/>
                <a:cs typeface="Anton"/>
                <a:sym typeface="Anton"/>
              </a:rPr>
              <a:t>DESCRIPTION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771527"/>
            <a:ext cx="8839898" cy="1351817"/>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DATASET OVERVIEW AND</a:t>
            </a:r>
          </a:p>
        </p:txBody>
      </p:sp>
      <p:grpSp>
        <p:nvGrpSpPr>
          <p:cNvPr name="Group 3" id="3"/>
          <p:cNvGrpSpPr/>
          <p:nvPr/>
        </p:nvGrpSpPr>
        <p:grpSpPr>
          <a:xfrm rot="0">
            <a:off x="1028700" y="8789497"/>
            <a:ext cx="1920291" cy="468803"/>
            <a:chOff x="0" y="0"/>
            <a:chExt cx="2560389" cy="625071"/>
          </a:xfrm>
        </p:grpSpPr>
        <p:sp>
          <p:nvSpPr>
            <p:cNvPr name="Freeform 4" id="4"/>
            <p:cNvSpPr/>
            <p:nvPr/>
          </p:nvSpPr>
          <p:spPr>
            <a:xfrm flipH="false" flipV="false" rot="0">
              <a:off x="0" y="0"/>
              <a:ext cx="645007" cy="625071"/>
            </a:xfrm>
            <a:custGeom>
              <a:avLst/>
              <a:gdLst/>
              <a:ahLst/>
              <a:cxnLst/>
              <a:rect r="r" b="b" t="t" l="l"/>
              <a:pathLst>
                <a:path h="625071" w="645007">
                  <a:moveTo>
                    <a:pt x="0" y="0"/>
                  </a:moveTo>
                  <a:lnTo>
                    <a:pt x="645007" y="0"/>
                  </a:lnTo>
                  <a:lnTo>
                    <a:pt x="645007" y="625071"/>
                  </a:lnTo>
                  <a:lnTo>
                    <a:pt x="0" y="6250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57691" y="0"/>
              <a:ext cx="645007" cy="625071"/>
            </a:xfrm>
            <a:custGeom>
              <a:avLst/>
              <a:gdLst/>
              <a:ahLst/>
              <a:cxnLst/>
              <a:rect r="r" b="b" t="t" l="l"/>
              <a:pathLst>
                <a:path h="625071" w="645007">
                  <a:moveTo>
                    <a:pt x="0" y="0"/>
                  </a:moveTo>
                  <a:lnTo>
                    <a:pt x="645007" y="0"/>
                  </a:lnTo>
                  <a:lnTo>
                    <a:pt x="645007" y="625071"/>
                  </a:lnTo>
                  <a:lnTo>
                    <a:pt x="0" y="6250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15381" y="0"/>
              <a:ext cx="645007" cy="625071"/>
            </a:xfrm>
            <a:custGeom>
              <a:avLst/>
              <a:gdLst/>
              <a:ahLst/>
              <a:cxnLst/>
              <a:rect r="r" b="b" t="t" l="l"/>
              <a:pathLst>
                <a:path h="625071" w="645007">
                  <a:moveTo>
                    <a:pt x="0" y="0"/>
                  </a:moveTo>
                  <a:lnTo>
                    <a:pt x="645008" y="0"/>
                  </a:lnTo>
                  <a:lnTo>
                    <a:pt x="645008" y="625071"/>
                  </a:lnTo>
                  <a:lnTo>
                    <a:pt x="0" y="6250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10883519" y="5637133"/>
            <a:ext cx="6652883" cy="3808095"/>
          </a:xfrm>
          <a:prstGeom prst="rect">
            <a:avLst/>
          </a:prstGeom>
        </p:spPr>
        <p:txBody>
          <a:bodyPr anchor="t" rtlCol="false" tIns="0" lIns="0" bIns="0" rIns="0">
            <a:spAutoFit/>
          </a:bodyPr>
          <a:lstStyle/>
          <a:p>
            <a:pPr algn="just" marL="582928" indent="-291464" lvl="1">
              <a:lnSpc>
                <a:spcPts val="3779"/>
              </a:lnSpc>
              <a:buFont typeface="Arial"/>
              <a:buChar char="•"/>
            </a:pPr>
            <a:r>
              <a:rPr lang="en-US" sz="2699">
                <a:solidFill>
                  <a:srgbClr val="000000"/>
                </a:solidFill>
                <a:latin typeface="Arimo"/>
                <a:ea typeface="Arimo"/>
                <a:cs typeface="Arimo"/>
                <a:sym typeface="Arimo"/>
              </a:rPr>
              <a:t>League Winner: 646 teams × 32 seasons, features: played, won, drawn, lost, GF, GA, GD, points, engineered stats; binary target (champion).</a:t>
            </a:r>
          </a:p>
          <a:p>
            <a:pPr algn="just" marL="582928" indent="-291464" lvl="1">
              <a:lnSpc>
                <a:spcPts val="3779"/>
              </a:lnSpc>
              <a:buFont typeface="Arial"/>
              <a:buChar char="•"/>
            </a:pPr>
            <a:r>
              <a:rPr lang="en-US" sz="2699">
                <a:solidFill>
                  <a:srgbClr val="000000"/>
                </a:solidFill>
                <a:latin typeface="Arimo"/>
                <a:ea typeface="Arimo"/>
                <a:cs typeface="Arimo"/>
                <a:sym typeface="Arimo"/>
              </a:rPr>
              <a:t>Match Winner: (Assumed) Match-by-match data with team, home/away, historic stats, and result (multi-class target: H/D/A).</a:t>
            </a:r>
          </a:p>
        </p:txBody>
      </p:sp>
      <p:sp>
        <p:nvSpPr>
          <p:cNvPr name="TextBox 8" id="8"/>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02</a:t>
            </a:r>
          </a:p>
        </p:txBody>
      </p:sp>
      <p:sp>
        <p:nvSpPr>
          <p:cNvPr name="TextBox 9" id="9"/>
          <p:cNvSpPr txBox="true"/>
          <p:nvPr/>
        </p:nvSpPr>
        <p:spPr>
          <a:xfrm rot="0">
            <a:off x="1028700" y="1088984"/>
            <a:ext cx="3690203"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10" id="10"/>
          <p:cNvSpPr txBox="true"/>
          <p:nvPr/>
        </p:nvSpPr>
        <p:spPr>
          <a:xfrm rot="0">
            <a:off x="1028700" y="3078506"/>
            <a:ext cx="7845274" cy="1351817"/>
          </a:xfrm>
          <a:prstGeom prst="rect">
            <a:avLst/>
          </a:prstGeom>
        </p:spPr>
        <p:txBody>
          <a:bodyPr anchor="t" rtlCol="false" tIns="0" lIns="0" bIns="0" rIns="0">
            <a:spAutoFit/>
          </a:bodyPr>
          <a:lstStyle/>
          <a:p>
            <a:pPr algn="l">
              <a:lnSpc>
                <a:spcPts val="11065"/>
              </a:lnSpc>
              <a:spcBef>
                <a:spcPct val="0"/>
              </a:spcBef>
            </a:pPr>
            <a:r>
              <a:rPr lang="en-US" sz="7903">
                <a:solidFill>
                  <a:srgbClr val="000000"/>
                </a:solidFill>
                <a:latin typeface="Anton"/>
                <a:ea typeface="Anton"/>
                <a:cs typeface="Anton"/>
                <a:sym typeface="Anton"/>
              </a:rPr>
              <a:t>FEATURE SUMMARY</a:t>
            </a:r>
          </a:p>
        </p:txBody>
      </p:sp>
      <p:sp>
        <p:nvSpPr>
          <p:cNvPr name="TextBox 11" id="11"/>
          <p:cNvSpPr txBox="true"/>
          <p:nvPr/>
        </p:nvSpPr>
        <p:spPr>
          <a:xfrm rot="0">
            <a:off x="10854944" y="1947294"/>
            <a:ext cx="6404356" cy="3331845"/>
          </a:xfrm>
          <a:prstGeom prst="rect">
            <a:avLst/>
          </a:prstGeom>
        </p:spPr>
        <p:txBody>
          <a:bodyPr anchor="t" rtlCol="false" tIns="0" lIns="0" bIns="0" rIns="0">
            <a:spAutoFit/>
          </a:bodyPr>
          <a:lstStyle/>
          <a:p>
            <a:pPr algn="l" marL="582928" indent="-291464" lvl="1">
              <a:lnSpc>
                <a:spcPts val="3779"/>
              </a:lnSpc>
              <a:buFont typeface="Arial"/>
              <a:buChar char="•"/>
            </a:pPr>
            <a:r>
              <a:rPr lang="en-US" sz="2699">
                <a:solidFill>
                  <a:srgbClr val="000000"/>
                </a:solidFill>
                <a:latin typeface="Arimo"/>
                <a:ea typeface="Arimo"/>
                <a:cs typeface="Arimo"/>
                <a:sym typeface="Arimo"/>
              </a:rPr>
              <a:t>Top Assists/Goals/Overall Points: 324 player rows, 20+ features (age, position, appearances, minutes, goals/assists, club, club stats, engineered features like Goals-p</a:t>
            </a:r>
            <a:r>
              <a:rPr lang="en-US" sz="2699">
                <a:solidFill>
                  <a:srgbClr val="000000"/>
                </a:solidFill>
                <a:latin typeface="Arimo"/>
                <a:ea typeface="Arimo"/>
                <a:cs typeface="Arimo"/>
                <a:sym typeface="Arimo"/>
              </a:rPr>
              <a:t>er-90, Big6Club, club rank). Targets are continuous values.</a:t>
            </a:r>
          </a:p>
        </p:txBody>
      </p:sp>
      <p:grpSp>
        <p:nvGrpSpPr>
          <p:cNvPr name="Group 12" id="12"/>
          <p:cNvGrpSpPr/>
          <p:nvPr/>
        </p:nvGrpSpPr>
        <p:grpSpPr>
          <a:xfrm rot="0">
            <a:off x="893687" y="5001822"/>
            <a:ext cx="9814994" cy="4443406"/>
            <a:chOff x="0" y="0"/>
            <a:chExt cx="1027160" cy="465012"/>
          </a:xfrm>
        </p:grpSpPr>
        <p:sp>
          <p:nvSpPr>
            <p:cNvPr name="Freeform 13" id="13"/>
            <p:cNvSpPr/>
            <p:nvPr/>
          </p:nvSpPr>
          <p:spPr>
            <a:xfrm flipH="false" flipV="false" rot="0">
              <a:off x="0" y="0"/>
              <a:ext cx="1027160" cy="465012"/>
            </a:xfrm>
            <a:custGeom>
              <a:avLst/>
              <a:gdLst/>
              <a:ahLst/>
              <a:cxnLst/>
              <a:rect r="r" b="b" t="t" l="l"/>
              <a:pathLst>
                <a:path h="465012" w="1027160">
                  <a:moveTo>
                    <a:pt x="0" y="0"/>
                  </a:moveTo>
                  <a:lnTo>
                    <a:pt x="1027160" y="0"/>
                  </a:lnTo>
                  <a:lnTo>
                    <a:pt x="1027160" y="465012"/>
                  </a:lnTo>
                  <a:lnTo>
                    <a:pt x="0" y="465012"/>
                  </a:lnTo>
                  <a:close/>
                </a:path>
              </a:pathLst>
            </a:custGeom>
            <a:blipFill>
              <a:blip r:embed="rId4"/>
              <a:stretch>
                <a:fillRect l="-48416" t="0" r="-48416"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pSp>
        <p:nvGrpSpPr>
          <p:cNvPr name="Group 3" id="3"/>
          <p:cNvGrpSpPr/>
          <p:nvPr/>
        </p:nvGrpSpPr>
        <p:grpSpPr>
          <a:xfrm rot="0">
            <a:off x="1028700" y="4624836"/>
            <a:ext cx="8115300" cy="5472106"/>
            <a:chOff x="0" y="0"/>
            <a:chExt cx="849283" cy="572667"/>
          </a:xfrm>
        </p:grpSpPr>
        <p:sp>
          <p:nvSpPr>
            <p:cNvPr name="Freeform 4" id="4"/>
            <p:cNvSpPr/>
            <p:nvPr/>
          </p:nvSpPr>
          <p:spPr>
            <a:xfrm flipH="false" flipV="false" rot="0">
              <a:off x="0" y="0"/>
              <a:ext cx="849283" cy="572667"/>
            </a:xfrm>
            <a:custGeom>
              <a:avLst/>
              <a:gdLst/>
              <a:ahLst/>
              <a:cxnLst/>
              <a:rect r="r" b="b" t="t" l="l"/>
              <a:pathLst>
                <a:path h="572667" w="849283">
                  <a:moveTo>
                    <a:pt x="0" y="0"/>
                  </a:moveTo>
                  <a:lnTo>
                    <a:pt x="849283" y="0"/>
                  </a:lnTo>
                  <a:lnTo>
                    <a:pt x="849283" y="572667"/>
                  </a:lnTo>
                  <a:lnTo>
                    <a:pt x="0" y="572667"/>
                  </a:lnTo>
                  <a:close/>
                </a:path>
              </a:pathLst>
            </a:custGeom>
            <a:blipFill>
              <a:blip r:embed="rId3"/>
              <a:stretch>
                <a:fillRect l="0" t="-1311" r="0" b="-1311"/>
              </a:stretch>
            </a:blipFill>
          </p:spPr>
        </p:sp>
      </p:grpSp>
      <p:grpSp>
        <p:nvGrpSpPr>
          <p:cNvPr name="Group 5" id="5"/>
          <p:cNvGrpSpPr/>
          <p:nvPr/>
        </p:nvGrpSpPr>
        <p:grpSpPr>
          <a:xfrm rot="0">
            <a:off x="9642014" y="3612274"/>
            <a:ext cx="890204" cy="765249"/>
            <a:chOff x="0" y="0"/>
            <a:chExt cx="224017" cy="192572"/>
          </a:xfrm>
        </p:grpSpPr>
        <p:sp>
          <p:nvSpPr>
            <p:cNvPr name="Freeform 6" id="6"/>
            <p:cNvSpPr/>
            <p:nvPr/>
          </p:nvSpPr>
          <p:spPr>
            <a:xfrm flipH="false" flipV="false" rot="0">
              <a:off x="0" y="0"/>
              <a:ext cx="224017" cy="192572"/>
            </a:xfrm>
            <a:custGeom>
              <a:avLst/>
              <a:gdLst/>
              <a:ahLst/>
              <a:cxnLst/>
              <a:rect r="r" b="b" t="t" l="l"/>
              <a:pathLst>
                <a:path h="192572" w="224017">
                  <a:moveTo>
                    <a:pt x="0" y="0"/>
                  </a:moveTo>
                  <a:lnTo>
                    <a:pt x="224017" y="0"/>
                  </a:lnTo>
                  <a:lnTo>
                    <a:pt x="224017" y="192572"/>
                  </a:lnTo>
                  <a:lnTo>
                    <a:pt x="0" y="192572"/>
                  </a:lnTo>
                  <a:close/>
                </a:path>
              </a:pathLst>
            </a:custGeom>
            <a:solidFill>
              <a:srgbClr val="2A441A"/>
            </a:solidFill>
          </p:spPr>
        </p:sp>
        <p:sp>
          <p:nvSpPr>
            <p:cNvPr name="TextBox 7" id="7"/>
            <p:cNvSpPr txBox="true"/>
            <p:nvPr/>
          </p:nvSpPr>
          <p:spPr>
            <a:xfrm>
              <a:off x="0" y="57150"/>
              <a:ext cx="224017" cy="135422"/>
            </a:xfrm>
            <a:prstGeom prst="rect">
              <a:avLst/>
            </a:prstGeom>
          </p:spPr>
          <p:txBody>
            <a:bodyPr anchor="ctr" rtlCol="false" tIns="53167" lIns="53167" bIns="53167" rIns="53167"/>
            <a:lstStyle/>
            <a:p>
              <a:pPr algn="ctr">
                <a:lnSpc>
                  <a:spcPts val="1890"/>
                </a:lnSpc>
              </a:pPr>
            </a:p>
          </p:txBody>
        </p:sp>
      </p:grpSp>
      <p:grpSp>
        <p:nvGrpSpPr>
          <p:cNvPr name="Group 8" id="8"/>
          <p:cNvGrpSpPr/>
          <p:nvPr/>
        </p:nvGrpSpPr>
        <p:grpSpPr>
          <a:xfrm rot="0">
            <a:off x="9642014" y="4974734"/>
            <a:ext cx="890204" cy="765249"/>
            <a:chOff x="0" y="0"/>
            <a:chExt cx="224017" cy="192572"/>
          </a:xfrm>
        </p:grpSpPr>
        <p:sp>
          <p:nvSpPr>
            <p:cNvPr name="Freeform 9" id="9"/>
            <p:cNvSpPr/>
            <p:nvPr/>
          </p:nvSpPr>
          <p:spPr>
            <a:xfrm flipH="false" flipV="false" rot="0">
              <a:off x="0" y="0"/>
              <a:ext cx="224017" cy="192572"/>
            </a:xfrm>
            <a:custGeom>
              <a:avLst/>
              <a:gdLst/>
              <a:ahLst/>
              <a:cxnLst/>
              <a:rect r="r" b="b" t="t" l="l"/>
              <a:pathLst>
                <a:path h="192572" w="224017">
                  <a:moveTo>
                    <a:pt x="0" y="0"/>
                  </a:moveTo>
                  <a:lnTo>
                    <a:pt x="224017" y="0"/>
                  </a:lnTo>
                  <a:lnTo>
                    <a:pt x="224017" y="192572"/>
                  </a:lnTo>
                  <a:lnTo>
                    <a:pt x="0" y="192572"/>
                  </a:lnTo>
                  <a:close/>
                </a:path>
              </a:pathLst>
            </a:custGeom>
            <a:solidFill>
              <a:srgbClr val="2A441A"/>
            </a:solidFill>
          </p:spPr>
        </p:sp>
        <p:sp>
          <p:nvSpPr>
            <p:cNvPr name="TextBox 10" id="10"/>
            <p:cNvSpPr txBox="true"/>
            <p:nvPr/>
          </p:nvSpPr>
          <p:spPr>
            <a:xfrm>
              <a:off x="0" y="57150"/>
              <a:ext cx="224017" cy="135422"/>
            </a:xfrm>
            <a:prstGeom prst="rect">
              <a:avLst/>
            </a:prstGeom>
          </p:spPr>
          <p:txBody>
            <a:bodyPr anchor="ctr" rtlCol="false" tIns="53167" lIns="53167" bIns="53167" rIns="53167"/>
            <a:lstStyle/>
            <a:p>
              <a:pPr algn="ctr">
                <a:lnSpc>
                  <a:spcPts val="1890"/>
                </a:lnSpc>
              </a:pPr>
            </a:p>
          </p:txBody>
        </p:sp>
      </p:grpSp>
      <p:grpSp>
        <p:nvGrpSpPr>
          <p:cNvPr name="Group 11" id="11"/>
          <p:cNvGrpSpPr/>
          <p:nvPr/>
        </p:nvGrpSpPr>
        <p:grpSpPr>
          <a:xfrm rot="0">
            <a:off x="9642014" y="6337193"/>
            <a:ext cx="890204" cy="765249"/>
            <a:chOff x="0" y="0"/>
            <a:chExt cx="224017" cy="192572"/>
          </a:xfrm>
        </p:grpSpPr>
        <p:sp>
          <p:nvSpPr>
            <p:cNvPr name="Freeform 12" id="12"/>
            <p:cNvSpPr/>
            <p:nvPr/>
          </p:nvSpPr>
          <p:spPr>
            <a:xfrm flipH="false" flipV="false" rot="0">
              <a:off x="0" y="0"/>
              <a:ext cx="224017" cy="192572"/>
            </a:xfrm>
            <a:custGeom>
              <a:avLst/>
              <a:gdLst/>
              <a:ahLst/>
              <a:cxnLst/>
              <a:rect r="r" b="b" t="t" l="l"/>
              <a:pathLst>
                <a:path h="192572" w="224017">
                  <a:moveTo>
                    <a:pt x="0" y="0"/>
                  </a:moveTo>
                  <a:lnTo>
                    <a:pt x="224017" y="0"/>
                  </a:lnTo>
                  <a:lnTo>
                    <a:pt x="224017" y="192572"/>
                  </a:lnTo>
                  <a:lnTo>
                    <a:pt x="0" y="192572"/>
                  </a:lnTo>
                  <a:close/>
                </a:path>
              </a:pathLst>
            </a:custGeom>
            <a:solidFill>
              <a:srgbClr val="2A441A"/>
            </a:solidFill>
          </p:spPr>
        </p:sp>
        <p:sp>
          <p:nvSpPr>
            <p:cNvPr name="TextBox 13" id="13"/>
            <p:cNvSpPr txBox="true"/>
            <p:nvPr/>
          </p:nvSpPr>
          <p:spPr>
            <a:xfrm>
              <a:off x="0" y="57150"/>
              <a:ext cx="224017" cy="135422"/>
            </a:xfrm>
            <a:prstGeom prst="rect">
              <a:avLst/>
            </a:prstGeom>
          </p:spPr>
          <p:txBody>
            <a:bodyPr anchor="ctr" rtlCol="false" tIns="53167" lIns="53167" bIns="53167" rIns="53167"/>
            <a:lstStyle/>
            <a:p>
              <a:pPr algn="ctr">
                <a:lnSpc>
                  <a:spcPts val="1890"/>
                </a:lnSpc>
              </a:pPr>
            </a:p>
          </p:txBody>
        </p:sp>
      </p:grpSp>
      <p:grpSp>
        <p:nvGrpSpPr>
          <p:cNvPr name="Group 14" id="14"/>
          <p:cNvGrpSpPr/>
          <p:nvPr/>
        </p:nvGrpSpPr>
        <p:grpSpPr>
          <a:xfrm rot="0">
            <a:off x="9642014" y="7699652"/>
            <a:ext cx="890204" cy="765249"/>
            <a:chOff x="0" y="0"/>
            <a:chExt cx="224017" cy="192572"/>
          </a:xfrm>
        </p:grpSpPr>
        <p:sp>
          <p:nvSpPr>
            <p:cNvPr name="Freeform 15" id="15"/>
            <p:cNvSpPr/>
            <p:nvPr/>
          </p:nvSpPr>
          <p:spPr>
            <a:xfrm flipH="false" flipV="false" rot="0">
              <a:off x="0" y="0"/>
              <a:ext cx="224017" cy="192572"/>
            </a:xfrm>
            <a:custGeom>
              <a:avLst/>
              <a:gdLst/>
              <a:ahLst/>
              <a:cxnLst/>
              <a:rect r="r" b="b" t="t" l="l"/>
              <a:pathLst>
                <a:path h="192572" w="224017">
                  <a:moveTo>
                    <a:pt x="0" y="0"/>
                  </a:moveTo>
                  <a:lnTo>
                    <a:pt x="224017" y="0"/>
                  </a:lnTo>
                  <a:lnTo>
                    <a:pt x="224017" y="192572"/>
                  </a:lnTo>
                  <a:lnTo>
                    <a:pt x="0" y="192572"/>
                  </a:lnTo>
                  <a:close/>
                </a:path>
              </a:pathLst>
            </a:custGeom>
            <a:solidFill>
              <a:srgbClr val="2A441A"/>
            </a:solidFill>
          </p:spPr>
        </p:sp>
        <p:sp>
          <p:nvSpPr>
            <p:cNvPr name="TextBox 16" id="16"/>
            <p:cNvSpPr txBox="true"/>
            <p:nvPr/>
          </p:nvSpPr>
          <p:spPr>
            <a:xfrm>
              <a:off x="0" y="57150"/>
              <a:ext cx="224017" cy="135422"/>
            </a:xfrm>
            <a:prstGeom prst="rect">
              <a:avLst/>
            </a:prstGeom>
          </p:spPr>
          <p:txBody>
            <a:bodyPr anchor="ctr" rtlCol="false" tIns="53167" lIns="53167" bIns="53167" rIns="53167"/>
            <a:lstStyle/>
            <a:p>
              <a:pPr algn="ctr">
                <a:lnSpc>
                  <a:spcPts val="1890"/>
                </a:lnSpc>
              </a:pPr>
            </a:p>
          </p:txBody>
        </p:sp>
      </p:grpSp>
      <p:sp>
        <p:nvSpPr>
          <p:cNvPr name="TextBox 17" id="17"/>
          <p:cNvSpPr txBox="true"/>
          <p:nvPr/>
        </p:nvSpPr>
        <p:spPr>
          <a:xfrm rot="0">
            <a:off x="10653433" y="3433254"/>
            <a:ext cx="4599350"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VISUAL INSPECTION: </a:t>
            </a:r>
          </a:p>
        </p:txBody>
      </p:sp>
      <p:sp>
        <p:nvSpPr>
          <p:cNvPr name="TextBox 18" id="18"/>
          <p:cNvSpPr txBox="true"/>
          <p:nvPr/>
        </p:nvSpPr>
        <p:spPr>
          <a:xfrm rot="0">
            <a:off x="10653433" y="3761622"/>
            <a:ext cx="6519543" cy="808355"/>
          </a:xfrm>
          <a:prstGeom prst="rect">
            <a:avLst/>
          </a:prstGeom>
        </p:spPr>
        <p:txBody>
          <a:bodyPr anchor="t" rtlCol="false" tIns="0" lIns="0" bIns="0" rIns="0">
            <a:spAutoFit/>
          </a:bodyPr>
          <a:lstStyle/>
          <a:p>
            <a:pPr algn="just">
              <a:lnSpc>
                <a:spcPts val="3219"/>
              </a:lnSpc>
            </a:pPr>
            <a:r>
              <a:rPr lang="en-US" sz="2299">
                <a:solidFill>
                  <a:srgbClr val="000000"/>
                </a:solidFill>
                <a:latin typeface="Arimo"/>
                <a:ea typeface="Arimo"/>
                <a:cs typeface="Arimo"/>
                <a:sym typeface="Arimo"/>
              </a:rPr>
              <a:t>histograms of goals/assists, winrate distributions, team and position boxplots.</a:t>
            </a:r>
          </a:p>
        </p:txBody>
      </p:sp>
      <p:sp>
        <p:nvSpPr>
          <p:cNvPr name="TextBox 19" id="19"/>
          <p:cNvSpPr txBox="true"/>
          <p:nvPr/>
        </p:nvSpPr>
        <p:spPr>
          <a:xfrm rot="0">
            <a:off x="9763083" y="3855870"/>
            <a:ext cx="648066" cy="285336"/>
          </a:xfrm>
          <a:prstGeom prst="rect">
            <a:avLst/>
          </a:prstGeom>
        </p:spPr>
        <p:txBody>
          <a:bodyPr anchor="t" rtlCol="false" tIns="0" lIns="0" bIns="0" rIns="0">
            <a:spAutoFit/>
          </a:bodyPr>
          <a:lstStyle/>
          <a:p>
            <a:pPr algn="ctr">
              <a:lnSpc>
                <a:spcPts val="1978"/>
              </a:lnSpc>
            </a:pPr>
            <a:r>
              <a:rPr lang="en-US" b="true" sz="2197">
                <a:solidFill>
                  <a:srgbClr val="FFFFFF"/>
                </a:solidFill>
                <a:latin typeface="Arimo Bold"/>
                <a:ea typeface="Arimo Bold"/>
                <a:cs typeface="Arimo Bold"/>
                <a:sym typeface="Arimo Bold"/>
              </a:rPr>
              <a:t>01</a:t>
            </a:r>
          </a:p>
        </p:txBody>
      </p:sp>
      <p:sp>
        <p:nvSpPr>
          <p:cNvPr name="TextBox 20" id="20"/>
          <p:cNvSpPr txBox="true"/>
          <p:nvPr/>
        </p:nvSpPr>
        <p:spPr>
          <a:xfrm rot="0">
            <a:off x="10653433" y="4988213"/>
            <a:ext cx="4599350"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SUMMARY STATISTICS:</a:t>
            </a:r>
          </a:p>
        </p:txBody>
      </p:sp>
      <p:sp>
        <p:nvSpPr>
          <p:cNvPr name="TextBox 21" id="21"/>
          <p:cNvSpPr txBox="true"/>
          <p:nvPr/>
        </p:nvSpPr>
        <p:spPr>
          <a:xfrm rot="0">
            <a:off x="10653433" y="5316580"/>
            <a:ext cx="6519543" cy="408305"/>
          </a:xfrm>
          <a:prstGeom prst="rect">
            <a:avLst/>
          </a:prstGeom>
        </p:spPr>
        <p:txBody>
          <a:bodyPr anchor="t" rtlCol="false" tIns="0" lIns="0" bIns="0" rIns="0">
            <a:spAutoFit/>
          </a:bodyPr>
          <a:lstStyle/>
          <a:p>
            <a:pPr algn="just">
              <a:lnSpc>
                <a:spcPts val="3219"/>
              </a:lnSpc>
            </a:pPr>
            <a:r>
              <a:rPr lang="en-US" sz="2299">
                <a:solidFill>
                  <a:srgbClr val="000000"/>
                </a:solidFill>
                <a:latin typeface="Arimo"/>
                <a:ea typeface="Arimo"/>
                <a:cs typeface="Arimo"/>
                <a:sym typeface="Arimo"/>
              </a:rPr>
              <a:t>Missing values (&lt;2%), handled in preprocessing.</a:t>
            </a:r>
          </a:p>
        </p:txBody>
      </p:sp>
      <p:sp>
        <p:nvSpPr>
          <p:cNvPr name="TextBox 22" id="22"/>
          <p:cNvSpPr txBox="true"/>
          <p:nvPr/>
        </p:nvSpPr>
        <p:spPr>
          <a:xfrm rot="0">
            <a:off x="10739757" y="6224167"/>
            <a:ext cx="4599350"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CORRELATIONS:</a:t>
            </a:r>
          </a:p>
        </p:txBody>
      </p:sp>
      <p:sp>
        <p:nvSpPr>
          <p:cNvPr name="TextBox 23" id="23"/>
          <p:cNvSpPr txBox="true"/>
          <p:nvPr/>
        </p:nvSpPr>
        <p:spPr>
          <a:xfrm rot="0">
            <a:off x="10739757" y="6552534"/>
            <a:ext cx="6519543" cy="808355"/>
          </a:xfrm>
          <a:prstGeom prst="rect">
            <a:avLst/>
          </a:prstGeom>
        </p:spPr>
        <p:txBody>
          <a:bodyPr anchor="t" rtlCol="false" tIns="0" lIns="0" bIns="0" rIns="0">
            <a:spAutoFit/>
          </a:bodyPr>
          <a:lstStyle/>
          <a:p>
            <a:pPr algn="just">
              <a:lnSpc>
                <a:spcPts val="3219"/>
              </a:lnSpc>
            </a:pPr>
            <a:r>
              <a:rPr lang="en-US" sz="2299">
                <a:solidFill>
                  <a:srgbClr val="000000"/>
                </a:solidFill>
                <a:latin typeface="Arimo"/>
                <a:ea typeface="Arimo"/>
                <a:cs typeface="Arimo"/>
                <a:sym typeface="Arimo"/>
              </a:rPr>
              <a:t>For regressors, examine feature interactions with output, check for multicollinearity.</a:t>
            </a:r>
          </a:p>
        </p:txBody>
      </p:sp>
      <p:sp>
        <p:nvSpPr>
          <p:cNvPr name="TextBox 24" id="24"/>
          <p:cNvSpPr txBox="true"/>
          <p:nvPr/>
        </p:nvSpPr>
        <p:spPr>
          <a:xfrm rot="0">
            <a:off x="10739757" y="7711165"/>
            <a:ext cx="4599350"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OUTCOME CLASS BALANCE:</a:t>
            </a:r>
          </a:p>
        </p:txBody>
      </p:sp>
      <p:sp>
        <p:nvSpPr>
          <p:cNvPr name="TextBox 25" id="25"/>
          <p:cNvSpPr txBox="true"/>
          <p:nvPr/>
        </p:nvSpPr>
        <p:spPr>
          <a:xfrm rot="0">
            <a:off x="10739757" y="8039532"/>
            <a:ext cx="6519543" cy="408305"/>
          </a:xfrm>
          <a:prstGeom prst="rect">
            <a:avLst/>
          </a:prstGeom>
        </p:spPr>
        <p:txBody>
          <a:bodyPr anchor="t" rtlCol="false" tIns="0" lIns="0" bIns="0" rIns="0">
            <a:spAutoFit/>
          </a:bodyPr>
          <a:lstStyle/>
          <a:p>
            <a:pPr algn="just">
              <a:lnSpc>
                <a:spcPts val="3219"/>
              </a:lnSpc>
            </a:pPr>
            <a:r>
              <a:rPr lang="en-US" sz="2299">
                <a:solidFill>
                  <a:srgbClr val="000000"/>
                </a:solidFill>
                <a:latin typeface="Arimo"/>
                <a:ea typeface="Arimo"/>
                <a:cs typeface="Arimo"/>
                <a:sym typeface="Arimo"/>
              </a:rPr>
              <a:t>Champions 32/646; multi-class for matches.</a:t>
            </a:r>
          </a:p>
        </p:txBody>
      </p:sp>
      <p:sp>
        <p:nvSpPr>
          <p:cNvPr name="TextBox 26" id="26"/>
          <p:cNvSpPr txBox="true"/>
          <p:nvPr/>
        </p:nvSpPr>
        <p:spPr>
          <a:xfrm rot="0">
            <a:off x="9818000" y="5222379"/>
            <a:ext cx="648066" cy="285336"/>
          </a:xfrm>
          <a:prstGeom prst="rect">
            <a:avLst/>
          </a:prstGeom>
        </p:spPr>
        <p:txBody>
          <a:bodyPr anchor="t" rtlCol="false" tIns="0" lIns="0" bIns="0" rIns="0">
            <a:spAutoFit/>
          </a:bodyPr>
          <a:lstStyle/>
          <a:p>
            <a:pPr algn="ctr">
              <a:lnSpc>
                <a:spcPts val="1978"/>
              </a:lnSpc>
            </a:pPr>
            <a:r>
              <a:rPr lang="en-US" b="true" sz="2197">
                <a:solidFill>
                  <a:srgbClr val="FFFFFF"/>
                </a:solidFill>
                <a:latin typeface="Arimo Bold"/>
                <a:ea typeface="Arimo Bold"/>
                <a:cs typeface="Arimo Bold"/>
                <a:sym typeface="Arimo Bold"/>
              </a:rPr>
              <a:t>02</a:t>
            </a:r>
          </a:p>
        </p:txBody>
      </p:sp>
      <p:sp>
        <p:nvSpPr>
          <p:cNvPr name="TextBox 27" id="27"/>
          <p:cNvSpPr txBox="true"/>
          <p:nvPr/>
        </p:nvSpPr>
        <p:spPr>
          <a:xfrm rot="0">
            <a:off x="9763083" y="6624995"/>
            <a:ext cx="648066" cy="285336"/>
          </a:xfrm>
          <a:prstGeom prst="rect">
            <a:avLst/>
          </a:prstGeom>
        </p:spPr>
        <p:txBody>
          <a:bodyPr anchor="t" rtlCol="false" tIns="0" lIns="0" bIns="0" rIns="0">
            <a:spAutoFit/>
          </a:bodyPr>
          <a:lstStyle/>
          <a:p>
            <a:pPr algn="ctr">
              <a:lnSpc>
                <a:spcPts val="1978"/>
              </a:lnSpc>
            </a:pPr>
            <a:r>
              <a:rPr lang="en-US" b="true" sz="2197">
                <a:solidFill>
                  <a:srgbClr val="FFFFFF"/>
                </a:solidFill>
                <a:latin typeface="Arimo Bold"/>
                <a:ea typeface="Arimo Bold"/>
                <a:cs typeface="Arimo Bold"/>
                <a:sym typeface="Arimo Bold"/>
              </a:rPr>
              <a:t>03</a:t>
            </a:r>
          </a:p>
        </p:txBody>
      </p:sp>
      <p:sp>
        <p:nvSpPr>
          <p:cNvPr name="TextBox 28" id="28"/>
          <p:cNvSpPr txBox="true"/>
          <p:nvPr/>
        </p:nvSpPr>
        <p:spPr>
          <a:xfrm rot="0">
            <a:off x="9763083" y="7947579"/>
            <a:ext cx="648066" cy="285336"/>
          </a:xfrm>
          <a:prstGeom prst="rect">
            <a:avLst/>
          </a:prstGeom>
        </p:spPr>
        <p:txBody>
          <a:bodyPr anchor="t" rtlCol="false" tIns="0" lIns="0" bIns="0" rIns="0">
            <a:spAutoFit/>
          </a:bodyPr>
          <a:lstStyle/>
          <a:p>
            <a:pPr algn="ctr">
              <a:lnSpc>
                <a:spcPts val="1978"/>
              </a:lnSpc>
            </a:pPr>
            <a:r>
              <a:rPr lang="en-US" b="true" sz="2197">
                <a:solidFill>
                  <a:srgbClr val="FFFFFF"/>
                </a:solidFill>
                <a:latin typeface="Arimo Bold"/>
                <a:ea typeface="Arimo Bold"/>
                <a:cs typeface="Arimo Bold"/>
                <a:sym typeface="Arimo Bold"/>
              </a:rPr>
              <a:t>04</a:t>
            </a:r>
          </a:p>
        </p:txBody>
      </p:sp>
      <p:sp>
        <p:nvSpPr>
          <p:cNvPr name="TextBox 29" id="29"/>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03</a:t>
            </a:r>
          </a:p>
        </p:txBody>
      </p:sp>
      <p:sp>
        <p:nvSpPr>
          <p:cNvPr name="TextBox 30" id="30"/>
          <p:cNvSpPr txBox="true"/>
          <p:nvPr/>
        </p:nvSpPr>
        <p:spPr>
          <a:xfrm rot="0">
            <a:off x="1028700" y="1088984"/>
            <a:ext cx="4057650"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31" id="31"/>
          <p:cNvSpPr txBox="true"/>
          <p:nvPr/>
        </p:nvSpPr>
        <p:spPr>
          <a:xfrm rot="0">
            <a:off x="1009650" y="1827346"/>
            <a:ext cx="8115300"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EXPLORATORY</a:t>
            </a:r>
          </a:p>
        </p:txBody>
      </p:sp>
      <p:sp>
        <p:nvSpPr>
          <p:cNvPr name="TextBox 32" id="32"/>
          <p:cNvSpPr txBox="true"/>
          <p:nvPr/>
        </p:nvSpPr>
        <p:spPr>
          <a:xfrm rot="0">
            <a:off x="1028700" y="3075173"/>
            <a:ext cx="8115300" cy="1351817"/>
          </a:xfrm>
          <a:prstGeom prst="rect">
            <a:avLst/>
          </a:prstGeom>
        </p:spPr>
        <p:txBody>
          <a:bodyPr anchor="t" rtlCol="false" tIns="0" lIns="0" bIns="0" rIns="0">
            <a:spAutoFit/>
          </a:bodyPr>
          <a:lstStyle/>
          <a:p>
            <a:pPr algn="l">
              <a:lnSpc>
                <a:spcPts val="11065"/>
              </a:lnSpc>
              <a:spcBef>
                <a:spcPct val="0"/>
              </a:spcBef>
            </a:pPr>
            <a:r>
              <a:rPr lang="en-US" sz="7903">
                <a:solidFill>
                  <a:srgbClr val="000000"/>
                </a:solidFill>
                <a:latin typeface="Anton"/>
                <a:ea typeface="Anton"/>
                <a:cs typeface="Anton"/>
                <a:sym typeface="Anton"/>
              </a:rPr>
              <a:t>DATA ANALYSIS (EDA)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pSp>
        <p:nvGrpSpPr>
          <p:cNvPr name="Group 3" id="3"/>
          <p:cNvGrpSpPr/>
          <p:nvPr/>
        </p:nvGrpSpPr>
        <p:grpSpPr>
          <a:xfrm rot="0">
            <a:off x="1535323" y="7051387"/>
            <a:ext cx="2839524" cy="2913849"/>
            <a:chOff x="0" y="0"/>
            <a:chExt cx="448261" cy="459994"/>
          </a:xfrm>
        </p:grpSpPr>
        <p:sp>
          <p:nvSpPr>
            <p:cNvPr name="Freeform 4" id="4"/>
            <p:cNvSpPr/>
            <p:nvPr/>
          </p:nvSpPr>
          <p:spPr>
            <a:xfrm flipH="false" flipV="false" rot="0">
              <a:off x="0" y="0"/>
              <a:ext cx="448261" cy="459994"/>
            </a:xfrm>
            <a:custGeom>
              <a:avLst/>
              <a:gdLst/>
              <a:ahLst/>
              <a:cxnLst/>
              <a:rect r="r" b="b" t="t" l="l"/>
              <a:pathLst>
                <a:path h="459994" w="448261">
                  <a:moveTo>
                    <a:pt x="0" y="0"/>
                  </a:moveTo>
                  <a:lnTo>
                    <a:pt x="448261" y="0"/>
                  </a:lnTo>
                  <a:lnTo>
                    <a:pt x="448261" y="459994"/>
                  </a:lnTo>
                  <a:lnTo>
                    <a:pt x="0" y="459994"/>
                  </a:lnTo>
                  <a:close/>
                </a:path>
              </a:pathLst>
            </a:custGeom>
            <a:blipFill>
              <a:blip r:embed="rId3"/>
              <a:stretch>
                <a:fillRect l="-817" t="0" r="-817" b="0"/>
              </a:stretch>
            </a:blipFill>
          </p:spPr>
        </p:sp>
      </p:grpSp>
      <p:sp>
        <p:nvSpPr>
          <p:cNvPr name="Freeform 5" id="5"/>
          <p:cNvSpPr/>
          <p:nvPr/>
        </p:nvSpPr>
        <p:spPr>
          <a:xfrm flipH="false" flipV="false" rot="0">
            <a:off x="5032434" y="7222026"/>
            <a:ext cx="11761586" cy="2079793"/>
          </a:xfrm>
          <a:custGeom>
            <a:avLst/>
            <a:gdLst/>
            <a:ahLst/>
            <a:cxnLst/>
            <a:rect r="r" b="b" t="t" l="l"/>
            <a:pathLst>
              <a:path h="2079793" w="11761586">
                <a:moveTo>
                  <a:pt x="0" y="0"/>
                </a:moveTo>
                <a:lnTo>
                  <a:pt x="11761585" y="0"/>
                </a:lnTo>
                <a:lnTo>
                  <a:pt x="11761585" y="2079793"/>
                </a:lnTo>
                <a:lnTo>
                  <a:pt x="0" y="2079793"/>
                </a:lnTo>
                <a:lnTo>
                  <a:pt x="0" y="0"/>
                </a:lnTo>
                <a:close/>
              </a:path>
            </a:pathLst>
          </a:custGeom>
          <a:blipFill>
            <a:blip r:embed="rId4"/>
            <a:stretch>
              <a:fillRect l="0" t="0" r="0" b="0"/>
            </a:stretch>
          </a:blipFill>
        </p:spPr>
      </p:sp>
      <p:sp>
        <p:nvSpPr>
          <p:cNvPr name="TextBox 6" id="6"/>
          <p:cNvSpPr txBox="true"/>
          <p:nvPr/>
        </p:nvSpPr>
        <p:spPr>
          <a:xfrm rot="0">
            <a:off x="902709" y="3374086"/>
            <a:ext cx="16356591" cy="2609851"/>
          </a:xfrm>
          <a:prstGeom prst="rect">
            <a:avLst/>
          </a:prstGeom>
        </p:spPr>
        <p:txBody>
          <a:bodyPr anchor="t" rtlCol="false" tIns="0" lIns="0" bIns="0" rIns="0">
            <a:spAutoFit/>
          </a:bodyPr>
          <a:lstStyle/>
          <a:p>
            <a:pPr algn="l" marL="647694" indent="-323847" lvl="1">
              <a:lnSpc>
                <a:spcPts val="4199"/>
              </a:lnSpc>
              <a:buFont typeface="Arial"/>
              <a:buChar char="•"/>
            </a:pPr>
            <a:r>
              <a:rPr lang="en-US" b="true" sz="2999">
                <a:solidFill>
                  <a:srgbClr val="2A441A"/>
                </a:solidFill>
                <a:latin typeface="Arimo Bold"/>
                <a:ea typeface="Arimo Bold"/>
                <a:cs typeface="Arimo Bold"/>
                <a:sym typeface="Arimo Bold"/>
              </a:rPr>
              <a:t>Categorical:</a:t>
            </a:r>
            <a:r>
              <a:rPr lang="en-US" sz="2999">
                <a:solidFill>
                  <a:srgbClr val="000000"/>
                </a:solidFill>
                <a:latin typeface="Arimo"/>
                <a:ea typeface="Arimo"/>
                <a:cs typeface="Arimo"/>
                <a:sym typeface="Arimo"/>
              </a:rPr>
              <a:t> Label-encoding (e.g., position), one-hot encoding (club/team if model requires), standardization for regression features (StandardScaler).</a:t>
            </a:r>
          </a:p>
          <a:p>
            <a:pPr algn="l" marL="647694" indent="-323847" lvl="1">
              <a:lnSpc>
                <a:spcPts val="4199"/>
              </a:lnSpc>
              <a:buFont typeface="Arial"/>
              <a:buChar char="•"/>
            </a:pPr>
            <a:r>
              <a:rPr lang="en-US" b="true" sz="2999">
                <a:solidFill>
                  <a:srgbClr val="2A441A"/>
                </a:solidFill>
                <a:latin typeface="Arimo Bold"/>
                <a:ea typeface="Arimo Bold"/>
                <a:cs typeface="Arimo Bold"/>
                <a:sym typeface="Arimo Bold"/>
              </a:rPr>
              <a:t>Numerical:</a:t>
            </a:r>
            <a:r>
              <a:rPr lang="en-US" b="true" sz="2999">
                <a:solidFill>
                  <a:srgbClr val="000000"/>
                </a:solidFill>
                <a:latin typeface="Arimo Bold"/>
                <a:ea typeface="Arimo Bold"/>
                <a:cs typeface="Arimo Bold"/>
                <a:sym typeface="Arimo Bold"/>
              </a:rPr>
              <a:t> </a:t>
            </a:r>
            <a:r>
              <a:rPr lang="en-US" sz="2999">
                <a:solidFill>
                  <a:srgbClr val="000000"/>
                </a:solidFill>
                <a:latin typeface="Arimo"/>
                <a:ea typeface="Arimo"/>
                <a:cs typeface="Arimo"/>
                <a:sym typeface="Arimo"/>
              </a:rPr>
              <a:t>Impute numerics (median), categorical (mode), remove duplicates.</a:t>
            </a:r>
          </a:p>
          <a:p>
            <a:pPr algn="l" marL="647694" indent="-323847" lvl="1">
              <a:lnSpc>
                <a:spcPts val="4199"/>
              </a:lnSpc>
              <a:buFont typeface="Arial"/>
              <a:buChar char="•"/>
            </a:pPr>
            <a:r>
              <a:rPr lang="en-US" b="true" sz="2999">
                <a:solidFill>
                  <a:srgbClr val="2A441A"/>
                </a:solidFill>
                <a:latin typeface="Arimo Bold"/>
                <a:ea typeface="Arimo Bold"/>
                <a:cs typeface="Arimo Bold"/>
                <a:sym typeface="Arimo Bold"/>
              </a:rPr>
              <a:t>Splitting:</a:t>
            </a:r>
            <a:r>
              <a:rPr lang="en-US" sz="2999">
                <a:solidFill>
                  <a:srgbClr val="000000"/>
                </a:solidFill>
                <a:latin typeface="Arimo"/>
                <a:ea typeface="Arimo"/>
                <a:cs typeface="Arimo"/>
                <a:sym typeface="Arimo"/>
              </a:rPr>
              <a:t> Group-aware KFold (league/match: by-season), train/test (regressors, 80/20 split used in topgoals_model.ipynb).</a:t>
            </a:r>
          </a:p>
        </p:txBody>
      </p:sp>
      <p:sp>
        <p:nvSpPr>
          <p:cNvPr name="TextBox 7" id="7"/>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05</a:t>
            </a:r>
          </a:p>
        </p:txBody>
      </p:sp>
      <p:sp>
        <p:nvSpPr>
          <p:cNvPr name="TextBox 8" id="8"/>
          <p:cNvSpPr txBox="true"/>
          <p:nvPr/>
        </p:nvSpPr>
        <p:spPr>
          <a:xfrm rot="0">
            <a:off x="1028700" y="1088984"/>
            <a:ext cx="3346148"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9" id="9"/>
          <p:cNvSpPr txBox="true"/>
          <p:nvPr/>
        </p:nvSpPr>
        <p:spPr>
          <a:xfrm rot="0">
            <a:off x="902709" y="1773558"/>
            <a:ext cx="4474221"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DATA</a:t>
            </a:r>
          </a:p>
        </p:txBody>
      </p:sp>
      <p:sp>
        <p:nvSpPr>
          <p:cNvPr name="TextBox 10" id="10"/>
          <p:cNvSpPr txBox="true"/>
          <p:nvPr/>
        </p:nvSpPr>
        <p:spPr>
          <a:xfrm rot="0">
            <a:off x="3120901" y="1773558"/>
            <a:ext cx="6023099" cy="1349786"/>
          </a:xfrm>
          <a:prstGeom prst="rect">
            <a:avLst/>
          </a:prstGeom>
        </p:spPr>
        <p:txBody>
          <a:bodyPr anchor="t" rtlCol="false" tIns="0" lIns="0" bIns="0" rIns="0">
            <a:spAutoFit/>
          </a:bodyPr>
          <a:lstStyle/>
          <a:p>
            <a:pPr algn="l">
              <a:lnSpc>
                <a:spcPts val="11065"/>
              </a:lnSpc>
              <a:spcBef>
                <a:spcPct val="0"/>
              </a:spcBef>
            </a:pPr>
            <a:r>
              <a:rPr lang="en-US" sz="7903">
                <a:solidFill>
                  <a:srgbClr val="000000"/>
                </a:solidFill>
                <a:latin typeface="Anton"/>
                <a:ea typeface="Anton"/>
                <a:cs typeface="Anton"/>
                <a:sym typeface="Anton"/>
              </a:rPr>
              <a:t>PREPROCESSING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pSp>
        <p:nvGrpSpPr>
          <p:cNvPr name="Group 3" id="3"/>
          <p:cNvGrpSpPr/>
          <p:nvPr/>
        </p:nvGrpSpPr>
        <p:grpSpPr>
          <a:xfrm rot="0">
            <a:off x="9589029" y="1497663"/>
            <a:ext cx="6255064" cy="5034532"/>
            <a:chOff x="0" y="0"/>
            <a:chExt cx="293102" cy="235910"/>
          </a:xfrm>
        </p:grpSpPr>
        <p:sp>
          <p:nvSpPr>
            <p:cNvPr name="Freeform 4" id="4"/>
            <p:cNvSpPr/>
            <p:nvPr/>
          </p:nvSpPr>
          <p:spPr>
            <a:xfrm flipH="false" flipV="false" rot="0">
              <a:off x="0" y="0"/>
              <a:ext cx="293102" cy="235910"/>
            </a:xfrm>
            <a:custGeom>
              <a:avLst/>
              <a:gdLst/>
              <a:ahLst/>
              <a:cxnLst/>
              <a:rect r="r" b="b" t="t" l="l"/>
              <a:pathLst>
                <a:path h="235910" w="293102">
                  <a:moveTo>
                    <a:pt x="0" y="0"/>
                  </a:moveTo>
                  <a:lnTo>
                    <a:pt x="293102" y="0"/>
                  </a:lnTo>
                  <a:lnTo>
                    <a:pt x="293102" y="235910"/>
                  </a:lnTo>
                  <a:lnTo>
                    <a:pt x="0" y="235910"/>
                  </a:lnTo>
                  <a:close/>
                </a:path>
              </a:pathLst>
            </a:custGeom>
            <a:blipFill>
              <a:blip r:embed="rId3"/>
              <a:stretch>
                <a:fillRect l="-21863" t="0" r="-21863" b="0"/>
              </a:stretch>
            </a:blipFill>
          </p:spPr>
        </p:sp>
      </p:grpSp>
      <p:grpSp>
        <p:nvGrpSpPr>
          <p:cNvPr name="Group 5" id="5"/>
          <p:cNvGrpSpPr/>
          <p:nvPr/>
        </p:nvGrpSpPr>
        <p:grpSpPr>
          <a:xfrm rot="0">
            <a:off x="11907384" y="7031547"/>
            <a:ext cx="344105" cy="2186748"/>
            <a:chOff x="0" y="0"/>
            <a:chExt cx="90628" cy="575934"/>
          </a:xfrm>
        </p:grpSpPr>
        <p:sp>
          <p:nvSpPr>
            <p:cNvPr name="Freeform 6" id="6"/>
            <p:cNvSpPr/>
            <p:nvPr/>
          </p:nvSpPr>
          <p:spPr>
            <a:xfrm flipH="false" flipV="false" rot="0">
              <a:off x="0" y="0"/>
              <a:ext cx="90628" cy="575934"/>
            </a:xfrm>
            <a:custGeom>
              <a:avLst/>
              <a:gdLst/>
              <a:ahLst/>
              <a:cxnLst/>
              <a:rect r="r" b="b" t="t" l="l"/>
              <a:pathLst>
                <a:path h="575934" w="90628">
                  <a:moveTo>
                    <a:pt x="0" y="0"/>
                  </a:moveTo>
                  <a:lnTo>
                    <a:pt x="90628" y="0"/>
                  </a:lnTo>
                  <a:lnTo>
                    <a:pt x="90628" y="575934"/>
                  </a:lnTo>
                  <a:lnTo>
                    <a:pt x="0" y="575934"/>
                  </a:lnTo>
                  <a:close/>
                </a:path>
              </a:pathLst>
            </a:custGeom>
            <a:solidFill>
              <a:srgbClr val="2A441A"/>
            </a:solidFill>
          </p:spPr>
        </p:sp>
        <p:sp>
          <p:nvSpPr>
            <p:cNvPr name="TextBox 7" id="7"/>
            <p:cNvSpPr txBox="true"/>
            <p:nvPr/>
          </p:nvSpPr>
          <p:spPr>
            <a:xfrm>
              <a:off x="0" y="57150"/>
              <a:ext cx="90628" cy="518784"/>
            </a:xfrm>
            <a:prstGeom prst="rect">
              <a:avLst/>
            </a:prstGeom>
          </p:spPr>
          <p:txBody>
            <a:bodyPr anchor="ctr" rtlCol="false" tIns="50800" lIns="50800" bIns="50800" rIns="50800"/>
            <a:lstStyle/>
            <a:p>
              <a:pPr algn="ctr">
                <a:lnSpc>
                  <a:spcPts val="1890"/>
                </a:lnSpc>
              </a:pPr>
            </a:p>
          </p:txBody>
        </p:sp>
      </p:grpSp>
      <p:grpSp>
        <p:nvGrpSpPr>
          <p:cNvPr name="Group 8" id="8"/>
          <p:cNvGrpSpPr/>
          <p:nvPr/>
        </p:nvGrpSpPr>
        <p:grpSpPr>
          <a:xfrm rot="0">
            <a:off x="1025173" y="6650305"/>
            <a:ext cx="436422" cy="2488749"/>
            <a:chOff x="0" y="0"/>
            <a:chExt cx="114942" cy="655473"/>
          </a:xfrm>
        </p:grpSpPr>
        <p:sp>
          <p:nvSpPr>
            <p:cNvPr name="Freeform 9" id="9"/>
            <p:cNvSpPr/>
            <p:nvPr/>
          </p:nvSpPr>
          <p:spPr>
            <a:xfrm flipH="false" flipV="false" rot="0">
              <a:off x="0" y="0"/>
              <a:ext cx="114942" cy="655473"/>
            </a:xfrm>
            <a:custGeom>
              <a:avLst/>
              <a:gdLst/>
              <a:ahLst/>
              <a:cxnLst/>
              <a:rect r="r" b="b" t="t" l="l"/>
              <a:pathLst>
                <a:path h="655473" w="114942">
                  <a:moveTo>
                    <a:pt x="0" y="0"/>
                  </a:moveTo>
                  <a:lnTo>
                    <a:pt x="114942" y="0"/>
                  </a:lnTo>
                  <a:lnTo>
                    <a:pt x="114942" y="655473"/>
                  </a:lnTo>
                  <a:lnTo>
                    <a:pt x="0" y="655473"/>
                  </a:lnTo>
                  <a:close/>
                </a:path>
              </a:pathLst>
            </a:custGeom>
            <a:solidFill>
              <a:srgbClr val="2A441A"/>
            </a:solidFill>
          </p:spPr>
        </p:sp>
        <p:sp>
          <p:nvSpPr>
            <p:cNvPr name="TextBox 10" id="10"/>
            <p:cNvSpPr txBox="true"/>
            <p:nvPr/>
          </p:nvSpPr>
          <p:spPr>
            <a:xfrm>
              <a:off x="0" y="57150"/>
              <a:ext cx="114942" cy="598323"/>
            </a:xfrm>
            <a:prstGeom prst="rect">
              <a:avLst/>
            </a:prstGeom>
          </p:spPr>
          <p:txBody>
            <a:bodyPr anchor="ctr" rtlCol="false" tIns="50800" lIns="50800" bIns="50800" rIns="50800"/>
            <a:lstStyle/>
            <a:p>
              <a:pPr algn="ctr">
                <a:lnSpc>
                  <a:spcPts val="1890"/>
                </a:lnSpc>
              </a:pPr>
            </a:p>
          </p:txBody>
        </p:sp>
      </p:grpSp>
      <p:grpSp>
        <p:nvGrpSpPr>
          <p:cNvPr name="Group 11" id="11"/>
          <p:cNvGrpSpPr/>
          <p:nvPr/>
        </p:nvGrpSpPr>
        <p:grpSpPr>
          <a:xfrm rot="0">
            <a:off x="6083958" y="7031547"/>
            <a:ext cx="344105" cy="2186748"/>
            <a:chOff x="0" y="0"/>
            <a:chExt cx="90628" cy="575934"/>
          </a:xfrm>
        </p:grpSpPr>
        <p:sp>
          <p:nvSpPr>
            <p:cNvPr name="Freeform 12" id="12"/>
            <p:cNvSpPr/>
            <p:nvPr/>
          </p:nvSpPr>
          <p:spPr>
            <a:xfrm flipH="false" flipV="false" rot="0">
              <a:off x="0" y="0"/>
              <a:ext cx="90628" cy="575934"/>
            </a:xfrm>
            <a:custGeom>
              <a:avLst/>
              <a:gdLst/>
              <a:ahLst/>
              <a:cxnLst/>
              <a:rect r="r" b="b" t="t" l="l"/>
              <a:pathLst>
                <a:path h="575934" w="90628">
                  <a:moveTo>
                    <a:pt x="0" y="0"/>
                  </a:moveTo>
                  <a:lnTo>
                    <a:pt x="90628" y="0"/>
                  </a:lnTo>
                  <a:lnTo>
                    <a:pt x="90628" y="575934"/>
                  </a:lnTo>
                  <a:lnTo>
                    <a:pt x="0" y="575934"/>
                  </a:lnTo>
                  <a:close/>
                </a:path>
              </a:pathLst>
            </a:custGeom>
            <a:solidFill>
              <a:srgbClr val="2A441A"/>
            </a:solidFill>
          </p:spPr>
        </p:sp>
        <p:sp>
          <p:nvSpPr>
            <p:cNvPr name="TextBox 13" id="13"/>
            <p:cNvSpPr txBox="true"/>
            <p:nvPr/>
          </p:nvSpPr>
          <p:spPr>
            <a:xfrm>
              <a:off x="0" y="57150"/>
              <a:ext cx="90628" cy="518784"/>
            </a:xfrm>
            <a:prstGeom prst="rect">
              <a:avLst/>
            </a:prstGeom>
          </p:spPr>
          <p:txBody>
            <a:bodyPr anchor="ctr" rtlCol="false" tIns="50800" lIns="50800" bIns="50800" rIns="50800"/>
            <a:lstStyle/>
            <a:p>
              <a:pPr algn="ctr">
                <a:lnSpc>
                  <a:spcPts val="1890"/>
                </a:lnSpc>
              </a:pPr>
            </a:p>
          </p:txBody>
        </p:sp>
      </p:grpSp>
      <p:sp>
        <p:nvSpPr>
          <p:cNvPr name="TextBox 14" id="14"/>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06</a:t>
            </a:r>
          </a:p>
        </p:txBody>
      </p:sp>
      <p:sp>
        <p:nvSpPr>
          <p:cNvPr name="TextBox 15" id="15"/>
          <p:cNvSpPr txBox="true"/>
          <p:nvPr/>
        </p:nvSpPr>
        <p:spPr>
          <a:xfrm rot="0">
            <a:off x="1028700" y="1088984"/>
            <a:ext cx="3373832"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16" id="16"/>
          <p:cNvSpPr txBox="true"/>
          <p:nvPr/>
        </p:nvSpPr>
        <p:spPr>
          <a:xfrm rot="0">
            <a:off x="1028700" y="3477354"/>
            <a:ext cx="8115300" cy="2077296"/>
          </a:xfrm>
          <a:prstGeom prst="rect">
            <a:avLst/>
          </a:prstGeom>
        </p:spPr>
        <p:txBody>
          <a:bodyPr anchor="t" rtlCol="false" tIns="0" lIns="0" bIns="0" rIns="0">
            <a:spAutoFit/>
          </a:bodyPr>
          <a:lstStyle/>
          <a:p>
            <a:pPr algn="just">
              <a:lnSpc>
                <a:spcPts val="3336"/>
              </a:lnSpc>
            </a:pPr>
            <a:r>
              <a:rPr lang="en-US" sz="2383">
                <a:solidFill>
                  <a:srgbClr val="000000"/>
                </a:solidFill>
                <a:latin typeface="Arimo"/>
                <a:ea typeface="Arimo"/>
                <a:cs typeface="Arimo"/>
                <a:sym typeface="Arimo"/>
              </a:rPr>
              <a:t>We performed feature engineering through data cleaning, target creation, outcome metrics, normalization, rate metrics, historical aggregation, categorical encoding, club-level features, scaling, SMOTE, feature selection, correlation analysis, and transformations for interpretability.</a:t>
            </a:r>
          </a:p>
        </p:txBody>
      </p:sp>
      <p:sp>
        <p:nvSpPr>
          <p:cNvPr name="TextBox 17" id="17"/>
          <p:cNvSpPr txBox="true"/>
          <p:nvPr/>
        </p:nvSpPr>
        <p:spPr>
          <a:xfrm rot="0">
            <a:off x="1028700" y="1604063"/>
            <a:ext cx="7731771"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FEATURE</a:t>
            </a:r>
          </a:p>
        </p:txBody>
      </p:sp>
      <p:sp>
        <p:nvSpPr>
          <p:cNvPr name="TextBox 18" id="18"/>
          <p:cNvSpPr txBox="true"/>
          <p:nvPr/>
        </p:nvSpPr>
        <p:spPr>
          <a:xfrm rot="0">
            <a:off x="4402532" y="1604063"/>
            <a:ext cx="6036489" cy="1351817"/>
          </a:xfrm>
          <a:prstGeom prst="rect">
            <a:avLst/>
          </a:prstGeom>
        </p:spPr>
        <p:txBody>
          <a:bodyPr anchor="t" rtlCol="false" tIns="0" lIns="0" bIns="0" rIns="0">
            <a:spAutoFit/>
          </a:bodyPr>
          <a:lstStyle/>
          <a:p>
            <a:pPr algn="just">
              <a:lnSpc>
                <a:spcPts val="11065"/>
              </a:lnSpc>
              <a:spcBef>
                <a:spcPct val="0"/>
              </a:spcBef>
            </a:pPr>
            <a:r>
              <a:rPr lang="en-US" sz="7903">
                <a:solidFill>
                  <a:srgbClr val="000000"/>
                </a:solidFill>
                <a:latin typeface="Anton"/>
                <a:ea typeface="Anton"/>
                <a:cs typeface="Anton"/>
                <a:sym typeface="Anton"/>
              </a:rPr>
              <a:t>ENGINEERING</a:t>
            </a:r>
          </a:p>
        </p:txBody>
      </p:sp>
      <p:sp>
        <p:nvSpPr>
          <p:cNvPr name="TextBox 19" id="19"/>
          <p:cNvSpPr txBox="true"/>
          <p:nvPr/>
        </p:nvSpPr>
        <p:spPr>
          <a:xfrm rot="0">
            <a:off x="12518188" y="7001067"/>
            <a:ext cx="4612135" cy="398145"/>
          </a:xfrm>
          <a:prstGeom prst="rect">
            <a:avLst/>
          </a:prstGeom>
        </p:spPr>
        <p:txBody>
          <a:bodyPr anchor="t" rtlCol="false" tIns="0" lIns="0" bIns="0" rIns="0">
            <a:spAutoFit/>
          </a:bodyPr>
          <a:lstStyle/>
          <a:p>
            <a:pPr algn="l">
              <a:lnSpc>
                <a:spcPts val="3119"/>
              </a:lnSpc>
            </a:pPr>
            <a:r>
              <a:rPr lang="en-US" sz="2399" b="true">
                <a:solidFill>
                  <a:srgbClr val="2A441A"/>
                </a:solidFill>
                <a:latin typeface="Arimo Bold"/>
                <a:ea typeface="Arimo Bold"/>
                <a:cs typeface="Arimo Bold"/>
                <a:sym typeface="Arimo Bold"/>
              </a:rPr>
              <a:t>MATCH WINNER (ASSUMED):</a:t>
            </a:r>
          </a:p>
        </p:txBody>
      </p:sp>
      <p:sp>
        <p:nvSpPr>
          <p:cNvPr name="TextBox 20" id="20"/>
          <p:cNvSpPr txBox="true"/>
          <p:nvPr/>
        </p:nvSpPr>
        <p:spPr>
          <a:xfrm rot="0">
            <a:off x="12518188" y="7511473"/>
            <a:ext cx="4612135" cy="1608455"/>
          </a:xfrm>
          <a:prstGeom prst="rect">
            <a:avLst/>
          </a:prstGeom>
        </p:spPr>
        <p:txBody>
          <a:bodyPr anchor="t" rtlCol="false" tIns="0" lIns="0" bIns="0" rIns="0">
            <a:spAutoFit/>
          </a:bodyPr>
          <a:lstStyle/>
          <a:p>
            <a:pPr algn="l">
              <a:lnSpc>
                <a:spcPts val="3219"/>
              </a:lnSpc>
            </a:pPr>
            <a:r>
              <a:rPr lang="en-US" sz="2299">
                <a:solidFill>
                  <a:srgbClr val="000000"/>
                </a:solidFill>
                <a:latin typeface="Arimo"/>
                <a:ea typeface="Arimo"/>
                <a:cs typeface="Arimo"/>
                <a:sym typeface="Arimo"/>
              </a:rPr>
              <a:t> Feature differences (home vs away strength/form, recent performance, injuries or absences if available).</a:t>
            </a:r>
          </a:p>
        </p:txBody>
      </p:sp>
      <p:sp>
        <p:nvSpPr>
          <p:cNvPr name="TextBox 21" id="21"/>
          <p:cNvSpPr txBox="true"/>
          <p:nvPr/>
        </p:nvSpPr>
        <p:spPr>
          <a:xfrm rot="0">
            <a:off x="6694762" y="7088697"/>
            <a:ext cx="4562764" cy="300990"/>
          </a:xfrm>
          <a:prstGeom prst="rect">
            <a:avLst/>
          </a:prstGeom>
        </p:spPr>
        <p:txBody>
          <a:bodyPr anchor="t" rtlCol="false" tIns="0" lIns="0" bIns="0" rIns="0">
            <a:spAutoFit/>
          </a:bodyPr>
          <a:lstStyle/>
          <a:p>
            <a:pPr algn="l">
              <a:lnSpc>
                <a:spcPts val="2159"/>
              </a:lnSpc>
            </a:pPr>
            <a:r>
              <a:rPr lang="en-US" sz="2399" b="true">
                <a:solidFill>
                  <a:srgbClr val="2A441A"/>
                </a:solidFill>
                <a:latin typeface="Arimo Bold"/>
                <a:ea typeface="Arimo Bold"/>
                <a:cs typeface="Arimo Bold"/>
                <a:sym typeface="Arimo Bold"/>
              </a:rPr>
              <a:t>PLAYERS:</a:t>
            </a:r>
          </a:p>
        </p:txBody>
      </p:sp>
      <p:sp>
        <p:nvSpPr>
          <p:cNvPr name="TextBox 22" id="22"/>
          <p:cNvSpPr txBox="true"/>
          <p:nvPr/>
        </p:nvSpPr>
        <p:spPr>
          <a:xfrm rot="0">
            <a:off x="6694762" y="7530599"/>
            <a:ext cx="5212621" cy="1608455"/>
          </a:xfrm>
          <a:prstGeom prst="rect">
            <a:avLst/>
          </a:prstGeom>
        </p:spPr>
        <p:txBody>
          <a:bodyPr anchor="t" rtlCol="false" tIns="0" lIns="0" bIns="0" rIns="0">
            <a:spAutoFit/>
          </a:bodyPr>
          <a:lstStyle/>
          <a:p>
            <a:pPr algn="l">
              <a:lnSpc>
                <a:spcPts val="3219"/>
              </a:lnSpc>
            </a:pPr>
            <a:r>
              <a:rPr lang="en-US" sz="2299">
                <a:solidFill>
                  <a:srgbClr val="000000"/>
                </a:solidFill>
                <a:latin typeface="Arimo"/>
                <a:ea typeface="Arimo"/>
                <a:cs typeface="Arimo"/>
                <a:sym typeface="Arimo"/>
              </a:rPr>
              <a:t>Build Big6Club flag, rolling average for last 3 seasons, goals/assists per 90, positional encoding, club performance stats, engineered club rank features.</a:t>
            </a:r>
          </a:p>
        </p:txBody>
      </p:sp>
      <p:sp>
        <p:nvSpPr>
          <p:cNvPr name="TextBox 23" id="23"/>
          <p:cNvSpPr txBox="true"/>
          <p:nvPr/>
        </p:nvSpPr>
        <p:spPr>
          <a:xfrm rot="0">
            <a:off x="1728295" y="6494095"/>
            <a:ext cx="4088963" cy="788670"/>
          </a:xfrm>
          <a:prstGeom prst="rect">
            <a:avLst/>
          </a:prstGeom>
        </p:spPr>
        <p:txBody>
          <a:bodyPr anchor="t" rtlCol="false" tIns="0" lIns="0" bIns="0" rIns="0">
            <a:spAutoFit/>
          </a:bodyPr>
          <a:lstStyle/>
          <a:p>
            <a:pPr algn="l">
              <a:lnSpc>
                <a:spcPts val="3119"/>
              </a:lnSpc>
            </a:pPr>
            <a:r>
              <a:rPr lang="en-US" sz="2399" b="true">
                <a:solidFill>
                  <a:srgbClr val="2A441A"/>
                </a:solidFill>
                <a:latin typeface="Arimo Bold"/>
                <a:ea typeface="Arimo Bold"/>
                <a:cs typeface="Arimo Bold"/>
                <a:sym typeface="Arimo Bold"/>
              </a:rPr>
              <a:t>DERIVED FEATURES (LEAGUE WINNER):</a:t>
            </a:r>
          </a:p>
        </p:txBody>
      </p:sp>
      <p:sp>
        <p:nvSpPr>
          <p:cNvPr name="TextBox 24" id="24"/>
          <p:cNvSpPr txBox="true"/>
          <p:nvPr/>
        </p:nvSpPr>
        <p:spPr>
          <a:xfrm rot="0">
            <a:off x="1728295" y="7454323"/>
            <a:ext cx="3876274" cy="1608455"/>
          </a:xfrm>
          <a:prstGeom prst="rect">
            <a:avLst/>
          </a:prstGeom>
        </p:spPr>
        <p:txBody>
          <a:bodyPr anchor="t" rtlCol="false" tIns="0" lIns="0" bIns="0" rIns="0">
            <a:spAutoFit/>
          </a:bodyPr>
          <a:lstStyle/>
          <a:p>
            <a:pPr algn="l">
              <a:lnSpc>
                <a:spcPts val="3219"/>
              </a:lnSpc>
            </a:pPr>
            <a:r>
              <a:rPr lang="en-US" sz="2299">
                <a:solidFill>
                  <a:srgbClr val="000000"/>
                </a:solidFill>
                <a:latin typeface="Arimo"/>
                <a:ea typeface="Arimo"/>
                <a:cs typeface="Arimo"/>
                <a:sym typeface="Arimo"/>
              </a:rPr>
              <a:t>Points-so-far, ppg, winrate, drawrate, lossrate, g/goals per game, team form metrics per season.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aphicFrame>
        <p:nvGraphicFramePr>
          <p:cNvPr name="Table 3" id="3"/>
          <p:cNvGraphicFramePr>
            <a:graphicFrameLocks noGrp="true"/>
          </p:cNvGraphicFramePr>
          <p:nvPr/>
        </p:nvGraphicFramePr>
        <p:xfrm>
          <a:off x="1036166" y="4377415"/>
          <a:ext cx="16215669" cy="5147585"/>
        </p:xfrm>
        <a:graphic>
          <a:graphicData uri="http://schemas.openxmlformats.org/drawingml/2006/table">
            <a:tbl>
              <a:tblPr/>
              <a:tblGrid>
                <a:gridCol w="2343517"/>
                <a:gridCol w="2309251"/>
                <a:gridCol w="1946855"/>
                <a:gridCol w="2737204"/>
                <a:gridCol w="4105546"/>
                <a:gridCol w="2773295"/>
              </a:tblGrid>
              <a:tr h="1295463">
                <a:tc>
                  <a:txBody>
                    <a:bodyPr anchor="t" rtlCol="false"/>
                    <a:lstStyle/>
                    <a:p>
                      <a:pPr algn="ctr">
                        <a:lnSpc>
                          <a:spcPts val="3219"/>
                        </a:lnSpc>
                        <a:defRPr/>
                      </a:pPr>
                      <a:r>
                        <a:rPr lang="en-US" b="true" sz="2299">
                          <a:solidFill>
                            <a:srgbClr val="2A441A"/>
                          </a:solidFill>
                          <a:latin typeface="Arimo Bold"/>
                          <a:ea typeface="Arimo Bold"/>
                          <a:cs typeface="Arimo Bold"/>
                          <a:sym typeface="Arimo Bold"/>
                        </a:rPr>
                        <a:t>TASK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INPUT FEATURES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TARGET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SPECIAL HANDLING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KEY METRICES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14952">
                <a:tc>
                  <a:txBody>
                    <a:bodyPr anchor="t" rtlCol="false"/>
                    <a:lstStyle/>
                    <a:p>
                      <a:pPr algn="ctr">
                        <a:lnSpc>
                          <a:spcPts val="3079"/>
                        </a:lnSpc>
                        <a:defRPr/>
                      </a:pPr>
                      <a:r>
                        <a:rPr lang="en-US" sz="2199">
                          <a:solidFill>
                            <a:srgbClr val="000000"/>
                          </a:solidFill>
                          <a:latin typeface="Arimo"/>
                          <a:ea typeface="Arimo"/>
                          <a:cs typeface="Arimo"/>
                          <a:sym typeface="Arimo"/>
                        </a:rPr>
                        <a:t>League Winner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Season/team stats, derived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Champion (0/1)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XGBoostClassifier + SMOTE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CalibratedClassifierCV (sigmoid), Champion upsampling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ROC-AUC, Top1 Acc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37169">
                <a:tc>
                  <a:txBody>
                    <a:bodyPr anchor="t" rtlCol="false"/>
                    <a:lstStyle/>
                    <a:p>
                      <a:pPr algn="ctr">
                        <a:lnSpc>
                          <a:spcPts val="3079"/>
                        </a:lnSpc>
                        <a:defRPr/>
                      </a:pPr>
                      <a:r>
                        <a:rPr lang="en-US" sz="2199">
                          <a:solidFill>
                            <a:srgbClr val="000000"/>
                          </a:solidFill>
                          <a:latin typeface="Arimo"/>
                          <a:ea typeface="Arimo"/>
                          <a:cs typeface="Arimo"/>
                          <a:sym typeface="Arimo"/>
                        </a:rPr>
                        <a:t>Match Winner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Team/player/match stats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Winner (H/D/A)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Logistic Regression, SVM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One-hot teams, class balancing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Accuracy, F1, ROC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07</a:t>
            </a:r>
          </a:p>
        </p:txBody>
      </p:sp>
      <p:sp>
        <p:nvSpPr>
          <p:cNvPr name="TextBox 5" id="5"/>
          <p:cNvSpPr txBox="true"/>
          <p:nvPr/>
        </p:nvSpPr>
        <p:spPr>
          <a:xfrm rot="0">
            <a:off x="1028700" y="1088984"/>
            <a:ext cx="3389154"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6" id="6"/>
          <p:cNvSpPr txBox="true"/>
          <p:nvPr/>
        </p:nvSpPr>
        <p:spPr>
          <a:xfrm rot="0">
            <a:off x="1028700" y="1611633"/>
            <a:ext cx="14932275"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MODEL ARCHITECTURES &amp; WORKFLOWS</a:t>
            </a:r>
          </a:p>
        </p:txBody>
      </p:sp>
      <p:sp>
        <p:nvSpPr>
          <p:cNvPr name="TextBox 7" id="7"/>
          <p:cNvSpPr txBox="true"/>
          <p:nvPr/>
        </p:nvSpPr>
        <p:spPr>
          <a:xfrm rot="0">
            <a:off x="1028700" y="2999518"/>
            <a:ext cx="9941712" cy="1038123"/>
          </a:xfrm>
          <a:prstGeom prst="rect">
            <a:avLst/>
          </a:prstGeom>
        </p:spPr>
        <p:txBody>
          <a:bodyPr anchor="t" rtlCol="false" tIns="0" lIns="0" bIns="0" rIns="0">
            <a:spAutoFit/>
          </a:bodyPr>
          <a:lstStyle/>
          <a:p>
            <a:pPr algn="l">
              <a:lnSpc>
                <a:spcPts val="8405"/>
              </a:lnSpc>
              <a:spcBef>
                <a:spcPct val="0"/>
              </a:spcBef>
            </a:pPr>
            <a:r>
              <a:rPr lang="en-US" sz="6004">
                <a:solidFill>
                  <a:srgbClr val="000000"/>
                </a:solidFill>
                <a:latin typeface="Anton"/>
                <a:ea typeface="Anton"/>
                <a:cs typeface="Anton"/>
                <a:sym typeface="Anton"/>
              </a:rPr>
              <a:t>1.CLASSIFICATION MODELS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graphicFrame>
        <p:nvGraphicFramePr>
          <p:cNvPr name="Table 3" id="3"/>
          <p:cNvGraphicFramePr>
            <a:graphicFrameLocks noGrp="true"/>
          </p:cNvGraphicFramePr>
          <p:nvPr/>
        </p:nvGraphicFramePr>
        <p:xfrm>
          <a:off x="1028700" y="2621703"/>
          <a:ext cx="16230600" cy="6976588"/>
        </p:xfrm>
        <a:graphic>
          <a:graphicData uri="http://schemas.openxmlformats.org/drawingml/2006/table">
            <a:tbl>
              <a:tblPr/>
              <a:tblGrid>
                <a:gridCol w="2345675"/>
                <a:gridCol w="2311378"/>
                <a:gridCol w="1948647"/>
                <a:gridCol w="2739725"/>
                <a:gridCol w="4109326"/>
                <a:gridCol w="2775849"/>
              </a:tblGrid>
              <a:tr h="1292936">
                <a:tc>
                  <a:txBody>
                    <a:bodyPr anchor="t" rtlCol="false"/>
                    <a:lstStyle/>
                    <a:p>
                      <a:pPr algn="ctr">
                        <a:lnSpc>
                          <a:spcPts val="3219"/>
                        </a:lnSpc>
                        <a:defRPr/>
                      </a:pPr>
                      <a:r>
                        <a:rPr lang="en-US" b="true" sz="2299">
                          <a:solidFill>
                            <a:srgbClr val="2A441A"/>
                          </a:solidFill>
                          <a:latin typeface="Arimo Bold"/>
                          <a:ea typeface="Arimo Bold"/>
                          <a:cs typeface="Arimo Bold"/>
                          <a:sym typeface="Arimo Bold"/>
                        </a:rPr>
                        <a:t>TASK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INPUT FEATURES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TARGET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SPECIAL HANDLING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2A441A"/>
                          </a:solidFill>
                          <a:latin typeface="Arimo Bold"/>
                          <a:ea typeface="Arimo Bold"/>
                          <a:cs typeface="Arimo Bold"/>
                          <a:sym typeface="Arimo Bold"/>
                        </a:rPr>
                        <a:t>KEY METRICES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16482">
                <a:tc>
                  <a:txBody>
                    <a:bodyPr anchor="t" rtlCol="false"/>
                    <a:lstStyle/>
                    <a:p>
                      <a:pPr algn="ctr">
                        <a:lnSpc>
                          <a:spcPts val="3079"/>
                        </a:lnSpc>
                        <a:defRPr/>
                      </a:pPr>
                      <a:r>
                        <a:rPr lang="en-US" sz="2199">
                          <a:solidFill>
                            <a:srgbClr val="000000"/>
                          </a:solidFill>
                          <a:latin typeface="Arimo"/>
                          <a:ea typeface="Arimo"/>
                          <a:cs typeface="Arimo"/>
                          <a:sym typeface="Arimo"/>
                        </a:rPr>
                        <a:t>Top Goals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Position, Age, Apps, Mins, PrevStats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Goals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Gradient Boosting Regressor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Feature Importance, Label Encoding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MAE, RMSE, R²</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33585">
                <a:tc>
                  <a:txBody>
                    <a:bodyPr anchor="t" rtlCol="false"/>
                    <a:lstStyle/>
                    <a:p>
                      <a:pPr algn="ctr">
                        <a:lnSpc>
                          <a:spcPts val="3079"/>
                        </a:lnSpc>
                        <a:defRPr/>
                      </a:pPr>
                      <a:r>
                        <a:rPr lang="en-US" sz="2199">
                          <a:solidFill>
                            <a:srgbClr val="000000"/>
                          </a:solidFill>
                          <a:latin typeface="Arimo"/>
                          <a:ea typeface="Arimo"/>
                          <a:cs typeface="Arimo"/>
                          <a:sym typeface="Arimo"/>
                        </a:rPr>
                        <a:t>Top Assists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Pos, Apps, Goals, Clubs, Team Features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Assists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Gradient Boost, 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Feature engineering as above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MAE, RMSE, R²</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33585">
                <a:tc>
                  <a:txBody>
                    <a:bodyPr anchor="t" rtlCol="false"/>
                    <a:lstStyle/>
                    <a:p>
                      <a:pPr algn="ctr">
                        <a:lnSpc>
                          <a:spcPts val="3079"/>
                        </a:lnSpc>
                        <a:defRPr/>
                      </a:pPr>
                      <a:r>
                        <a:rPr lang="en-US" sz="2199">
                          <a:solidFill>
                            <a:srgbClr val="000000"/>
                          </a:solidFill>
                          <a:latin typeface="Arimo"/>
                          <a:ea typeface="Arimo"/>
                          <a:cs typeface="Arimo"/>
                          <a:sym typeface="Arimo"/>
                        </a:rPr>
                        <a:t>OverallPoints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Team/season stats (all engineered)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Points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Linear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Near-perfect fit (R²≈0.999)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MAE, RMSE, R²</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07</a:t>
            </a:r>
          </a:p>
        </p:txBody>
      </p:sp>
      <p:sp>
        <p:nvSpPr>
          <p:cNvPr name="TextBox 5" id="5"/>
          <p:cNvSpPr txBox="true"/>
          <p:nvPr/>
        </p:nvSpPr>
        <p:spPr>
          <a:xfrm rot="0">
            <a:off x="1028700" y="1088984"/>
            <a:ext cx="3389154"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6" id="6"/>
          <p:cNvSpPr txBox="true"/>
          <p:nvPr/>
        </p:nvSpPr>
        <p:spPr>
          <a:xfrm rot="0">
            <a:off x="1028700" y="1402605"/>
            <a:ext cx="9941712" cy="1038123"/>
          </a:xfrm>
          <a:prstGeom prst="rect">
            <a:avLst/>
          </a:prstGeom>
        </p:spPr>
        <p:txBody>
          <a:bodyPr anchor="t" rtlCol="false" tIns="0" lIns="0" bIns="0" rIns="0">
            <a:spAutoFit/>
          </a:bodyPr>
          <a:lstStyle/>
          <a:p>
            <a:pPr algn="l">
              <a:lnSpc>
                <a:spcPts val="8405"/>
              </a:lnSpc>
              <a:spcBef>
                <a:spcPct val="0"/>
              </a:spcBef>
            </a:pPr>
            <a:r>
              <a:rPr lang="en-US" sz="6004">
                <a:solidFill>
                  <a:srgbClr val="000000"/>
                </a:solidFill>
                <a:latin typeface="Anton"/>
                <a:ea typeface="Anton"/>
                <a:cs typeface="Anton"/>
                <a:sym typeface="Anton"/>
              </a:rPr>
              <a:t>2.REGRESSION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15685485" y="1085850"/>
            <a:ext cx="1573815" cy="260985"/>
          </a:xfrm>
          <a:prstGeom prst="rect">
            <a:avLst/>
          </a:prstGeom>
        </p:spPr>
        <p:txBody>
          <a:bodyPr anchor="t" rtlCol="false" tIns="0" lIns="0" bIns="0" rIns="0">
            <a:spAutoFit/>
          </a:bodyPr>
          <a:lstStyle/>
          <a:p>
            <a:pPr algn="r">
              <a:lnSpc>
                <a:spcPts val="1890"/>
              </a:lnSpc>
            </a:pPr>
            <a:r>
              <a:rPr lang="en-US" b="true" sz="2100">
                <a:solidFill>
                  <a:srgbClr val="000000"/>
                </a:solidFill>
                <a:latin typeface="Arimo Bold"/>
                <a:ea typeface="Arimo Bold"/>
                <a:cs typeface="Arimo Bold"/>
                <a:sym typeface="Arimo Bold"/>
              </a:rPr>
              <a:t>PAGE 07</a:t>
            </a:r>
          </a:p>
        </p:txBody>
      </p:sp>
      <p:sp>
        <p:nvSpPr>
          <p:cNvPr name="TextBox 4" id="4"/>
          <p:cNvSpPr txBox="true"/>
          <p:nvPr/>
        </p:nvSpPr>
        <p:spPr>
          <a:xfrm rot="0">
            <a:off x="1028700" y="1088984"/>
            <a:ext cx="3389154" cy="260985"/>
          </a:xfrm>
          <a:prstGeom prst="rect">
            <a:avLst/>
          </a:prstGeom>
        </p:spPr>
        <p:txBody>
          <a:bodyPr anchor="t" rtlCol="false" tIns="0" lIns="0" bIns="0" rIns="0">
            <a:spAutoFit/>
          </a:bodyPr>
          <a:lstStyle/>
          <a:p>
            <a:pPr algn="l">
              <a:lnSpc>
                <a:spcPts val="1890"/>
              </a:lnSpc>
            </a:pPr>
            <a:r>
              <a:rPr lang="en-US" sz="2100" b="true">
                <a:solidFill>
                  <a:srgbClr val="000000"/>
                </a:solidFill>
                <a:latin typeface="Arimo Bold"/>
                <a:ea typeface="Arimo Bold"/>
                <a:cs typeface="Arimo Bold"/>
                <a:sym typeface="Arimo Bold"/>
              </a:rPr>
              <a:t>INFOSYS SPRINGBOARD</a:t>
            </a:r>
          </a:p>
        </p:txBody>
      </p:sp>
      <p:sp>
        <p:nvSpPr>
          <p:cNvPr name="TextBox 5" id="5"/>
          <p:cNvSpPr txBox="true"/>
          <p:nvPr/>
        </p:nvSpPr>
        <p:spPr>
          <a:xfrm rot="0">
            <a:off x="1028700" y="1485563"/>
            <a:ext cx="8753571" cy="1349786"/>
          </a:xfrm>
          <a:prstGeom prst="rect">
            <a:avLst/>
          </a:prstGeom>
        </p:spPr>
        <p:txBody>
          <a:bodyPr anchor="t" rtlCol="false" tIns="0" lIns="0" bIns="0" rIns="0">
            <a:spAutoFit/>
          </a:bodyPr>
          <a:lstStyle/>
          <a:p>
            <a:pPr algn="l">
              <a:lnSpc>
                <a:spcPts val="11065"/>
              </a:lnSpc>
              <a:spcBef>
                <a:spcPct val="0"/>
              </a:spcBef>
            </a:pPr>
            <a:r>
              <a:rPr lang="en-US" sz="7903">
                <a:solidFill>
                  <a:srgbClr val="2A441A"/>
                </a:solidFill>
                <a:latin typeface="Anton"/>
                <a:ea typeface="Anton"/>
                <a:cs typeface="Anton"/>
                <a:sym typeface="Anton"/>
              </a:rPr>
              <a:t>TRAINING, VALIDATION &amp;</a:t>
            </a:r>
          </a:p>
        </p:txBody>
      </p:sp>
      <p:sp>
        <p:nvSpPr>
          <p:cNvPr name="TextBox 6" id="6"/>
          <p:cNvSpPr txBox="true"/>
          <p:nvPr/>
        </p:nvSpPr>
        <p:spPr>
          <a:xfrm rot="0">
            <a:off x="1028700" y="2682949"/>
            <a:ext cx="9610546" cy="1349786"/>
          </a:xfrm>
          <a:prstGeom prst="rect">
            <a:avLst/>
          </a:prstGeom>
        </p:spPr>
        <p:txBody>
          <a:bodyPr anchor="t" rtlCol="false" tIns="0" lIns="0" bIns="0" rIns="0">
            <a:spAutoFit/>
          </a:bodyPr>
          <a:lstStyle/>
          <a:p>
            <a:pPr algn="l">
              <a:lnSpc>
                <a:spcPts val="11065"/>
              </a:lnSpc>
              <a:spcBef>
                <a:spcPct val="0"/>
              </a:spcBef>
            </a:pPr>
            <a:r>
              <a:rPr lang="en-US" sz="7903">
                <a:solidFill>
                  <a:srgbClr val="000000"/>
                </a:solidFill>
                <a:latin typeface="Anton"/>
                <a:ea typeface="Anton"/>
                <a:cs typeface="Anton"/>
                <a:sym typeface="Anton"/>
              </a:rPr>
              <a:t>HYPERPARAMETER TUNING</a:t>
            </a:r>
          </a:p>
        </p:txBody>
      </p:sp>
      <p:sp>
        <p:nvSpPr>
          <p:cNvPr name="TextBox 7" id="7"/>
          <p:cNvSpPr txBox="true"/>
          <p:nvPr/>
        </p:nvSpPr>
        <p:spPr>
          <a:xfrm rot="0">
            <a:off x="1028700" y="4391662"/>
            <a:ext cx="3876274"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ALL MODEL PIPELINES:</a:t>
            </a:r>
          </a:p>
        </p:txBody>
      </p:sp>
      <p:sp>
        <p:nvSpPr>
          <p:cNvPr name="TextBox 8" id="8"/>
          <p:cNvSpPr txBox="true"/>
          <p:nvPr/>
        </p:nvSpPr>
        <p:spPr>
          <a:xfrm rot="0">
            <a:off x="1028700" y="4707241"/>
            <a:ext cx="3876274" cy="1208405"/>
          </a:xfrm>
          <a:prstGeom prst="rect">
            <a:avLst/>
          </a:prstGeom>
        </p:spPr>
        <p:txBody>
          <a:bodyPr anchor="t" rtlCol="false" tIns="0" lIns="0" bIns="0" rIns="0">
            <a:spAutoFit/>
          </a:bodyPr>
          <a:lstStyle/>
          <a:p>
            <a:pPr algn="l">
              <a:lnSpc>
                <a:spcPts val="3219"/>
              </a:lnSpc>
            </a:pPr>
            <a:r>
              <a:rPr lang="en-US" sz="2299">
                <a:solidFill>
                  <a:srgbClr val="000000"/>
                </a:solidFill>
                <a:latin typeface="Arimo"/>
                <a:ea typeface="Arimo"/>
                <a:cs typeface="Arimo"/>
                <a:sym typeface="Arimo"/>
              </a:rPr>
              <a:t>Feature scaling / encoding → Model fitting → Output probabilities/scores</a:t>
            </a:r>
          </a:p>
        </p:txBody>
      </p:sp>
      <p:sp>
        <p:nvSpPr>
          <p:cNvPr name="TextBox 9" id="9"/>
          <p:cNvSpPr txBox="true"/>
          <p:nvPr/>
        </p:nvSpPr>
        <p:spPr>
          <a:xfrm rot="0">
            <a:off x="1028700" y="6393514"/>
            <a:ext cx="3876274"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VALIDATION METHODS:</a:t>
            </a:r>
          </a:p>
        </p:txBody>
      </p:sp>
      <p:sp>
        <p:nvSpPr>
          <p:cNvPr name="TextBox 10" id="10"/>
          <p:cNvSpPr txBox="true"/>
          <p:nvPr/>
        </p:nvSpPr>
        <p:spPr>
          <a:xfrm rot="0">
            <a:off x="1028700" y="6718617"/>
            <a:ext cx="4412109" cy="2344420"/>
          </a:xfrm>
          <a:prstGeom prst="rect">
            <a:avLst/>
          </a:prstGeom>
        </p:spPr>
        <p:txBody>
          <a:bodyPr anchor="t" rtlCol="false" tIns="0" lIns="0" bIns="0" rIns="0">
            <a:spAutoFit/>
          </a:bodyPr>
          <a:lstStyle/>
          <a:p>
            <a:pPr algn="l">
              <a:lnSpc>
                <a:spcPts val="3079"/>
              </a:lnSpc>
            </a:pPr>
            <a:r>
              <a:rPr lang="en-US" sz="2199">
                <a:solidFill>
                  <a:srgbClr val="000000"/>
                </a:solidFill>
                <a:latin typeface="Arimo"/>
                <a:ea typeface="Arimo"/>
                <a:cs typeface="Arimo"/>
                <a:sym typeface="Arimo"/>
              </a:rPr>
              <a:t>GroupKFold cross-val (classification) with season isolation for league/match models</a:t>
            </a:r>
          </a:p>
          <a:p>
            <a:pPr algn="l">
              <a:lnSpc>
                <a:spcPts val="3079"/>
              </a:lnSpc>
            </a:pPr>
            <a:r>
              <a:rPr lang="en-US" sz="2199">
                <a:solidFill>
                  <a:srgbClr val="000000"/>
                </a:solidFill>
                <a:latin typeface="Arimo"/>
                <a:ea typeface="Arimo"/>
                <a:cs typeface="Arimo"/>
                <a:sym typeface="Arimo"/>
              </a:rPr>
              <a:t>Simple train/test split for regression (consistent with topgoals_model.ipynb)</a:t>
            </a:r>
          </a:p>
        </p:txBody>
      </p:sp>
      <p:sp>
        <p:nvSpPr>
          <p:cNvPr name="TextBox 11" id="11"/>
          <p:cNvSpPr txBox="true"/>
          <p:nvPr/>
        </p:nvSpPr>
        <p:spPr>
          <a:xfrm rot="0">
            <a:off x="6812409" y="4310700"/>
            <a:ext cx="4416265"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CLASS BALANCING:</a:t>
            </a:r>
          </a:p>
        </p:txBody>
      </p:sp>
      <p:sp>
        <p:nvSpPr>
          <p:cNvPr name="TextBox 12" id="12"/>
          <p:cNvSpPr txBox="true"/>
          <p:nvPr/>
        </p:nvSpPr>
        <p:spPr>
          <a:xfrm rot="0">
            <a:off x="6812409" y="4626278"/>
            <a:ext cx="4416265" cy="1208405"/>
          </a:xfrm>
          <a:prstGeom prst="rect">
            <a:avLst/>
          </a:prstGeom>
        </p:spPr>
        <p:txBody>
          <a:bodyPr anchor="t" rtlCol="false" tIns="0" lIns="0" bIns="0" rIns="0">
            <a:spAutoFit/>
          </a:bodyPr>
          <a:lstStyle/>
          <a:p>
            <a:pPr algn="l">
              <a:lnSpc>
                <a:spcPts val="3219"/>
              </a:lnSpc>
            </a:pPr>
            <a:r>
              <a:rPr lang="en-US" sz="2299">
                <a:solidFill>
                  <a:srgbClr val="000000"/>
                </a:solidFill>
                <a:latin typeface="Arimo"/>
                <a:ea typeface="Arimo"/>
                <a:cs typeface="Arimo"/>
                <a:sym typeface="Arimo"/>
              </a:rPr>
              <a:t>SMOTE for rare classes, stratified sampling for match winner as needed</a:t>
            </a:r>
          </a:p>
        </p:txBody>
      </p:sp>
      <p:sp>
        <p:nvSpPr>
          <p:cNvPr name="TextBox 13" id="13"/>
          <p:cNvSpPr txBox="true"/>
          <p:nvPr/>
        </p:nvSpPr>
        <p:spPr>
          <a:xfrm rot="0">
            <a:off x="6812409" y="6117289"/>
            <a:ext cx="4416265" cy="590550"/>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HYPERPARAMETER TUNING:</a:t>
            </a:r>
          </a:p>
        </p:txBody>
      </p:sp>
      <p:sp>
        <p:nvSpPr>
          <p:cNvPr name="TextBox 14" id="14"/>
          <p:cNvSpPr txBox="true"/>
          <p:nvPr/>
        </p:nvSpPr>
        <p:spPr>
          <a:xfrm rot="0">
            <a:off x="6810331" y="6718617"/>
            <a:ext cx="4416265" cy="2344420"/>
          </a:xfrm>
          <a:prstGeom prst="rect">
            <a:avLst/>
          </a:prstGeom>
        </p:spPr>
        <p:txBody>
          <a:bodyPr anchor="t" rtlCol="false" tIns="0" lIns="0" bIns="0" rIns="0">
            <a:spAutoFit/>
          </a:bodyPr>
          <a:lstStyle/>
          <a:p>
            <a:pPr algn="l">
              <a:lnSpc>
                <a:spcPts val="3079"/>
              </a:lnSpc>
            </a:pPr>
            <a:r>
              <a:rPr lang="en-US" sz="2199">
                <a:solidFill>
                  <a:srgbClr val="000000"/>
                </a:solidFill>
                <a:latin typeface="Arimo"/>
                <a:ea typeface="Arimo"/>
                <a:cs typeface="Arimo"/>
                <a:sym typeface="Arimo"/>
              </a:rPr>
              <a:t>XGB: estimators, max_depth, lr, subsample, colsample_bytree (grid/hand-tuned)</a:t>
            </a:r>
          </a:p>
          <a:p>
            <a:pPr algn="l">
              <a:lnSpc>
                <a:spcPts val="3079"/>
              </a:lnSpc>
            </a:pPr>
            <a:r>
              <a:rPr lang="en-US" sz="2199">
                <a:solidFill>
                  <a:srgbClr val="000000"/>
                </a:solidFill>
                <a:latin typeface="Arimo"/>
                <a:ea typeface="Arimo"/>
                <a:cs typeface="Arimo"/>
                <a:sym typeface="Arimo"/>
              </a:rPr>
              <a:t>G</a:t>
            </a:r>
            <a:r>
              <a:rPr lang="en-US" sz="2199">
                <a:solidFill>
                  <a:srgbClr val="000000"/>
                </a:solidFill>
                <a:latin typeface="Arimo"/>
                <a:ea typeface="Arimo"/>
                <a:cs typeface="Arimo"/>
                <a:sym typeface="Arimo"/>
              </a:rPr>
              <a:t>radientBoost: nestimators=200, max_depth=3 (from topgoals_model.ipynb)</a:t>
            </a:r>
          </a:p>
        </p:txBody>
      </p:sp>
      <p:sp>
        <p:nvSpPr>
          <p:cNvPr name="TextBox 15" id="15"/>
          <p:cNvSpPr txBox="true"/>
          <p:nvPr/>
        </p:nvSpPr>
        <p:spPr>
          <a:xfrm rot="0">
            <a:off x="12596119" y="4205925"/>
            <a:ext cx="3876274"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EXPLAINABILITY:</a:t>
            </a:r>
          </a:p>
        </p:txBody>
      </p:sp>
      <p:sp>
        <p:nvSpPr>
          <p:cNvPr name="TextBox 16" id="16"/>
          <p:cNvSpPr txBox="true"/>
          <p:nvPr/>
        </p:nvSpPr>
        <p:spPr>
          <a:xfrm rot="0">
            <a:off x="12596119" y="4626278"/>
            <a:ext cx="3876274" cy="1208405"/>
          </a:xfrm>
          <a:prstGeom prst="rect">
            <a:avLst/>
          </a:prstGeom>
        </p:spPr>
        <p:txBody>
          <a:bodyPr anchor="t" rtlCol="false" tIns="0" lIns="0" bIns="0" rIns="0">
            <a:spAutoFit/>
          </a:bodyPr>
          <a:lstStyle/>
          <a:p>
            <a:pPr algn="l">
              <a:lnSpc>
                <a:spcPts val="3219"/>
              </a:lnSpc>
            </a:pPr>
            <a:r>
              <a:rPr lang="en-US" sz="2299">
                <a:solidFill>
                  <a:srgbClr val="000000"/>
                </a:solidFill>
                <a:latin typeface="Arimo"/>
                <a:ea typeface="Arimo"/>
                <a:cs typeface="Arimo"/>
                <a:sym typeface="Arimo"/>
              </a:rPr>
              <a:t>Feature importance, bar charts, SHAP value plots (where applicable)</a:t>
            </a:r>
          </a:p>
        </p:txBody>
      </p:sp>
      <p:sp>
        <p:nvSpPr>
          <p:cNvPr name="TextBox 17" id="17"/>
          <p:cNvSpPr txBox="true"/>
          <p:nvPr/>
        </p:nvSpPr>
        <p:spPr>
          <a:xfrm rot="0">
            <a:off x="12600275" y="6317314"/>
            <a:ext cx="3876274" cy="314325"/>
          </a:xfrm>
          <a:prstGeom prst="rect">
            <a:avLst/>
          </a:prstGeom>
        </p:spPr>
        <p:txBody>
          <a:bodyPr anchor="t" rtlCol="false" tIns="0" lIns="0" bIns="0" rIns="0">
            <a:spAutoFit/>
          </a:bodyPr>
          <a:lstStyle/>
          <a:p>
            <a:pPr algn="l">
              <a:lnSpc>
                <a:spcPts val="2249"/>
              </a:lnSpc>
            </a:pPr>
            <a:r>
              <a:rPr lang="en-US" sz="2499" b="true">
                <a:solidFill>
                  <a:srgbClr val="2A441A"/>
                </a:solidFill>
                <a:latin typeface="Arimo Bold"/>
                <a:ea typeface="Arimo Bold"/>
                <a:cs typeface="Arimo Bold"/>
                <a:sym typeface="Arimo Bold"/>
              </a:rPr>
              <a:t>EVALUATION METRICS:</a:t>
            </a:r>
          </a:p>
        </p:txBody>
      </p:sp>
      <p:sp>
        <p:nvSpPr>
          <p:cNvPr name="TextBox 18" id="18"/>
          <p:cNvSpPr txBox="true"/>
          <p:nvPr/>
        </p:nvSpPr>
        <p:spPr>
          <a:xfrm rot="0">
            <a:off x="12596119" y="6718617"/>
            <a:ext cx="4209168" cy="2734945"/>
          </a:xfrm>
          <a:prstGeom prst="rect">
            <a:avLst/>
          </a:prstGeom>
        </p:spPr>
        <p:txBody>
          <a:bodyPr anchor="t" rtlCol="false" tIns="0" lIns="0" bIns="0" rIns="0">
            <a:spAutoFit/>
          </a:bodyPr>
          <a:lstStyle/>
          <a:p>
            <a:pPr algn="l">
              <a:lnSpc>
                <a:spcPts val="3079"/>
              </a:lnSpc>
            </a:pPr>
            <a:r>
              <a:rPr lang="en-US" sz="2199">
                <a:solidFill>
                  <a:srgbClr val="000000"/>
                </a:solidFill>
                <a:latin typeface="Arimo"/>
                <a:ea typeface="Arimo"/>
                <a:cs typeface="Arimo"/>
                <a:sym typeface="Arimo"/>
              </a:rPr>
              <a:t>Classification: ROC-AUC, F1, Precision/Recall, Top-1 season accuracy (did the model pick the actual champion?)</a:t>
            </a:r>
          </a:p>
          <a:p>
            <a:pPr algn="l">
              <a:lnSpc>
                <a:spcPts val="3079"/>
              </a:lnSpc>
            </a:pPr>
            <a:r>
              <a:rPr lang="en-US" sz="2199">
                <a:solidFill>
                  <a:srgbClr val="000000"/>
                </a:solidFill>
                <a:latin typeface="Arimo"/>
                <a:ea typeface="Arimo"/>
                <a:cs typeface="Arimo"/>
                <a:sym typeface="Arimo"/>
              </a:rPr>
              <a:t>Regression: MAE, RMSE, R² (targeting high stability with strict error threshold)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DAG1L57Uc6o</dc:identifier>
  <dcterms:modified xsi:type="dcterms:W3CDTF">2011-08-01T06:04:30Z</dcterms:modified>
  <cp:revision>1</cp:revision>
  <dc:title>ai score sight</dc:title>
</cp:coreProperties>
</file>