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8288000" cy="10287000"/>
  <p:notesSz cx="6858000" cy="9144000"/>
  <p:embeddedFontLst>
    <p:embeddedFont>
      <p:font typeface="Cantora One" charset="1" panose="02010602040000000003"/>
      <p:regular r:id="rId28"/>
    </p:embeddedFont>
    <p:embeddedFont>
      <p:font typeface="Nunito" charset="1" panose="00000000000000000000"/>
      <p:regular r:id="rId29"/>
    </p:embeddedFont>
    <p:embeddedFont>
      <p:font typeface="Nunito Bold" charset="1" panose="00000000000000000000"/>
      <p:regular r:id="rId3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3.png" Type="http://schemas.openxmlformats.org/officeDocument/2006/relationships/image"/><Relationship Id="rId8"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4252611" y="7247089"/>
            <a:ext cx="9782777" cy="320164"/>
          </a:xfrm>
          <a:custGeom>
            <a:avLst/>
            <a:gdLst/>
            <a:ahLst/>
            <a:cxnLst/>
            <a:rect r="r" b="b" t="t" l="l"/>
            <a:pathLst>
              <a:path h="320164" w="9782777">
                <a:moveTo>
                  <a:pt x="0" y="0"/>
                </a:moveTo>
                <a:lnTo>
                  <a:pt x="9782778" y="0"/>
                </a:lnTo>
                <a:lnTo>
                  <a:pt x="9782778" y="320164"/>
                </a:lnTo>
                <a:lnTo>
                  <a:pt x="0" y="3201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55531">
            <a:off x="12876917" y="4890075"/>
            <a:ext cx="7315200" cy="1582743"/>
          </a:xfrm>
          <a:custGeom>
            <a:avLst/>
            <a:gdLst/>
            <a:ahLst/>
            <a:cxnLst/>
            <a:rect r="r" b="b" t="t" l="l"/>
            <a:pathLst>
              <a:path h="1582743" w="7315200">
                <a:moveTo>
                  <a:pt x="0" y="0"/>
                </a:moveTo>
                <a:lnTo>
                  <a:pt x="7315200" y="0"/>
                </a:lnTo>
                <a:lnTo>
                  <a:pt x="7315200" y="1582743"/>
                </a:lnTo>
                <a:lnTo>
                  <a:pt x="0" y="15827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872068" y="781465"/>
            <a:ext cx="7315200" cy="1582743"/>
          </a:xfrm>
          <a:custGeom>
            <a:avLst/>
            <a:gdLst/>
            <a:ahLst/>
            <a:cxnLst/>
            <a:rect r="r" b="b" t="t" l="l"/>
            <a:pathLst>
              <a:path h="1582743" w="7315200">
                <a:moveTo>
                  <a:pt x="0" y="0"/>
                </a:moveTo>
                <a:lnTo>
                  <a:pt x="7315200" y="0"/>
                </a:lnTo>
                <a:lnTo>
                  <a:pt x="7315200" y="1582743"/>
                </a:lnTo>
                <a:lnTo>
                  <a:pt x="0" y="15827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4226865" y="1791911"/>
            <a:ext cx="10983794" cy="4193225"/>
          </a:xfrm>
          <a:prstGeom prst="rect">
            <a:avLst/>
          </a:prstGeom>
        </p:spPr>
        <p:txBody>
          <a:bodyPr anchor="t" rtlCol="false" tIns="0" lIns="0" bIns="0" rIns="0">
            <a:spAutoFit/>
          </a:bodyPr>
          <a:lstStyle/>
          <a:p>
            <a:pPr algn="ctr">
              <a:lnSpc>
                <a:spcPts val="10855"/>
              </a:lnSpc>
            </a:pPr>
            <a:r>
              <a:rPr lang="en-US" sz="10964">
                <a:solidFill>
                  <a:srgbClr val="323232"/>
                </a:solidFill>
                <a:latin typeface="Cantora One"/>
                <a:ea typeface="Cantora One"/>
                <a:cs typeface="Cantora One"/>
                <a:sym typeface="Cantora One"/>
              </a:rPr>
              <a:t>PREMIER  LEAGUE WINNER       PREDICTOR</a:t>
            </a:r>
          </a:p>
        </p:txBody>
      </p:sp>
      <p:sp>
        <p:nvSpPr>
          <p:cNvPr name="Freeform 6" id="6"/>
          <p:cNvSpPr/>
          <p:nvPr/>
        </p:nvSpPr>
        <p:spPr>
          <a:xfrm flipH="false" flipV="false" rot="0">
            <a:off x="-323225" y="6637430"/>
            <a:ext cx="4309782" cy="4114800"/>
          </a:xfrm>
          <a:custGeom>
            <a:avLst/>
            <a:gdLst/>
            <a:ahLst/>
            <a:cxnLst/>
            <a:rect r="r" b="b" t="t" l="l"/>
            <a:pathLst>
              <a:path h="4114800" w="4309782">
                <a:moveTo>
                  <a:pt x="0" y="0"/>
                </a:moveTo>
                <a:lnTo>
                  <a:pt x="4309783" y="0"/>
                </a:lnTo>
                <a:lnTo>
                  <a:pt x="4309783"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true" flipV="true" rot="0">
            <a:off x="14449370" y="-190035"/>
            <a:ext cx="4552267" cy="4346314"/>
          </a:xfrm>
          <a:custGeom>
            <a:avLst/>
            <a:gdLst/>
            <a:ahLst/>
            <a:cxnLst/>
            <a:rect r="r" b="b" t="t" l="l"/>
            <a:pathLst>
              <a:path h="4346314" w="4552267">
                <a:moveTo>
                  <a:pt x="4552267" y="4346314"/>
                </a:moveTo>
                <a:lnTo>
                  <a:pt x="0" y="4346314"/>
                </a:lnTo>
                <a:lnTo>
                  <a:pt x="0" y="0"/>
                </a:lnTo>
                <a:lnTo>
                  <a:pt x="4552267" y="0"/>
                </a:lnTo>
                <a:lnTo>
                  <a:pt x="4552267" y="4346314"/>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5443132" y="8017068"/>
            <a:ext cx="7149654" cy="1745307"/>
          </a:xfrm>
          <a:prstGeom prst="rect">
            <a:avLst/>
          </a:prstGeom>
        </p:spPr>
        <p:txBody>
          <a:bodyPr anchor="t" rtlCol="false" tIns="0" lIns="0" bIns="0" rIns="0">
            <a:spAutoFit/>
          </a:bodyPr>
          <a:lstStyle/>
          <a:p>
            <a:pPr algn="ctr">
              <a:lnSpc>
                <a:spcPts val="6948"/>
              </a:lnSpc>
            </a:pPr>
            <a:r>
              <a:rPr lang="en-US" sz="5742">
                <a:solidFill>
                  <a:srgbClr val="323232"/>
                </a:solidFill>
                <a:latin typeface="Cantora One"/>
                <a:ea typeface="Cantora One"/>
                <a:cs typeface="Cantora One"/>
                <a:sym typeface="Cantora One"/>
              </a:rPr>
              <a:t>By : P. Sri Ashritha</a:t>
            </a:r>
          </a:p>
          <a:p>
            <a:pPr algn="ctr">
              <a:lnSpc>
                <a:spcPts val="6948"/>
              </a:lnSpc>
            </a:pPr>
            <a:r>
              <a:rPr lang="en-US" sz="5742">
                <a:solidFill>
                  <a:srgbClr val="323232"/>
                </a:solidFill>
                <a:latin typeface="Cantora One"/>
                <a:ea typeface="Cantora One"/>
                <a:cs typeface="Cantora One"/>
                <a:sym typeface="Cantora One"/>
              </a:rPr>
              <a:t>IIITDM Kancheepuram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9316393"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INFERENCES FROM EDA</a:t>
            </a:r>
          </a:p>
        </p:txBody>
      </p:sp>
      <p:sp>
        <p:nvSpPr>
          <p:cNvPr name="TextBox 9" id="9"/>
          <p:cNvSpPr txBox="true"/>
          <p:nvPr/>
        </p:nvSpPr>
        <p:spPr>
          <a:xfrm rot="0">
            <a:off x="501015" y="2911908"/>
            <a:ext cx="12814669" cy="8414061"/>
          </a:xfrm>
          <a:prstGeom prst="rect">
            <a:avLst/>
          </a:prstGeom>
        </p:spPr>
        <p:txBody>
          <a:bodyPr anchor="t" rtlCol="false" tIns="0" lIns="0" bIns="0" rIns="0">
            <a:spAutoFit/>
          </a:bodyPr>
          <a:lstStyle/>
          <a:p>
            <a:pPr algn="l" marL="737869" indent="-368935" lvl="1">
              <a:lnSpc>
                <a:spcPts val="4784"/>
              </a:lnSpc>
              <a:buFont typeface="Arial"/>
              <a:buChar char="•"/>
            </a:pPr>
            <a:r>
              <a:rPr lang="en-US" sz="3417">
                <a:solidFill>
                  <a:srgbClr val="000000"/>
                </a:solidFill>
                <a:latin typeface="Nunito"/>
                <a:ea typeface="Nunito"/>
                <a:cs typeface="Nunito"/>
                <a:sym typeface="Nunito"/>
              </a:rPr>
              <a:t>Correlation with league_w</a:t>
            </a:r>
            <a:r>
              <a:rPr lang="en-US" sz="3417">
                <a:solidFill>
                  <a:srgbClr val="000000"/>
                </a:solidFill>
                <a:latin typeface="Nunito"/>
                <a:ea typeface="Nunito"/>
                <a:cs typeface="Nunito"/>
                <a:sym typeface="Nunito"/>
              </a:rPr>
              <a:t>inner:</a:t>
            </a:r>
          </a:p>
          <a:p>
            <a:pPr algn="l" marL="1475739" indent="-491913" lvl="2">
              <a:lnSpc>
                <a:spcPts val="4784"/>
              </a:lnSpc>
              <a:buFont typeface="Arial"/>
              <a:buChar char="⚬"/>
            </a:pPr>
            <a:r>
              <a:rPr lang="en-US" sz="3417">
                <a:solidFill>
                  <a:srgbClr val="000000"/>
                </a:solidFill>
                <a:latin typeface="Nunito"/>
                <a:ea typeface="Nunito"/>
                <a:cs typeface="Nunito"/>
                <a:sym typeface="Nunito"/>
              </a:rPr>
              <a:t>points: 0.611 - Strong</a:t>
            </a:r>
            <a:r>
              <a:rPr lang="en-US" sz="3417">
                <a:solidFill>
                  <a:srgbClr val="000000"/>
                </a:solidFill>
                <a:latin typeface="Nunito"/>
                <a:ea typeface="Nunito"/>
                <a:cs typeface="Nunito"/>
                <a:sym typeface="Nunito"/>
              </a:rPr>
              <a:t> p</a:t>
            </a:r>
            <a:r>
              <a:rPr lang="en-US" sz="3417">
                <a:solidFill>
                  <a:srgbClr val="000000"/>
                </a:solidFill>
                <a:latin typeface="Nunito"/>
                <a:ea typeface="Nunito"/>
                <a:cs typeface="Nunito"/>
                <a:sym typeface="Nunito"/>
              </a:rPr>
              <a:t>ositive</a:t>
            </a:r>
          </a:p>
          <a:p>
            <a:pPr algn="l" marL="1475739" indent="-491913" lvl="2">
              <a:lnSpc>
                <a:spcPts val="4784"/>
              </a:lnSpc>
              <a:buFont typeface="Arial"/>
              <a:buChar char="⚬"/>
            </a:pPr>
            <a:r>
              <a:rPr lang="en-US" sz="3417">
                <a:solidFill>
                  <a:srgbClr val="000000"/>
                </a:solidFill>
                <a:latin typeface="Nunito"/>
                <a:ea typeface="Nunito"/>
                <a:cs typeface="Nunito"/>
                <a:sym typeface="Nunito"/>
              </a:rPr>
              <a:t>won: 0.573 - St</a:t>
            </a:r>
            <a:r>
              <a:rPr lang="en-US" sz="3417">
                <a:solidFill>
                  <a:srgbClr val="000000"/>
                </a:solidFill>
                <a:latin typeface="Nunito"/>
                <a:ea typeface="Nunito"/>
                <a:cs typeface="Nunito"/>
                <a:sym typeface="Nunito"/>
              </a:rPr>
              <a:t>rong positive</a:t>
            </a:r>
          </a:p>
          <a:p>
            <a:pPr algn="l" marL="1475739" indent="-491913" lvl="2">
              <a:lnSpc>
                <a:spcPts val="4784"/>
              </a:lnSpc>
              <a:buFont typeface="Arial"/>
              <a:buChar char="⚬"/>
            </a:pPr>
            <a:r>
              <a:rPr lang="en-US" sz="3417">
                <a:solidFill>
                  <a:srgbClr val="000000"/>
                </a:solidFill>
                <a:latin typeface="Nunito"/>
                <a:ea typeface="Nunito"/>
                <a:cs typeface="Nunito"/>
                <a:sym typeface="Nunito"/>
              </a:rPr>
              <a:t>gd: 0.564 - Strong positive</a:t>
            </a:r>
          </a:p>
          <a:p>
            <a:pPr algn="l" marL="1475739" indent="-491913" lvl="2">
              <a:lnSpc>
                <a:spcPts val="4784"/>
              </a:lnSpc>
              <a:buFont typeface="Arial"/>
              <a:buChar char="⚬"/>
            </a:pPr>
            <a:r>
              <a:rPr lang="en-US" sz="3417">
                <a:solidFill>
                  <a:srgbClr val="000000"/>
                </a:solidFill>
                <a:latin typeface="Nunito"/>
                <a:ea typeface="Nunito"/>
                <a:cs typeface="Nunito"/>
                <a:sym typeface="Nunito"/>
              </a:rPr>
              <a:t>lost: -0.497 - Strong negative</a:t>
            </a:r>
          </a:p>
          <a:p>
            <a:pPr algn="l" marL="1475739" indent="-491913" lvl="2">
              <a:lnSpc>
                <a:spcPts val="4784"/>
              </a:lnSpc>
              <a:buFont typeface="Arial"/>
              <a:buChar char="⚬"/>
            </a:pPr>
            <a:r>
              <a:rPr lang="en-US" sz="3417">
                <a:solidFill>
                  <a:srgbClr val="000000"/>
                </a:solidFill>
                <a:latin typeface="Nunito"/>
                <a:ea typeface="Nunito"/>
                <a:cs typeface="Nunito"/>
                <a:sym typeface="Nunito"/>
              </a:rPr>
              <a:t>drawn: 0.089 - Weak</a:t>
            </a:r>
          </a:p>
          <a:p>
            <a:pPr algn="l" marL="737869" indent="-368935" lvl="1">
              <a:lnSpc>
                <a:spcPts val="4784"/>
              </a:lnSpc>
              <a:buFont typeface="Arial"/>
              <a:buChar char="•"/>
            </a:pPr>
            <a:r>
              <a:rPr lang="en-US" sz="3417">
                <a:solidFill>
                  <a:srgbClr val="000000"/>
                </a:solidFill>
                <a:latin typeface="Nunito"/>
                <a:ea typeface="Nunito"/>
                <a:cs typeface="Nunito"/>
                <a:sym typeface="Nunito"/>
              </a:rPr>
              <a:t>Insight: Wins, points, and goal difference are best predictors</a:t>
            </a:r>
          </a:p>
          <a:p>
            <a:pPr algn="l" marL="737869" indent="-368935" lvl="1">
              <a:lnSpc>
                <a:spcPts val="4784"/>
              </a:lnSpc>
              <a:buFont typeface="Arial"/>
              <a:buChar char="•"/>
            </a:pPr>
            <a:r>
              <a:rPr lang="en-US" sz="3417">
                <a:solidFill>
                  <a:srgbClr val="000000"/>
                </a:solidFill>
                <a:latin typeface="Nunito"/>
                <a:ea typeface="Nunito"/>
                <a:cs typeface="Nunito"/>
                <a:sym typeface="Nunito"/>
              </a:rPr>
              <a:t>Dropped Features: </a:t>
            </a:r>
          </a:p>
          <a:p>
            <a:pPr algn="l" marL="1475739" indent="-491913" lvl="2">
              <a:lnSpc>
                <a:spcPts val="4784"/>
              </a:lnSpc>
              <a:buFont typeface="Arial"/>
              <a:buChar char="⚬"/>
            </a:pPr>
            <a:r>
              <a:rPr lang="en-US" sz="3417">
                <a:solidFill>
                  <a:srgbClr val="000000"/>
                </a:solidFill>
                <a:latin typeface="Nunito"/>
                <a:ea typeface="Nunito"/>
                <a:cs typeface="Nunito"/>
                <a:sym typeface="Nunito"/>
              </a:rPr>
              <a:t>season_end_year (temporal but not used as feature)</a:t>
            </a:r>
          </a:p>
          <a:p>
            <a:pPr algn="l" marL="1475739" indent="-491913" lvl="2">
              <a:lnSpc>
                <a:spcPts val="4784"/>
              </a:lnSpc>
              <a:buFont typeface="Arial"/>
              <a:buChar char="⚬"/>
            </a:pPr>
            <a:r>
              <a:rPr lang="en-US" sz="3417">
                <a:solidFill>
                  <a:srgbClr val="000000"/>
                </a:solidFill>
                <a:latin typeface="Nunito"/>
                <a:ea typeface="Nunito"/>
                <a:cs typeface="Nunito"/>
                <a:sym typeface="Nunito"/>
              </a:rPr>
              <a:t>team (redundant after analysis)</a:t>
            </a:r>
          </a:p>
          <a:p>
            <a:pPr algn="l" marL="1475739" indent="-491913" lvl="2">
              <a:lnSpc>
                <a:spcPts val="4784"/>
              </a:lnSpc>
              <a:buFont typeface="Arial"/>
              <a:buChar char="⚬"/>
            </a:pPr>
            <a:r>
              <a:rPr lang="en-US" sz="3417">
                <a:solidFill>
                  <a:srgbClr val="000000"/>
                </a:solidFill>
                <a:latin typeface="Nunito"/>
                <a:ea typeface="Nunito"/>
                <a:cs typeface="Nunito"/>
                <a:sym typeface="Nunito"/>
              </a:rPr>
              <a:t>position (target leakage - determines winner)</a:t>
            </a:r>
          </a:p>
          <a:p>
            <a:pPr algn="l" marL="1475739" indent="-491913" lvl="2">
              <a:lnSpc>
                <a:spcPts val="4784"/>
              </a:lnSpc>
              <a:buFont typeface="Arial"/>
              <a:buChar char="⚬"/>
            </a:pPr>
            <a:r>
              <a:rPr lang="en-US" sz="3417">
                <a:solidFill>
                  <a:srgbClr val="000000"/>
                </a:solidFill>
                <a:latin typeface="Nunito"/>
                <a:ea typeface="Nunito"/>
                <a:cs typeface="Nunito"/>
                <a:sym typeface="Nunito"/>
              </a:rPr>
              <a:t>points (too directly related to winning)</a:t>
            </a:r>
          </a:p>
          <a:p>
            <a:pPr algn="l">
              <a:lnSpc>
                <a:spcPts val="4784"/>
              </a:lnSpc>
            </a:pPr>
          </a:p>
          <a:p>
            <a:pPr algn="l">
              <a:lnSpc>
                <a:spcPts val="4784"/>
              </a:lnSpc>
            </a:pPr>
          </a:p>
        </p:txBody>
      </p:sp>
      <p:sp>
        <p:nvSpPr>
          <p:cNvPr name="Freeform 10" id="10"/>
          <p:cNvSpPr/>
          <p:nvPr/>
        </p:nvSpPr>
        <p:spPr>
          <a:xfrm flipH="true" flipV="true" rot="0">
            <a:off x="14449370" y="-190035"/>
            <a:ext cx="4552267" cy="4346314"/>
          </a:xfrm>
          <a:custGeom>
            <a:avLst/>
            <a:gdLst/>
            <a:ahLst/>
            <a:cxnLst/>
            <a:rect r="r" b="b" t="t" l="l"/>
            <a:pathLst>
              <a:path h="4346314" w="4552267">
                <a:moveTo>
                  <a:pt x="4552267" y="4346314"/>
                </a:moveTo>
                <a:lnTo>
                  <a:pt x="0" y="4346314"/>
                </a:lnTo>
                <a:lnTo>
                  <a:pt x="0" y="0"/>
                </a:lnTo>
                <a:lnTo>
                  <a:pt x="4552267" y="0"/>
                </a:lnTo>
                <a:lnTo>
                  <a:pt x="4552267" y="4346314"/>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9316393"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MODEL SELECTION</a:t>
            </a:r>
          </a:p>
        </p:txBody>
      </p:sp>
      <p:sp>
        <p:nvSpPr>
          <p:cNvPr name="TextBox 9" id="9"/>
          <p:cNvSpPr txBox="true"/>
          <p:nvPr/>
        </p:nvSpPr>
        <p:spPr>
          <a:xfrm rot="0">
            <a:off x="501015" y="4177595"/>
            <a:ext cx="6191892" cy="4172573"/>
          </a:xfrm>
          <a:prstGeom prst="rect">
            <a:avLst/>
          </a:prstGeom>
        </p:spPr>
        <p:txBody>
          <a:bodyPr anchor="t" rtlCol="false" tIns="0" lIns="0" bIns="0" rIns="0">
            <a:spAutoFit/>
          </a:bodyPr>
          <a:lstStyle/>
          <a:p>
            <a:pPr algn="l">
              <a:lnSpc>
                <a:spcPts val="4761"/>
              </a:lnSpc>
            </a:pPr>
            <a:r>
              <a:rPr lang="en-US" sz="3401">
                <a:solidFill>
                  <a:srgbClr val="000000"/>
                </a:solidFill>
                <a:latin typeface="Nunito"/>
                <a:ea typeface="Nunito"/>
                <a:cs typeface="Nunito"/>
                <a:sym typeface="Nunito"/>
              </a:rPr>
              <a:t>Models Impemented:</a:t>
            </a:r>
          </a:p>
          <a:p>
            <a:pPr algn="l" marL="734367" indent="-367183" lvl="1">
              <a:lnSpc>
                <a:spcPts val="4761"/>
              </a:lnSpc>
              <a:buFont typeface="Arial"/>
              <a:buChar char="•"/>
            </a:pPr>
            <a:r>
              <a:rPr lang="en-US" sz="3401">
                <a:solidFill>
                  <a:srgbClr val="000000"/>
                </a:solidFill>
                <a:latin typeface="Nunito"/>
                <a:ea typeface="Nunito"/>
                <a:cs typeface="Nunito"/>
                <a:sym typeface="Nunito"/>
              </a:rPr>
              <a:t>Random Forest Classifier (Baseline)</a:t>
            </a:r>
          </a:p>
          <a:p>
            <a:pPr algn="l" marL="734367" indent="-367183" lvl="1">
              <a:lnSpc>
                <a:spcPts val="4761"/>
              </a:lnSpc>
              <a:buFont typeface="Arial"/>
              <a:buChar char="•"/>
            </a:pPr>
            <a:r>
              <a:rPr lang="en-US" sz="3401">
                <a:solidFill>
                  <a:srgbClr val="000000"/>
                </a:solidFill>
                <a:latin typeface="Nunito"/>
                <a:ea typeface="Nunito"/>
                <a:cs typeface="Nunito"/>
                <a:sym typeface="Nunito"/>
              </a:rPr>
              <a:t>Random Forest + SMOTE (Imbalanced data handling)</a:t>
            </a:r>
          </a:p>
          <a:p>
            <a:pPr algn="l" marL="734367" indent="-367183" lvl="1">
              <a:lnSpc>
                <a:spcPts val="4761"/>
              </a:lnSpc>
              <a:buFont typeface="Arial"/>
              <a:buChar char="•"/>
            </a:pPr>
            <a:r>
              <a:rPr lang="en-US" sz="3401">
                <a:solidFill>
                  <a:srgbClr val="000000"/>
                </a:solidFill>
                <a:latin typeface="Nunito"/>
                <a:ea typeface="Nunito"/>
                <a:cs typeface="Nunito"/>
                <a:sym typeface="Nunito"/>
              </a:rPr>
              <a:t>Neural Network + SMOTE (Deep learning approach)</a:t>
            </a:r>
          </a:p>
        </p:txBody>
      </p:sp>
      <p:sp>
        <p:nvSpPr>
          <p:cNvPr name="TextBox 10" id="10"/>
          <p:cNvSpPr txBox="true"/>
          <p:nvPr/>
        </p:nvSpPr>
        <p:spPr>
          <a:xfrm rot="0">
            <a:off x="6939628" y="3150774"/>
            <a:ext cx="11348372" cy="6571579"/>
          </a:xfrm>
          <a:prstGeom prst="rect">
            <a:avLst/>
          </a:prstGeom>
        </p:spPr>
        <p:txBody>
          <a:bodyPr anchor="t" rtlCol="false" tIns="0" lIns="0" bIns="0" rIns="0">
            <a:spAutoFit/>
          </a:bodyPr>
          <a:lstStyle/>
          <a:p>
            <a:pPr algn="l">
              <a:lnSpc>
                <a:spcPts val="4761"/>
              </a:lnSpc>
            </a:pPr>
            <a:r>
              <a:rPr lang="en-US" sz="3401" b="true">
                <a:solidFill>
                  <a:srgbClr val="000000"/>
                </a:solidFill>
                <a:latin typeface="Nunito Bold"/>
                <a:ea typeface="Nunito Bold"/>
                <a:cs typeface="Nunito Bold"/>
                <a:sym typeface="Nunito Bold"/>
              </a:rPr>
              <a:t>Why These Algorithms?</a:t>
            </a:r>
          </a:p>
          <a:p>
            <a:pPr algn="l" marL="734367" indent="-367184" lvl="1">
              <a:lnSpc>
                <a:spcPts val="4761"/>
              </a:lnSpc>
              <a:buFont typeface="Arial"/>
              <a:buChar char="•"/>
            </a:pPr>
            <a:r>
              <a:rPr lang="en-US" sz="3401">
                <a:solidFill>
                  <a:srgbClr val="000000"/>
                </a:solidFill>
                <a:latin typeface="Nunito"/>
                <a:ea typeface="Nunito"/>
                <a:cs typeface="Nunito"/>
                <a:sym typeface="Nunito"/>
              </a:rPr>
              <a:t>Random Forest Classifier:</a:t>
            </a:r>
          </a:p>
          <a:p>
            <a:pPr algn="l" marL="1468734" indent="-489578" lvl="2">
              <a:lnSpc>
                <a:spcPts val="4761"/>
              </a:lnSpc>
              <a:buFont typeface="Arial"/>
              <a:buChar char="⚬"/>
            </a:pPr>
            <a:r>
              <a:rPr lang="en-US" sz="3401">
                <a:solidFill>
                  <a:srgbClr val="000000"/>
                </a:solidFill>
                <a:latin typeface="Nunito"/>
                <a:ea typeface="Nunito"/>
                <a:cs typeface="Nunito"/>
                <a:sym typeface="Nunito"/>
              </a:rPr>
              <a:t>Handles non-linear relationships well</a:t>
            </a:r>
          </a:p>
          <a:p>
            <a:pPr algn="l" marL="1468734" indent="-489578" lvl="2">
              <a:lnSpc>
                <a:spcPts val="4761"/>
              </a:lnSpc>
              <a:buFont typeface="Arial"/>
              <a:buChar char="⚬"/>
            </a:pPr>
            <a:r>
              <a:rPr lang="en-US" sz="3401">
                <a:solidFill>
                  <a:srgbClr val="000000"/>
                </a:solidFill>
                <a:latin typeface="Nunito"/>
                <a:ea typeface="Nunito"/>
                <a:cs typeface="Nunito"/>
                <a:sym typeface="Nunito"/>
              </a:rPr>
              <a:t>Robust to outliers</a:t>
            </a:r>
          </a:p>
          <a:p>
            <a:pPr algn="l" marL="1468734" indent="-489578" lvl="2">
              <a:lnSpc>
                <a:spcPts val="4761"/>
              </a:lnSpc>
              <a:buFont typeface="Arial"/>
              <a:buChar char="⚬"/>
            </a:pPr>
            <a:r>
              <a:rPr lang="en-US" sz="3401">
                <a:solidFill>
                  <a:srgbClr val="000000"/>
                </a:solidFill>
                <a:latin typeface="Nunito"/>
                <a:ea typeface="Nunito"/>
                <a:cs typeface="Nunito"/>
                <a:sym typeface="Nunito"/>
              </a:rPr>
              <a:t>Provides feature importance</a:t>
            </a:r>
          </a:p>
          <a:p>
            <a:pPr algn="l" marL="1468734" indent="-489578" lvl="2">
              <a:lnSpc>
                <a:spcPts val="4761"/>
              </a:lnSpc>
              <a:buFont typeface="Arial"/>
              <a:buChar char="⚬"/>
            </a:pPr>
            <a:r>
              <a:rPr lang="en-US" sz="3401">
                <a:solidFill>
                  <a:srgbClr val="000000"/>
                </a:solidFill>
                <a:latin typeface="Nunito"/>
                <a:ea typeface="Nunito"/>
                <a:cs typeface="Nunito"/>
                <a:sym typeface="Nunito"/>
              </a:rPr>
              <a:t>Less prone to overfitting than single decision trees</a:t>
            </a:r>
          </a:p>
          <a:p>
            <a:pPr algn="l" marL="734367" indent="-367184" lvl="1">
              <a:lnSpc>
                <a:spcPts val="4761"/>
              </a:lnSpc>
              <a:buFont typeface="Arial"/>
              <a:buChar char="•"/>
            </a:pPr>
            <a:r>
              <a:rPr lang="en-US" sz="3401">
                <a:solidFill>
                  <a:srgbClr val="000000"/>
                </a:solidFill>
                <a:latin typeface="Nunito"/>
                <a:ea typeface="Nunito"/>
                <a:cs typeface="Nunito"/>
                <a:sym typeface="Nunito"/>
              </a:rPr>
              <a:t>Neural Networks:</a:t>
            </a:r>
          </a:p>
          <a:p>
            <a:pPr algn="l" marL="1468734" indent="-489578" lvl="2">
              <a:lnSpc>
                <a:spcPts val="4761"/>
              </a:lnSpc>
              <a:buFont typeface="Arial"/>
              <a:buChar char="⚬"/>
            </a:pPr>
            <a:r>
              <a:rPr lang="en-US" sz="3401">
                <a:solidFill>
                  <a:srgbClr val="000000"/>
                </a:solidFill>
                <a:latin typeface="Nunito"/>
                <a:ea typeface="Nunito"/>
                <a:cs typeface="Nunito"/>
                <a:sym typeface="Nunito"/>
              </a:rPr>
              <a:t>Can learn complex patterns</a:t>
            </a:r>
          </a:p>
          <a:p>
            <a:pPr algn="l" marL="1468734" indent="-489578" lvl="2">
              <a:lnSpc>
                <a:spcPts val="4761"/>
              </a:lnSpc>
              <a:buFont typeface="Arial"/>
              <a:buChar char="⚬"/>
            </a:pPr>
            <a:r>
              <a:rPr lang="en-US" sz="3401">
                <a:solidFill>
                  <a:srgbClr val="000000"/>
                </a:solidFill>
                <a:latin typeface="Nunito"/>
                <a:ea typeface="Nunito"/>
                <a:cs typeface="Nunito"/>
                <a:sym typeface="Nunito"/>
              </a:rPr>
              <a:t>Flexible architecture</a:t>
            </a:r>
          </a:p>
          <a:p>
            <a:pPr algn="l" marL="1468734" indent="-489578" lvl="2">
              <a:lnSpc>
                <a:spcPts val="4761"/>
              </a:lnSpc>
              <a:buFont typeface="Arial"/>
              <a:buChar char="⚬"/>
            </a:pPr>
            <a:r>
              <a:rPr lang="en-US" sz="3401">
                <a:solidFill>
                  <a:srgbClr val="000000"/>
                </a:solidFill>
                <a:latin typeface="Nunito"/>
                <a:ea typeface="Nunito"/>
                <a:cs typeface="Nunito"/>
                <a:sym typeface="Nunito"/>
              </a:rPr>
              <a:t>Good with scaled numerical data</a:t>
            </a:r>
          </a:p>
          <a:p>
            <a:pPr algn="l" marL="1468734" indent="-489578" lvl="2">
              <a:lnSpc>
                <a:spcPts val="4761"/>
              </a:lnSpc>
              <a:buFont typeface="Arial"/>
              <a:buChar char="⚬"/>
            </a:pPr>
            <a:r>
              <a:rPr lang="en-US" sz="3401">
                <a:solidFill>
                  <a:srgbClr val="000000"/>
                </a:solidFill>
                <a:latin typeface="Nunito"/>
                <a:ea typeface="Nunito"/>
                <a:cs typeface="Nunito"/>
                <a:sym typeface="Nunito"/>
              </a:rPr>
              <a:t>Potential for higher accuracy with proper tuning</a:t>
            </a:r>
          </a:p>
        </p:txBody>
      </p:sp>
      <p:sp>
        <p:nvSpPr>
          <p:cNvPr name="Freeform 11" id="11"/>
          <p:cNvSpPr/>
          <p:nvPr/>
        </p:nvSpPr>
        <p:spPr>
          <a:xfrm flipH="true" flipV="true" rot="0">
            <a:off x="14449370" y="-190035"/>
            <a:ext cx="4552267" cy="4346314"/>
          </a:xfrm>
          <a:custGeom>
            <a:avLst/>
            <a:gdLst/>
            <a:ahLst/>
            <a:cxnLst/>
            <a:rect r="r" b="b" t="t" l="l"/>
            <a:pathLst>
              <a:path h="4346314" w="4552267">
                <a:moveTo>
                  <a:pt x="4552267" y="4346314"/>
                </a:moveTo>
                <a:lnTo>
                  <a:pt x="0" y="4346314"/>
                </a:lnTo>
                <a:lnTo>
                  <a:pt x="0" y="0"/>
                </a:lnTo>
                <a:lnTo>
                  <a:pt x="4552267" y="0"/>
                </a:lnTo>
                <a:lnTo>
                  <a:pt x="4552267" y="4346314"/>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3150774"/>
            <a:ext cx="8464738" cy="6206759"/>
          </a:xfrm>
          <a:prstGeom prst="rect">
            <a:avLst/>
          </a:prstGeom>
        </p:spPr>
        <p:txBody>
          <a:bodyPr anchor="t" rtlCol="false" tIns="0" lIns="0" bIns="0" rIns="0">
            <a:spAutoFit/>
          </a:bodyPr>
          <a:lstStyle/>
          <a:p>
            <a:pPr algn="l">
              <a:lnSpc>
                <a:spcPts val="4116"/>
              </a:lnSpc>
            </a:pPr>
            <a:r>
              <a:rPr lang="en-US" sz="2940">
                <a:solidFill>
                  <a:srgbClr val="000000"/>
                </a:solidFill>
                <a:latin typeface="Nunito"/>
                <a:ea typeface="Nunito"/>
                <a:cs typeface="Nunito"/>
                <a:sym typeface="Nunito"/>
              </a:rPr>
              <a:t>Results:</a:t>
            </a:r>
          </a:p>
          <a:p>
            <a:pPr algn="l" marL="634770" indent="-317385" lvl="1">
              <a:lnSpc>
                <a:spcPts val="4116"/>
              </a:lnSpc>
              <a:buFont typeface="Arial"/>
              <a:buChar char="•"/>
            </a:pPr>
            <a:r>
              <a:rPr lang="en-US" sz="2940">
                <a:solidFill>
                  <a:srgbClr val="000000"/>
                </a:solidFill>
                <a:latin typeface="Nunito"/>
                <a:ea typeface="Nunito"/>
                <a:cs typeface="Nunito"/>
                <a:sym typeface="Nunito"/>
              </a:rPr>
              <a:t>Accur</a:t>
            </a:r>
            <a:r>
              <a:rPr lang="en-US" sz="2940">
                <a:solidFill>
                  <a:srgbClr val="000000"/>
                </a:solidFill>
                <a:latin typeface="Nunito"/>
                <a:ea typeface="Nunito"/>
                <a:cs typeface="Nunito"/>
                <a:sym typeface="Nunito"/>
              </a:rPr>
              <a:t>acy: 96.91%</a:t>
            </a:r>
          </a:p>
          <a:p>
            <a:pPr algn="l" marL="634770" indent="-317385" lvl="1">
              <a:lnSpc>
                <a:spcPts val="4116"/>
              </a:lnSpc>
              <a:buFont typeface="Arial"/>
              <a:buChar char="•"/>
            </a:pPr>
            <a:r>
              <a:rPr lang="en-US" sz="2940">
                <a:solidFill>
                  <a:srgbClr val="000000"/>
                </a:solidFill>
                <a:latin typeface="Nunito"/>
                <a:ea typeface="Nunito"/>
                <a:cs typeface="Nunito"/>
                <a:sym typeface="Nunito"/>
              </a:rPr>
              <a:t>Precision: 100% (no false positives)</a:t>
            </a:r>
          </a:p>
          <a:p>
            <a:pPr algn="l" marL="634770" indent="-317385" lvl="1">
              <a:lnSpc>
                <a:spcPts val="4116"/>
              </a:lnSpc>
              <a:buFont typeface="Arial"/>
              <a:buChar char="•"/>
            </a:pPr>
            <a:r>
              <a:rPr lang="en-US" sz="2940">
                <a:solidFill>
                  <a:srgbClr val="000000"/>
                </a:solidFill>
                <a:latin typeface="Nunito"/>
                <a:ea typeface="Nunito"/>
                <a:cs typeface="Nunito"/>
                <a:sym typeface="Nunito"/>
              </a:rPr>
              <a:t>Recall: 40% (missed 6 out of 10 winners)</a:t>
            </a:r>
          </a:p>
          <a:p>
            <a:pPr algn="l" marL="634770" indent="-317385" lvl="1">
              <a:lnSpc>
                <a:spcPts val="4116"/>
              </a:lnSpc>
              <a:buFont typeface="Arial"/>
              <a:buChar char="•"/>
            </a:pPr>
            <a:r>
              <a:rPr lang="en-US" sz="2940">
                <a:solidFill>
                  <a:srgbClr val="000000"/>
                </a:solidFill>
                <a:latin typeface="Nunito"/>
                <a:ea typeface="Nunito"/>
                <a:cs typeface="Nunito"/>
                <a:sym typeface="Nunito"/>
              </a:rPr>
              <a:t>F1-Sc</a:t>
            </a:r>
            <a:r>
              <a:rPr lang="en-US" sz="2940">
                <a:solidFill>
                  <a:srgbClr val="000000"/>
                </a:solidFill>
                <a:latin typeface="Nunito"/>
                <a:ea typeface="Nunito"/>
                <a:cs typeface="Nunito"/>
                <a:sym typeface="Nunito"/>
              </a:rPr>
              <a:t>ore: 0.57</a:t>
            </a:r>
          </a:p>
          <a:p>
            <a:pPr algn="l">
              <a:lnSpc>
                <a:spcPts val="4116"/>
              </a:lnSpc>
            </a:pPr>
            <a:r>
              <a:rPr lang="en-US" sz="2940">
                <a:solidFill>
                  <a:srgbClr val="000000"/>
                </a:solidFill>
                <a:latin typeface="Nunito"/>
                <a:ea typeface="Nunito"/>
                <a:cs typeface="Nunito"/>
                <a:sym typeface="Nunito"/>
              </a:rPr>
              <a:t>A</a:t>
            </a:r>
            <a:r>
              <a:rPr lang="en-US" sz="2940">
                <a:solidFill>
                  <a:srgbClr val="000000"/>
                </a:solidFill>
                <a:latin typeface="Nunito"/>
                <a:ea typeface="Nunito"/>
                <a:cs typeface="Nunito"/>
                <a:sym typeface="Nunito"/>
              </a:rPr>
              <a:t>nalysis:</a:t>
            </a:r>
          </a:p>
          <a:p>
            <a:pPr algn="l" marL="634770" indent="-317385" lvl="1">
              <a:lnSpc>
                <a:spcPts val="4116"/>
              </a:lnSpc>
              <a:buFont typeface="Arial"/>
              <a:buChar char="•"/>
            </a:pPr>
            <a:r>
              <a:rPr lang="en-US" sz="2940">
                <a:solidFill>
                  <a:srgbClr val="000000"/>
                </a:solidFill>
                <a:latin typeface="Nunito"/>
                <a:ea typeface="Nunito"/>
                <a:cs typeface="Nunito"/>
                <a:sym typeface="Nunito"/>
              </a:rPr>
              <a:t>High accuracy misleading due to class imbalance</a:t>
            </a:r>
          </a:p>
          <a:p>
            <a:pPr algn="l" marL="634770" indent="-317385" lvl="1">
              <a:lnSpc>
                <a:spcPts val="4116"/>
              </a:lnSpc>
              <a:buFont typeface="Arial"/>
              <a:buChar char="•"/>
            </a:pPr>
            <a:r>
              <a:rPr lang="en-US" sz="2940">
                <a:solidFill>
                  <a:srgbClr val="000000"/>
                </a:solidFill>
                <a:latin typeface="Nunito"/>
                <a:ea typeface="Nunito"/>
                <a:cs typeface="Nunito"/>
                <a:sym typeface="Nunito"/>
              </a:rPr>
              <a:t>Very conservative predictions (avoids false alarms)</a:t>
            </a:r>
          </a:p>
          <a:p>
            <a:pPr algn="l" marL="634770" indent="-317385" lvl="1">
              <a:lnSpc>
                <a:spcPts val="4116"/>
              </a:lnSpc>
              <a:buFont typeface="Arial"/>
              <a:buChar char="•"/>
            </a:pPr>
            <a:r>
              <a:rPr lang="en-US" sz="2940">
                <a:solidFill>
                  <a:srgbClr val="000000"/>
                </a:solidFill>
                <a:latin typeface="Nunito"/>
                <a:ea typeface="Nunito"/>
                <a:cs typeface="Nunito"/>
                <a:sym typeface="Nunito"/>
              </a:rPr>
              <a:t>Poor recall - fails to identify most winners</a:t>
            </a:r>
          </a:p>
          <a:p>
            <a:pPr algn="l" marL="634770" indent="-317385" lvl="1">
              <a:lnSpc>
                <a:spcPts val="4116"/>
              </a:lnSpc>
              <a:buFont typeface="Arial"/>
              <a:buChar char="•"/>
            </a:pPr>
            <a:r>
              <a:rPr lang="en-US" sz="2940">
                <a:solidFill>
                  <a:srgbClr val="000000"/>
                </a:solidFill>
                <a:latin typeface="Nunito"/>
                <a:ea typeface="Nunito"/>
                <a:cs typeface="Nunito"/>
                <a:sym typeface="Nunito"/>
              </a:rPr>
              <a:t>Too cautious, misses majority of positive class</a:t>
            </a:r>
          </a:p>
        </p:txBody>
      </p:sp>
      <p:grpSp>
        <p:nvGrpSpPr>
          <p:cNvPr name="Group 9" id="9"/>
          <p:cNvGrpSpPr/>
          <p:nvPr/>
        </p:nvGrpSpPr>
        <p:grpSpPr>
          <a:xfrm rot="0">
            <a:off x="9144000" y="3117551"/>
            <a:ext cx="9144000" cy="993545"/>
            <a:chOff x="0" y="0"/>
            <a:chExt cx="2408296" cy="261674"/>
          </a:xfrm>
        </p:grpSpPr>
        <p:sp>
          <p:nvSpPr>
            <p:cNvPr name="Freeform 10" id="10"/>
            <p:cNvSpPr/>
            <p:nvPr/>
          </p:nvSpPr>
          <p:spPr>
            <a:xfrm flipH="false" flipV="false" rot="0">
              <a:off x="0" y="0"/>
              <a:ext cx="2408296" cy="261674"/>
            </a:xfrm>
            <a:custGeom>
              <a:avLst/>
              <a:gdLst/>
              <a:ahLst/>
              <a:cxnLst/>
              <a:rect r="r" b="b" t="t" l="l"/>
              <a:pathLst>
                <a:path h="261674" w="2408296">
                  <a:moveTo>
                    <a:pt x="0" y="0"/>
                  </a:moveTo>
                  <a:lnTo>
                    <a:pt x="2408296" y="0"/>
                  </a:lnTo>
                  <a:lnTo>
                    <a:pt x="2408296" y="261674"/>
                  </a:lnTo>
                  <a:lnTo>
                    <a:pt x="0" y="261674"/>
                  </a:lnTo>
                  <a:close/>
                </a:path>
              </a:pathLst>
            </a:custGeom>
            <a:solidFill>
              <a:srgbClr val="FFFFFE"/>
            </a:solidFill>
          </p:spPr>
        </p:sp>
        <p:sp>
          <p:nvSpPr>
            <p:cNvPr name="TextBox 11" id="11"/>
            <p:cNvSpPr txBox="true"/>
            <p:nvPr/>
          </p:nvSpPr>
          <p:spPr>
            <a:xfrm>
              <a:off x="0" y="-47625"/>
              <a:ext cx="2408296" cy="309299"/>
            </a:xfrm>
            <a:prstGeom prst="rect">
              <a:avLst/>
            </a:prstGeom>
          </p:spPr>
          <p:txBody>
            <a:bodyPr anchor="ctr" rtlCol="false" tIns="50800" lIns="50800" bIns="50800" rIns="50800"/>
            <a:lstStyle/>
            <a:p>
              <a:pPr algn="ctr">
                <a:lnSpc>
                  <a:spcPts val="3499"/>
                </a:lnSpc>
              </a:pPr>
            </a:p>
          </p:txBody>
        </p:sp>
      </p:grpSp>
      <p:sp>
        <p:nvSpPr>
          <p:cNvPr name="Freeform 12" id="12"/>
          <p:cNvSpPr/>
          <p:nvPr/>
        </p:nvSpPr>
        <p:spPr>
          <a:xfrm flipH="false" flipV="false" rot="0">
            <a:off x="9718950" y="4875652"/>
            <a:ext cx="8569050" cy="4697856"/>
          </a:xfrm>
          <a:custGeom>
            <a:avLst/>
            <a:gdLst/>
            <a:ahLst/>
            <a:cxnLst/>
            <a:rect r="r" b="b" t="t" l="l"/>
            <a:pathLst>
              <a:path h="4697856" w="8569050">
                <a:moveTo>
                  <a:pt x="0" y="0"/>
                </a:moveTo>
                <a:lnTo>
                  <a:pt x="8569050" y="0"/>
                </a:lnTo>
                <a:lnTo>
                  <a:pt x="8569050" y="4697856"/>
                </a:lnTo>
                <a:lnTo>
                  <a:pt x="0" y="4697856"/>
                </a:lnTo>
                <a:lnTo>
                  <a:pt x="0" y="0"/>
                </a:lnTo>
                <a:close/>
              </a:path>
            </a:pathLst>
          </a:custGeom>
          <a:blipFill>
            <a:blip r:embed="rId2"/>
            <a:stretch>
              <a:fillRect l="0" t="0" r="0" b="0"/>
            </a:stretch>
          </a:blipFill>
        </p:spPr>
      </p:sp>
      <p:sp>
        <p:nvSpPr>
          <p:cNvPr name="TextBox 13" id="13"/>
          <p:cNvSpPr txBox="true"/>
          <p:nvPr/>
        </p:nvSpPr>
        <p:spPr>
          <a:xfrm rot="0">
            <a:off x="501015" y="429286"/>
            <a:ext cx="14304127"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MODEL 1 - BASELINE RANDOM FOREST</a:t>
            </a:r>
          </a:p>
        </p:txBody>
      </p:sp>
      <p:sp>
        <p:nvSpPr>
          <p:cNvPr name="TextBox 14" id="14"/>
          <p:cNvSpPr txBox="true"/>
          <p:nvPr/>
        </p:nvSpPr>
        <p:spPr>
          <a:xfrm rot="0">
            <a:off x="9144000" y="3160299"/>
            <a:ext cx="8878848" cy="8604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Nunito"/>
                <a:ea typeface="Nunito"/>
                <a:cs typeface="Nunito"/>
                <a:sym typeface="Nunito"/>
              </a:rPr>
              <a:t>RandomForestClassifier(n_estimators=200, random_state=42)</a:t>
            </a:r>
          </a:p>
          <a:p>
            <a:pPr algn="ctr">
              <a:lnSpc>
                <a:spcPts val="3499"/>
              </a:lnSpc>
              <a:spcBef>
                <a:spcPct val="0"/>
              </a:spcBef>
            </a:pPr>
            <a:r>
              <a:rPr lang="en-US" sz="2499">
                <a:solidFill>
                  <a:srgbClr val="000000"/>
                </a:solidFill>
                <a:latin typeface="Nunito"/>
                <a:ea typeface="Nunito"/>
                <a:cs typeface="Nunito"/>
                <a:sym typeface="Nunito"/>
              </a:rPr>
              <a:t>Train-Test Split: 70-30, stratified</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16167361"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ADDRESSING CLASS IMABALANCE - SMOTE</a:t>
            </a:r>
          </a:p>
        </p:txBody>
      </p:sp>
      <p:sp>
        <p:nvSpPr>
          <p:cNvPr name="TextBox 9" id="9"/>
          <p:cNvSpPr txBox="true"/>
          <p:nvPr/>
        </p:nvSpPr>
        <p:spPr>
          <a:xfrm rot="0">
            <a:off x="501015" y="2921453"/>
            <a:ext cx="11348372" cy="6571579"/>
          </a:xfrm>
          <a:prstGeom prst="rect">
            <a:avLst/>
          </a:prstGeom>
        </p:spPr>
        <p:txBody>
          <a:bodyPr anchor="t" rtlCol="false" tIns="0" lIns="0" bIns="0" rIns="0">
            <a:spAutoFit/>
          </a:bodyPr>
          <a:lstStyle/>
          <a:p>
            <a:pPr algn="l">
              <a:lnSpc>
                <a:spcPts val="4761"/>
              </a:lnSpc>
            </a:pPr>
            <a:r>
              <a:rPr lang="en-US" sz="3401" b="true">
                <a:solidFill>
                  <a:srgbClr val="000000"/>
                </a:solidFill>
                <a:latin typeface="Nunito Bold"/>
                <a:ea typeface="Nunito Bold"/>
                <a:cs typeface="Nunito Bold"/>
                <a:sym typeface="Nunito Bold"/>
              </a:rPr>
              <a:t>Challenge</a:t>
            </a:r>
            <a:r>
              <a:rPr lang="en-US" sz="3401">
                <a:solidFill>
                  <a:srgbClr val="000000"/>
                </a:solidFill>
                <a:latin typeface="Nunito"/>
                <a:ea typeface="Nunito"/>
                <a:cs typeface="Nunito"/>
                <a:sym typeface="Nunito"/>
              </a:rPr>
              <a:t>: 95% non-winners, 5% winners</a:t>
            </a:r>
          </a:p>
          <a:p>
            <a:pPr algn="l">
              <a:lnSpc>
                <a:spcPts val="4761"/>
              </a:lnSpc>
            </a:pPr>
            <a:r>
              <a:rPr lang="en-US" sz="3401">
                <a:solidFill>
                  <a:srgbClr val="000000"/>
                </a:solidFill>
                <a:latin typeface="Nunito"/>
                <a:ea typeface="Nunito"/>
                <a:cs typeface="Nunito"/>
                <a:sym typeface="Nunito"/>
              </a:rPr>
              <a:t>SMOTE Solution:</a:t>
            </a:r>
          </a:p>
          <a:p>
            <a:pPr algn="l" marL="734367" indent="-367184" lvl="1">
              <a:lnSpc>
                <a:spcPts val="4761"/>
              </a:lnSpc>
              <a:buFont typeface="Arial"/>
              <a:buChar char="•"/>
            </a:pPr>
            <a:r>
              <a:rPr lang="en-US" sz="3401">
                <a:solidFill>
                  <a:srgbClr val="000000"/>
                </a:solidFill>
                <a:latin typeface="Nunito"/>
                <a:ea typeface="Nunito"/>
                <a:cs typeface="Nunito"/>
                <a:sym typeface="Nunito"/>
              </a:rPr>
              <a:t>Synthetic Minority Over-sampling Technique</a:t>
            </a:r>
          </a:p>
          <a:p>
            <a:pPr algn="l" marL="734367" indent="-367184" lvl="1">
              <a:lnSpc>
                <a:spcPts val="4761"/>
              </a:lnSpc>
              <a:buFont typeface="Arial"/>
              <a:buChar char="•"/>
            </a:pPr>
            <a:r>
              <a:rPr lang="en-US" sz="3401">
                <a:solidFill>
                  <a:srgbClr val="000000"/>
                </a:solidFill>
                <a:latin typeface="Nunito"/>
                <a:ea typeface="Nunito"/>
                <a:cs typeface="Nunito"/>
                <a:sym typeface="Nunito"/>
              </a:rPr>
              <a:t>Creates synthetic examples of minority class</a:t>
            </a:r>
          </a:p>
          <a:p>
            <a:pPr algn="l" marL="734367" indent="-367184" lvl="1">
              <a:lnSpc>
                <a:spcPts val="4761"/>
              </a:lnSpc>
              <a:buFont typeface="Arial"/>
              <a:buChar char="•"/>
            </a:pPr>
            <a:r>
              <a:rPr lang="en-US" sz="3401">
                <a:solidFill>
                  <a:srgbClr val="000000"/>
                </a:solidFill>
                <a:latin typeface="Nunito"/>
                <a:ea typeface="Nunito"/>
                <a:cs typeface="Nunito"/>
                <a:sym typeface="Nunito"/>
              </a:rPr>
              <a:t>Balances training data</a:t>
            </a:r>
          </a:p>
          <a:p>
            <a:pPr algn="l">
              <a:lnSpc>
                <a:spcPts val="4761"/>
              </a:lnSpc>
            </a:pPr>
            <a:r>
              <a:rPr lang="en-US" sz="3401">
                <a:solidFill>
                  <a:srgbClr val="000000"/>
                </a:solidFill>
                <a:latin typeface="Nunito"/>
                <a:ea typeface="Nunito"/>
                <a:cs typeface="Nunito"/>
                <a:sym typeface="Nunito"/>
              </a:rPr>
              <a:t>Tested Strategies:</a:t>
            </a:r>
          </a:p>
          <a:p>
            <a:pPr algn="l" marL="734367" indent="-367184" lvl="1">
              <a:lnSpc>
                <a:spcPts val="4761"/>
              </a:lnSpc>
              <a:buFont typeface="Arial"/>
              <a:buChar char="•"/>
            </a:pPr>
            <a:r>
              <a:rPr lang="en-US" sz="3401">
                <a:solidFill>
                  <a:srgbClr val="000000"/>
                </a:solidFill>
                <a:latin typeface="Nunito"/>
                <a:ea typeface="Nunito"/>
                <a:cs typeface="Nunito"/>
                <a:sym typeface="Nunito"/>
              </a:rPr>
              <a:t>sampling_strategy = 0.3 ✓ (Best)</a:t>
            </a:r>
          </a:p>
          <a:p>
            <a:pPr algn="l" marL="734367" indent="-367184" lvl="1">
              <a:lnSpc>
                <a:spcPts val="4761"/>
              </a:lnSpc>
              <a:buFont typeface="Arial"/>
              <a:buChar char="•"/>
            </a:pPr>
            <a:r>
              <a:rPr lang="en-US" sz="3401">
                <a:solidFill>
                  <a:srgbClr val="000000"/>
                </a:solidFill>
                <a:latin typeface="Nunito"/>
                <a:ea typeface="Nunito"/>
                <a:cs typeface="Nunito"/>
                <a:sym typeface="Nunito"/>
              </a:rPr>
              <a:t>sampling_strategy = 0.5</a:t>
            </a:r>
          </a:p>
          <a:p>
            <a:pPr algn="l" marL="734367" indent="-367184" lvl="1">
              <a:lnSpc>
                <a:spcPts val="4761"/>
              </a:lnSpc>
              <a:buFont typeface="Arial"/>
              <a:buChar char="•"/>
            </a:pPr>
            <a:r>
              <a:rPr lang="en-US" sz="3401">
                <a:solidFill>
                  <a:srgbClr val="000000"/>
                </a:solidFill>
                <a:latin typeface="Nunito"/>
                <a:ea typeface="Nunito"/>
                <a:cs typeface="Nunito"/>
                <a:sym typeface="Nunito"/>
              </a:rPr>
              <a:t>sampling_strategy = 0.7</a:t>
            </a:r>
          </a:p>
          <a:p>
            <a:pPr algn="l">
              <a:lnSpc>
                <a:spcPts val="4761"/>
              </a:lnSpc>
            </a:pPr>
            <a:r>
              <a:rPr lang="en-US" sz="3401">
                <a:solidFill>
                  <a:srgbClr val="000000"/>
                </a:solidFill>
                <a:latin typeface="Nunito"/>
                <a:ea typeface="Nunito"/>
                <a:cs typeface="Nunito"/>
                <a:sym typeface="Nunito"/>
              </a:rPr>
              <a:t>Optimal Choice: 0.3 (balanced performance)</a:t>
            </a:r>
          </a:p>
          <a:p>
            <a:pPr algn="l">
              <a:lnSpc>
                <a:spcPts val="476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3150774"/>
            <a:ext cx="8832194" cy="6725450"/>
          </a:xfrm>
          <a:prstGeom prst="rect">
            <a:avLst/>
          </a:prstGeom>
        </p:spPr>
        <p:txBody>
          <a:bodyPr anchor="t" rtlCol="false" tIns="0" lIns="0" bIns="0" rIns="0">
            <a:spAutoFit/>
          </a:bodyPr>
          <a:lstStyle/>
          <a:p>
            <a:pPr algn="l">
              <a:lnSpc>
                <a:spcPts val="4116"/>
              </a:lnSpc>
            </a:pPr>
            <a:r>
              <a:rPr lang="en-US" sz="2940">
                <a:solidFill>
                  <a:srgbClr val="000000"/>
                </a:solidFill>
                <a:latin typeface="Nunito"/>
                <a:ea typeface="Nunito"/>
                <a:cs typeface="Nunito"/>
                <a:sym typeface="Nunito"/>
              </a:rPr>
              <a:t>Results:</a:t>
            </a:r>
          </a:p>
          <a:p>
            <a:pPr algn="l" marL="634770" indent="-317385" lvl="1">
              <a:lnSpc>
                <a:spcPts val="4116"/>
              </a:lnSpc>
              <a:buFont typeface="Arial"/>
              <a:buChar char="•"/>
            </a:pPr>
            <a:r>
              <a:rPr lang="en-US" sz="2940">
                <a:solidFill>
                  <a:srgbClr val="000000"/>
                </a:solidFill>
                <a:latin typeface="Nunito"/>
                <a:ea typeface="Nunito"/>
                <a:cs typeface="Nunito"/>
                <a:sym typeface="Nunito"/>
              </a:rPr>
              <a:t>Accur</a:t>
            </a:r>
            <a:r>
              <a:rPr lang="en-US" sz="2940">
                <a:solidFill>
                  <a:srgbClr val="000000"/>
                </a:solidFill>
                <a:latin typeface="Nunito"/>
                <a:ea typeface="Nunito"/>
                <a:cs typeface="Nunito"/>
                <a:sym typeface="Nunito"/>
              </a:rPr>
              <a:t>acy: 95.88%</a:t>
            </a:r>
          </a:p>
          <a:p>
            <a:pPr algn="l" marL="634770" indent="-317385" lvl="1">
              <a:lnSpc>
                <a:spcPts val="4116"/>
              </a:lnSpc>
              <a:buFont typeface="Arial"/>
              <a:buChar char="•"/>
            </a:pPr>
            <a:r>
              <a:rPr lang="en-US" sz="2940">
                <a:solidFill>
                  <a:srgbClr val="000000"/>
                </a:solidFill>
                <a:latin typeface="Nunito"/>
                <a:ea typeface="Nunito"/>
                <a:cs typeface="Nunito"/>
                <a:sym typeface="Nunito"/>
              </a:rPr>
              <a:t>Precision: 58.3% (some false positives)</a:t>
            </a:r>
          </a:p>
          <a:p>
            <a:pPr algn="l" marL="634770" indent="-317385" lvl="1">
              <a:lnSpc>
                <a:spcPts val="4116"/>
              </a:lnSpc>
              <a:buFont typeface="Arial"/>
              <a:buChar char="•"/>
            </a:pPr>
            <a:r>
              <a:rPr lang="en-US" sz="2940">
                <a:solidFill>
                  <a:srgbClr val="000000"/>
                </a:solidFill>
                <a:latin typeface="Nunito"/>
                <a:ea typeface="Nunito"/>
                <a:cs typeface="Nunito"/>
                <a:sym typeface="Nunito"/>
              </a:rPr>
              <a:t>Recall: 70% (caught 7/10 winners) ✓ Improved</a:t>
            </a:r>
          </a:p>
          <a:p>
            <a:pPr algn="l" marL="634770" indent="-317385" lvl="1">
              <a:lnSpc>
                <a:spcPts val="4116"/>
              </a:lnSpc>
              <a:buFont typeface="Arial"/>
              <a:buChar char="•"/>
            </a:pPr>
            <a:r>
              <a:rPr lang="en-US" sz="2940">
                <a:solidFill>
                  <a:srgbClr val="000000"/>
                </a:solidFill>
                <a:latin typeface="Nunito"/>
                <a:ea typeface="Nunito"/>
                <a:cs typeface="Nunito"/>
                <a:sym typeface="Nunito"/>
              </a:rPr>
              <a:t>F1-Sc</a:t>
            </a:r>
            <a:r>
              <a:rPr lang="en-US" sz="2940">
                <a:solidFill>
                  <a:srgbClr val="000000"/>
                </a:solidFill>
                <a:latin typeface="Nunito"/>
                <a:ea typeface="Nunito"/>
                <a:cs typeface="Nunito"/>
                <a:sym typeface="Nunito"/>
              </a:rPr>
              <a:t>ore: 0.64</a:t>
            </a:r>
          </a:p>
          <a:p>
            <a:pPr algn="l">
              <a:lnSpc>
                <a:spcPts val="4116"/>
              </a:lnSpc>
            </a:pPr>
            <a:r>
              <a:rPr lang="en-US" sz="2940">
                <a:solidFill>
                  <a:srgbClr val="000000"/>
                </a:solidFill>
                <a:latin typeface="Nunito"/>
                <a:ea typeface="Nunito"/>
                <a:cs typeface="Nunito"/>
                <a:sym typeface="Nunito"/>
              </a:rPr>
              <a:t>A</a:t>
            </a:r>
            <a:r>
              <a:rPr lang="en-US" sz="2940">
                <a:solidFill>
                  <a:srgbClr val="000000"/>
                </a:solidFill>
                <a:latin typeface="Nunito"/>
                <a:ea typeface="Nunito"/>
                <a:cs typeface="Nunito"/>
                <a:sym typeface="Nunito"/>
              </a:rPr>
              <a:t>nalysis:</a:t>
            </a:r>
          </a:p>
          <a:p>
            <a:pPr algn="l" marL="634770" indent="-317385" lvl="1">
              <a:lnSpc>
                <a:spcPts val="4116"/>
              </a:lnSpc>
              <a:buFont typeface="Arial"/>
              <a:buChar char="•"/>
            </a:pPr>
            <a:r>
              <a:rPr lang="en-US" sz="2940">
                <a:solidFill>
                  <a:srgbClr val="000000"/>
                </a:solidFill>
                <a:latin typeface="Nunito"/>
                <a:ea typeface="Nunito"/>
                <a:cs typeface="Nunito"/>
                <a:sym typeface="Nunito"/>
              </a:rPr>
              <a:t>Sl</a:t>
            </a:r>
            <a:r>
              <a:rPr lang="en-US" sz="2940">
                <a:solidFill>
                  <a:srgbClr val="000000"/>
                </a:solidFill>
                <a:latin typeface="Nunito"/>
                <a:ea typeface="Nunito"/>
                <a:cs typeface="Nunito"/>
                <a:sym typeface="Nunito"/>
              </a:rPr>
              <a:t>ight accuracy drop, but better balance</a:t>
            </a:r>
          </a:p>
          <a:p>
            <a:pPr algn="l" marL="634770" indent="-317385" lvl="1">
              <a:lnSpc>
                <a:spcPts val="4116"/>
              </a:lnSpc>
              <a:buFont typeface="Arial"/>
              <a:buChar char="•"/>
            </a:pPr>
            <a:r>
              <a:rPr lang="en-US" sz="2940">
                <a:solidFill>
                  <a:srgbClr val="000000"/>
                </a:solidFill>
                <a:latin typeface="Nunito"/>
                <a:ea typeface="Nunito"/>
                <a:cs typeface="Nunito"/>
                <a:sym typeface="Nunito"/>
              </a:rPr>
              <a:t>Recall improved from 40% → 70%</a:t>
            </a:r>
          </a:p>
          <a:p>
            <a:pPr algn="l" marL="634770" indent="-317385" lvl="1">
              <a:lnSpc>
                <a:spcPts val="4116"/>
              </a:lnSpc>
              <a:buFont typeface="Arial"/>
              <a:buChar char="•"/>
            </a:pPr>
            <a:r>
              <a:rPr lang="en-US" sz="2940">
                <a:solidFill>
                  <a:srgbClr val="000000"/>
                </a:solidFill>
                <a:latin typeface="Nunito"/>
                <a:ea typeface="Nunito"/>
                <a:cs typeface="Nunito"/>
                <a:sym typeface="Nunito"/>
              </a:rPr>
              <a:t>More practical for identifying winners</a:t>
            </a:r>
          </a:p>
          <a:p>
            <a:pPr algn="l" marL="634770" indent="-317385" lvl="1">
              <a:lnSpc>
                <a:spcPts val="4116"/>
              </a:lnSpc>
              <a:buFont typeface="Arial"/>
              <a:buChar char="•"/>
            </a:pPr>
            <a:r>
              <a:rPr lang="en-US" sz="2940">
                <a:solidFill>
                  <a:srgbClr val="000000"/>
                </a:solidFill>
                <a:latin typeface="Nunito"/>
                <a:ea typeface="Nunito"/>
                <a:cs typeface="Nunito"/>
                <a:sym typeface="Nunito"/>
              </a:rPr>
              <a:t>Identifies 70% of winners (7/10) vs 40% before</a:t>
            </a:r>
          </a:p>
          <a:p>
            <a:pPr algn="l" marL="634770" indent="-317385" lvl="1">
              <a:lnSpc>
                <a:spcPts val="4116"/>
              </a:lnSpc>
              <a:buFont typeface="Arial"/>
              <a:buChar char="•"/>
            </a:pPr>
            <a:r>
              <a:rPr lang="en-US" sz="2940">
                <a:solidFill>
                  <a:srgbClr val="000000"/>
                </a:solidFill>
                <a:latin typeface="Nunito"/>
                <a:ea typeface="Nunito"/>
                <a:cs typeface="Nunito"/>
                <a:sym typeface="Nunito"/>
              </a:rPr>
              <a:t>5 false alarms (acceptable trade-off)</a:t>
            </a:r>
          </a:p>
          <a:p>
            <a:pPr algn="l" marL="634770" indent="-317385" lvl="1">
              <a:lnSpc>
                <a:spcPts val="4116"/>
              </a:lnSpc>
              <a:buFont typeface="Arial"/>
              <a:buChar char="•"/>
            </a:pPr>
            <a:r>
              <a:rPr lang="en-US" sz="2940">
                <a:solidFill>
                  <a:srgbClr val="000000"/>
                </a:solidFill>
                <a:latin typeface="Nunito"/>
                <a:ea typeface="Nunito"/>
                <a:cs typeface="Nunito"/>
                <a:sym typeface="Nunito"/>
              </a:rPr>
              <a:t>Better balance between precision and recall</a:t>
            </a:r>
          </a:p>
          <a:p>
            <a:pPr algn="l">
              <a:lnSpc>
                <a:spcPts val="4116"/>
              </a:lnSpc>
            </a:pPr>
          </a:p>
        </p:txBody>
      </p:sp>
      <p:grpSp>
        <p:nvGrpSpPr>
          <p:cNvPr name="Group 9" id="9"/>
          <p:cNvGrpSpPr/>
          <p:nvPr/>
        </p:nvGrpSpPr>
        <p:grpSpPr>
          <a:xfrm rot="0">
            <a:off x="9144000" y="3117551"/>
            <a:ext cx="9144000" cy="993545"/>
            <a:chOff x="0" y="0"/>
            <a:chExt cx="2408296" cy="261674"/>
          </a:xfrm>
        </p:grpSpPr>
        <p:sp>
          <p:nvSpPr>
            <p:cNvPr name="Freeform 10" id="10"/>
            <p:cNvSpPr/>
            <p:nvPr/>
          </p:nvSpPr>
          <p:spPr>
            <a:xfrm flipH="false" flipV="false" rot="0">
              <a:off x="0" y="0"/>
              <a:ext cx="2408296" cy="261674"/>
            </a:xfrm>
            <a:custGeom>
              <a:avLst/>
              <a:gdLst/>
              <a:ahLst/>
              <a:cxnLst/>
              <a:rect r="r" b="b" t="t" l="l"/>
              <a:pathLst>
                <a:path h="261674" w="2408296">
                  <a:moveTo>
                    <a:pt x="0" y="0"/>
                  </a:moveTo>
                  <a:lnTo>
                    <a:pt x="2408296" y="0"/>
                  </a:lnTo>
                  <a:lnTo>
                    <a:pt x="2408296" y="261674"/>
                  </a:lnTo>
                  <a:lnTo>
                    <a:pt x="0" y="261674"/>
                  </a:lnTo>
                  <a:close/>
                </a:path>
              </a:pathLst>
            </a:custGeom>
            <a:solidFill>
              <a:srgbClr val="FFFFFE"/>
            </a:solidFill>
          </p:spPr>
        </p:sp>
        <p:sp>
          <p:nvSpPr>
            <p:cNvPr name="TextBox 11" id="11"/>
            <p:cNvSpPr txBox="true"/>
            <p:nvPr/>
          </p:nvSpPr>
          <p:spPr>
            <a:xfrm>
              <a:off x="0" y="-47625"/>
              <a:ext cx="2408296" cy="309299"/>
            </a:xfrm>
            <a:prstGeom prst="rect">
              <a:avLst/>
            </a:prstGeom>
          </p:spPr>
          <p:txBody>
            <a:bodyPr anchor="ctr" rtlCol="false" tIns="50800" lIns="50800" bIns="50800" rIns="50800"/>
            <a:lstStyle/>
            <a:p>
              <a:pPr algn="ctr">
                <a:lnSpc>
                  <a:spcPts val="3499"/>
                </a:lnSpc>
              </a:pPr>
            </a:p>
          </p:txBody>
        </p:sp>
      </p:grpSp>
      <p:sp>
        <p:nvSpPr>
          <p:cNvPr name="Freeform 12" id="12"/>
          <p:cNvSpPr/>
          <p:nvPr/>
        </p:nvSpPr>
        <p:spPr>
          <a:xfrm flipH="false" flipV="false" rot="0">
            <a:off x="9154710" y="4775682"/>
            <a:ext cx="8862620" cy="4723944"/>
          </a:xfrm>
          <a:custGeom>
            <a:avLst/>
            <a:gdLst/>
            <a:ahLst/>
            <a:cxnLst/>
            <a:rect r="r" b="b" t="t" l="l"/>
            <a:pathLst>
              <a:path h="4723944" w="8862620">
                <a:moveTo>
                  <a:pt x="0" y="0"/>
                </a:moveTo>
                <a:lnTo>
                  <a:pt x="8862620" y="0"/>
                </a:lnTo>
                <a:lnTo>
                  <a:pt x="8862620" y="4723944"/>
                </a:lnTo>
                <a:lnTo>
                  <a:pt x="0" y="4723944"/>
                </a:lnTo>
                <a:lnTo>
                  <a:pt x="0" y="0"/>
                </a:lnTo>
                <a:close/>
              </a:path>
            </a:pathLst>
          </a:custGeom>
          <a:blipFill>
            <a:blip r:embed="rId2"/>
            <a:stretch>
              <a:fillRect l="0" t="0" r="0" b="0"/>
            </a:stretch>
          </a:blipFill>
        </p:spPr>
      </p:sp>
      <p:sp>
        <p:nvSpPr>
          <p:cNvPr name="TextBox 13" id="13"/>
          <p:cNvSpPr txBox="true"/>
          <p:nvPr/>
        </p:nvSpPr>
        <p:spPr>
          <a:xfrm rot="0">
            <a:off x="501015" y="429286"/>
            <a:ext cx="14304127"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MODEL 2 - RANDOM FOREST + SMOTE</a:t>
            </a:r>
          </a:p>
        </p:txBody>
      </p:sp>
      <p:sp>
        <p:nvSpPr>
          <p:cNvPr name="TextBox 14" id="14"/>
          <p:cNvSpPr txBox="true"/>
          <p:nvPr/>
        </p:nvSpPr>
        <p:spPr>
          <a:xfrm rot="0">
            <a:off x="9154710" y="3069926"/>
            <a:ext cx="9144000" cy="860425"/>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Nunito"/>
                <a:ea typeface="Nunito"/>
                <a:cs typeface="Nunito"/>
                <a:sym typeface="Nunito"/>
              </a:rPr>
              <a:t>SMOTE(sampling_strategy=0.3, random_state=42)</a:t>
            </a:r>
          </a:p>
          <a:p>
            <a:pPr algn="ctr">
              <a:lnSpc>
                <a:spcPts val="3499"/>
              </a:lnSpc>
              <a:spcBef>
                <a:spcPct val="0"/>
              </a:spcBef>
            </a:pPr>
            <a:r>
              <a:rPr lang="en-US" sz="2499">
                <a:solidFill>
                  <a:srgbClr val="000000"/>
                </a:solidFill>
                <a:latin typeface="Nunito"/>
                <a:ea typeface="Nunito"/>
                <a:cs typeface="Nunito"/>
                <a:sym typeface="Nunito"/>
              </a:rPr>
              <a:t>RandomForestClassifier(n_estimators=200, random_state=42)</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349777" y="2867099"/>
            <a:ext cx="8653695" cy="3014770"/>
          </a:xfrm>
          <a:prstGeom prst="rect">
            <a:avLst/>
          </a:prstGeom>
        </p:spPr>
        <p:txBody>
          <a:bodyPr anchor="t" rtlCol="false" tIns="0" lIns="0" bIns="0" rIns="0">
            <a:spAutoFit/>
          </a:bodyPr>
          <a:lstStyle/>
          <a:p>
            <a:pPr algn="l">
              <a:lnSpc>
                <a:spcPts val="4032"/>
              </a:lnSpc>
            </a:pPr>
            <a:r>
              <a:rPr lang="en-US" sz="2880" b="true">
                <a:solidFill>
                  <a:srgbClr val="000000"/>
                </a:solidFill>
                <a:latin typeface="Nunito Bold"/>
                <a:ea typeface="Nunito Bold"/>
                <a:cs typeface="Nunito Bold"/>
                <a:sym typeface="Nunito Bold"/>
              </a:rPr>
              <a:t>T</a:t>
            </a:r>
            <a:r>
              <a:rPr lang="en-US" sz="2880" b="true">
                <a:solidFill>
                  <a:srgbClr val="000000"/>
                </a:solidFill>
                <a:latin typeface="Nunito Bold"/>
                <a:ea typeface="Nunito Bold"/>
                <a:cs typeface="Nunito Bold"/>
                <a:sym typeface="Nunito Bold"/>
              </a:rPr>
              <a:t>r</a:t>
            </a:r>
            <a:r>
              <a:rPr lang="en-US" sz="2880" b="true">
                <a:solidFill>
                  <a:srgbClr val="000000"/>
                </a:solidFill>
                <a:latin typeface="Nunito Bold"/>
                <a:ea typeface="Nunito Bold"/>
                <a:cs typeface="Nunito Bold"/>
                <a:sym typeface="Nunito Bold"/>
              </a:rPr>
              <a:t>aining Configuration:</a:t>
            </a:r>
          </a:p>
          <a:p>
            <a:pPr algn="l" marL="621941" indent="-310971" lvl="1">
              <a:lnSpc>
                <a:spcPts val="4032"/>
              </a:lnSpc>
              <a:buFont typeface="Arial"/>
              <a:buChar char="•"/>
            </a:pPr>
            <a:r>
              <a:rPr lang="en-US" sz="2880">
                <a:solidFill>
                  <a:srgbClr val="000000"/>
                </a:solidFill>
                <a:latin typeface="Nunito"/>
                <a:ea typeface="Nunito"/>
                <a:cs typeface="Nunito"/>
                <a:sym typeface="Nunito"/>
              </a:rPr>
              <a:t>Optimizer: </a:t>
            </a:r>
            <a:r>
              <a:rPr lang="en-US" sz="2880">
                <a:solidFill>
                  <a:srgbClr val="000000"/>
                </a:solidFill>
                <a:latin typeface="Nunito"/>
                <a:ea typeface="Nunito"/>
                <a:cs typeface="Nunito"/>
                <a:sym typeface="Nunito"/>
              </a:rPr>
              <a:t>Ad</a:t>
            </a:r>
            <a:r>
              <a:rPr lang="en-US" sz="2880">
                <a:solidFill>
                  <a:srgbClr val="000000"/>
                </a:solidFill>
                <a:latin typeface="Nunito"/>
                <a:ea typeface="Nunito"/>
                <a:cs typeface="Nunito"/>
                <a:sym typeface="Nunito"/>
              </a:rPr>
              <a:t>am</a:t>
            </a:r>
          </a:p>
          <a:p>
            <a:pPr algn="l" marL="621941" indent="-310971" lvl="1">
              <a:lnSpc>
                <a:spcPts val="4032"/>
              </a:lnSpc>
              <a:buFont typeface="Arial"/>
              <a:buChar char="•"/>
            </a:pPr>
            <a:r>
              <a:rPr lang="en-US" sz="2880">
                <a:solidFill>
                  <a:srgbClr val="000000"/>
                </a:solidFill>
                <a:latin typeface="Nunito"/>
                <a:ea typeface="Nunito"/>
                <a:cs typeface="Nunito"/>
                <a:sym typeface="Nunito"/>
              </a:rPr>
              <a:t>Loss: Binary Crossentropy</a:t>
            </a:r>
          </a:p>
          <a:p>
            <a:pPr algn="l" marL="621941" indent="-310971" lvl="1">
              <a:lnSpc>
                <a:spcPts val="4032"/>
              </a:lnSpc>
              <a:buFont typeface="Arial"/>
              <a:buChar char="•"/>
            </a:pPr>
            <a:r>
              <a:rPr lang="en-US" sz="2880">
                <a:solidFill>
                  <a:srgbClr val="000000"/>
                </a:solidFill>
                <a:latin typeface="Nunito"/>
                <a:ea typeface="Nunito"/>
                <a:cs typeface="Nunito"/>
                <a:sym typeface="Nunito"/>
              </a:rPr>
              <a:t>Epochs: 20 , Batch Size: 16</a:t>
            </a:r>
          </a:p>
          <a:p>
            <a:pPr algn="l" marL="621941" indent="-310971" lvl="1">
              <a:lnSpc>
                <a:spcPts val="4032"/>
              </a:lnSpc>
              <a:buFont typeface="Arial"/>
              <a:buChar char="•"/>
            </a:pPr>
            <a:r>
              <a:rPr lang="en-US" sz="2880">
                <a:solidFill>
                  <a:srgbClr val="000000"/>
                </a:solidFill>
                <a:latin typeface="Nunito"/>
                <a:ea typeface="Nunito"/>
                <a:cs typeface="Nunito"/>
                <a:sym typeface="Nunito"/>
              </a:rPr>
              <a:t>Data: StandardScaler + SMOTE (0.3)</a:t>
            </a:r>
          </a:p>
          <a:p>
            <a:pPr algn="l">
              <a:lnSpc>
                <a:spcPts val="4032"/>
              </a:lnSpc>
            </a:pPr>
          </a:p>
        </p:txBody>
      </p:sp>
      <p:grpSp>
        <p:nvGrpSpPr>
          <p:cNvPr name="Group 9" id="9"/>
          <p:cNvGrpSpPr/>
          <p:nvPr/>
        </p:nvGrpSpPr>
        <p:grpSpPr>
          <a:xfrm rot="0">
            <a:off x="9003472" y="2914724"/>
            <a:ext cx="9165097" cy="1681433"/>
            <a:chOff x="0" y="0"/>
            <a:chExt cx="2413853" cy="442847"/>
          </a:xfrm>
        </p:grpSpPr>
        <p:sp>
          <p:nvSpPr>
            <p:cNvPr name="Freeform 10" id="10"/>
            <p:cNvSpPr/>
            <p:nvPr/>
          </p:nvSpPr>
          <p:spPr>
            <a:xfrm flipH="false" flipV="false" rot="0">
              <a:off x="0" y="0"/>
              <a:ext cx="2413853" cy="442847"/>
            </a:xfrm>
            <a:custGeom>
              <a:avLst/>
              <a:gdLst/>
              <a:ahLst/>
              <a:cxnLst/>
              <a:rect r="r" b="b" t="t" l="l"/>
              <a:pathLst>
                <a:path h="442847" w="2413853">
                  <a:moveTo>
                    <a:pt x="0" y="0"/>
                  </a:moveTo>
                  <a:lnTo>
                    <a:pt x="2413853" y="0"/>
                  </a:lnTo>
                  <a:lnTo>
                    <a:pt x="2413853" y="442847"/>
                  </a:lnTo>
                  <a:lnTo>
                    <a:pt x="0" y="442847"/>
                  </a:lnTo>
                  <a:close/>
                </a:path>
              </a:pathLst>
            </a:custGeom>
            <a:solidFill>
              <a:srgbClr val="FFFFFE"/>
            </a:solidFill>
          </p:spPr>
        </p:sp>
        <p:sp>
          <p:nvSpPr>
            <p:cNvPr name="TextBox 11" id="11"/>
            <p:cNvSpPr txBox="true"/>
            <p:nvPr/>
          </p:nvSpPr>
          <p:spPr>
            <a:xfrm>
              <a:off x="0" y="-47625"/>
              <a:ext cx="2413853" cy="490472"/>
            </a:xfrm>
            <a:prstGeom prst="rect">
              <a:avLst/>
            </a:prstGeom>
          </p:spPr>
          <p:txBody>
            <a:bodyPr anchor="ctr" rtlCol="false" tIns="50800" lIns="50800" bIns="50800" rIns="50800"/>
            <a:lstStyle/>
            <a:p>
              <a:pPr algn="ctr">
                <a:lnSpc>
                  <a:spcPts val="3499"/>
                </a:lnSpc>
              </a:pPr>
            </a:p>
          </p:txBody>
        </p:sp>
      </p:grpSp>
      <p:sp>
        <p:nvSpPr>
          <p:cNvPr name="TextBox 12" id="12"/>
          <p:cNvSpPr txBox="true"/>
          <p:nvPr/>
        </p:nvSpPr>
        <p:spPr>
          <a:xfrm rot="0">
            <a:off x="501015" y="429286"/>
            <a:ext cx="17243774"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MODEL 3 - NEURAL NETWORK ARCHITECTURE</a:t>
            </a:r>
          </a:p>
        </p:txBody>
      </p:sp>
      <p:sp>
        <p:nvSpPr>
          <p:cNvPr name="TextBox 13" id="13"/>
          <p:cNvSpPr txBox="true"/>
          <p:nvPr/>
        </p:nvSpPr>
        <p:spPr>
          <a:xfrm rot="0">
            <a:off x="9259496" y="3115923"/>
            <a:ext cx="8653049" cy="1231410"/>
          </a:xfrm>
          <a:prstGeom prst="rect">
            <a:avLst/>
          </a:prstGeom>
        </p:spPr>
        <p:txBody>
          <a:bodyPr anchor="t" rtlCol="false" tIns="0" lIns="0" bIns="0" rIns="0">
            <a:spAutoFit/>
          </a:bodyPr>
          <a:lstStyle/>
          <a:p>
            <a:pPr algn="ctr">
              <a:lnSpc>
                <a:spcPts val="3312"/>
              </a:lnSpc>
              <a:spcBef>
                <a:spcPct val="0"/>
              </a:spcBef>
            </a:pPr>
            <a:r>
              <a:rPr lang="en-US" sz="2365">
                <a:solidFill>
                  <a:srgbClr val="000000"/>
                </a:solidFill>
                <a:latin typeface="Nunito"/>
                <a:ea typeface="Nunito"/>
                <a:cs typeface="Nunito"/>
                <a:sym typeface="Nunito"/>
              </a:rPr>
              <a:t>L</a:t>
            </a:r>
            <a:r>
              <a:rPr lang="en-US" sz="2365">
                <a:solidFill>
                  <a:srgbClr val="000000"/>
                </a:solidFill>
                <a:latin typeface="Nunito"/>
                <a:ea typeface="Nunito"/>
                <a:cs typeface="Nunito"/>
                <a:sym typeface="Nunito"/>
              </a:rPr>
              <a:t>ayer 1: Dense(32, activation='relu', input_shape=7)</a:t>
            </a:r>
          </a:p>
          <a:p>
            <a:pPr algn="ctr">
              <a:lnSpc>
                <a:spcPts val="3312"/>
              </a:lnSpc>
              <a:spcBef>
                <a:spcPct val="0"/>
              </a:spcBef>
            </a:pPr>
            <a:r>
              <a:rPr lang="en-US" sz="2365">
                <a:solidFill>
                  <a:srgbClr val="000000"/>
                </a:solidFill>
                <a:latin typeface="Nunito"/>
                <a:ea typeface="Nunito"/>
                <a:cs typeface="Nunito"/>
                <a:sym typeface="Nunito"/>
              </a:rPr>
              <a:t>Layer 2: Dense(16, activation='relu')</a:t>
            </a:r>
          </a:p>
          <a:p>
            <a:pPr algn="ctr">
              <a:lnSpc>
                <a:spcPts val="3312"/>
              </a:lnSpc>
              <a:spcBef>
                <a:spcPct val="0"/>
              </a:spcBef>
            </a:pPr>
            <a:r>
              <a:rPr lang="en-US" sz="2365">
                <a:solidFill>
                  <a:srgbClr val="000000"/>
                </a:solidFill>
                <a:latin typeface="Nunito"/>
                <a:ea typeface="Nunito"/>
                <a:cs typeface="Nunito"/>
                <a:sym typeface="Nunito"/>
              </a:rPr>
              <a:t>Layer 3: Dense(1, activation='sigmoid')  # Binary output</a:t>
            </a:r>
          </a:p>
        </p:txBody>
      </p:sp>
      <p:sp>
        <p:nvSpPr>
          <p:cNvPr name="TextBox 14" id="14"/>
          <p:cNvSpPr txBox="true"/>
          <p:nvPr/>
        </p:nvSpPr>
        <p:spPr>
          <a:xfrm rot="0">
            <a:off x="349777" y="5769120"/>
            <a:ext cx="8653695" cy="4517880"/>
          </a:xfrm>
          <a:prstGeom prst="rect">
            <a:avLst/>
          </a:prstGeom>
        </p:spPr>
        <p:txBody>
          <a:bodyPr anchor="t" rtlCol="false" tIns="0" lIns="0" bIns="0" rIns="0">
            <a:spAutoFit/>
          </a:bodyPr>
          <a:lstStyle/>
          <a:p>
            <a:pPr algn="l">
              <a:lnSpc>
                <a:spcPts val="4032"/>
              </a:lnSpc>
            </a:pPr>
            <a:r>
              <a:rPr lang="en-US" sz="2880" b="true">
                <a:solidFill>
                  <a:srgbClr val="000000"/>
                </a:solidFill>
                <a:latin typeface="Nunito Bold"/>
                <a:ea typeface="Nunito Bold"/>
                <a:cs typeface="Nunito Bold"/>
                <a:sym typeface="Nunito Bold"/>
              </a:rPr>
              <a:t>Preprocessing:</a:t>
            </a:r>
          </a:p>
          <a:p>
            <a:pPr algn="l" marL="621941" indent="-310970" lvl="1">
              <a:lnSpc>
                <a:spcPts val="4032"/>
              </a:lnSpc>
              <a:buFont typeface="Arial"/>
              <a:buChar char="•"/>
            </a:pPr>
            <a:r>
              <a:rPr lang="en-US" sz="2880">
                <a:solidFill>
                  <a:srgbClr val="000000"/>
                </a:solidFill>
                <a:latin typeface="Nunito"/>
                <a:ea typeface="Nunito"/>
                <a:cs typeface="Nunito"/>
                <a:sym typeface="Nunito"/>
              </a:rPr>
              <a:t>No</a:t>
            </a:r>
            <a:r>
              <a:rPr lang="en-US" sz="2880">
                <a:solidFill>
                  <a:srgbClr val="000000"/>
                </a:solidFill>
                <a:latin typeface="Nunito"/>
                <a:ea typeface="Nunito"/>
                <a:cs typeface="Nunito"/>
                <a:sym typeface="Nunito"/>
              </a:rPr>
              <a:t>rm</a:t>
            </a:r>
            <a:r>
              <a:rPr lang="en-US" sz="2880">
                <a:solidFill>
                  <a:srgbClr val="000000"/>
                </a:solidFill>
                <a:latin typeface="Nunito"/>
                <a:ea typeface="Nunito"/>
                <a:cs typeface="Nunito"/>
                <a:sym typeface="Nunito"/>
              </a:rPr>
              <a:t>alizes features to similar scales</a:t>
            </a:r>
          </a:p>
          <a:p>
            <a:pPr algn="l" marL="621941" indent="-310970" lvl="1">
              <a:lnSpc>
                <a:spcPts val="4032"/>
              </a:lnSpc>
              <a:buFont typeface="Arial"/>
              <a:buChar char="•"/>
            </a:pPr>
            <a:r>
              <a:rPr lang="en-US" sz="2880">
                <a:solidFill>
                  <a:srgbClr val="000000"/>
                </a:solidFill>
                <a:latin typeface="Nunito"/>
                <a:ea typeface="Nunito"/>
                <a:cs typeface="Nunito"/>
                <a:sym typeface="Nunito"/>
              </a:rPr>
              <a:t>Critical for neural network convergence</a:t>
            </a:r>
          </a:p>
          <a:p>
            <a:pPr algn="l">
              <a:lnSpc>
                <a:spcPts val="4032"/>
              </a:lnSpc>
            </a:pPr>
            <a:r>
              <a:rPr lang="en-US" sz="2880" b="true">
                <a:solidFill>
                  <a:srgbClr val="000000"/>
                </a:solidFill>
                <a:latin typeface="Nunito Bold"/>
                <a:ea typeface="Nunito Bold"/>
                <a:cs typeface="Nunito Bold"/>
                <a:sym typeface="Nunito Bold"/>
              </a:rPr>
              <a:t>Training Progress:</a:t>
            </a:r>
          </a:p>
          <a:p>
            <a:pPr algn="l" marL="621941" indent="-310970" lvl="1">
              <a:lnSpc>
                <a:spcPts val="4032"/>
              </a:lnSpc>
              <a:buFont typeface="Arial"/>
              <a:buChar char="•"/>
            </a:pPr>
            <a:r>
              <a:rPr lang="en-US" sz="2880">
                <a:solidFill>
                  <a:srgbClr val="000000"/>
                </a:solidFill>
                <a:latin typeface="Nunito"/>
                <a:ea typeface="Nunito"/>
                <a:cs typeface="Nunito"/>
                <a:sym typeface="Nunito"/>
              </a:rPr>
              <a:t>Epoch 1: 46.6% accuracy → Epoch 20: 95%+ accuracy</a:t>
            </a:r>
          </a:p>
          <a:p>
            <a:pPr algn="l" marL="621941" indent="-310970" lvl="1">
              <a:lnSpc>
                <a:spcPts val="4032"/>
              </a:lnSpc>
              <a:buFont typeface="Arial"/>
              <a:buChar char="•"/>
            </a:pPr>
            <a:r>
              <a:rPr lang="en-US" sz="2880">
                <a:solidFill>
                  <a:srgbClr val="000000"/>
                </a:solidFill>
                <a:latin typeface="Nunito"/>
                <a:ea typeface="Nunito"/>
                <a:cs typeface="Nunito"/>
                <a:sym typeface="Nunito"/>
              </a:rPr>
              <a:t>Loss decreased from 0.71 → 0.09</a:t>
            </a:r>
          </a:p>
          <a:p>
            <a:pPr algn="l" marL="621941" indent="-310970" lvl="1">
              <a:lnSpc>
                <a:spcPts val="4032"/>
              </a:lnSpc>
              <a:buFont typeface="Arial"/>
              <a:buChar char="•"/>
            </a:pPr>
            <a:r>
              <a:rPr lang="en-US" sz="2880">
                <a:solidFill>
                  <a:srgbClr val="000000"/>
                </a:solidFill>
                <a:latin typeface="Nunito"/>
                <a:ea typeface="Nunito"/>
                <a:cs typeface="Nunito"/>
                <a:sym typeface="Nunito"/>
              </a:rPr>
              <a:t>Stable convergence, no overfitting signs</a:t>
            </a:r>
          </a:p>
          <a:p>
            <a:pPr algn="l">
              <a:lnSpc>
                <a:spcPts val="4032"/>
              </a:lnSpc>
            </a:pPr>
          </a:p>
        </p:txBody>
      </p:sp>
      <p:grpSp>
        <p:nvGrpSpPr>
          <p:cNvPr name="Group 15" id="15"/>
          <p:cNvGrpSpPr/>
          <p:nvPr/>
        </p:nvGrpSpPr>
        <p:grpSpPr>
          <a:xfrm rot="0">
            <a:off x="9515520" y="6553943"/>
            <a:ext cx="7743780" cy="1078199"/>
            <a:chOff x="0" y="0"/>
            <a:chExt cx="2039514" cy="283970"/>
          </a:xfrm>
        </p:grpSpPr>
        <p:sp>
          <p:nvSpPr>
            <p:cNvPr name="Freeform 16" id="16"/>
            <p:cNvSpPr/>
            <p:nvPr/>
          </p:nvSpPr>
          <p:spPr>
            <a:xfrm flipH="false" flipV="false" rot="0">
              <a:off x="0" y="0"/>
              <a:ext cx="2039514" cy="283970"/>
            </a:xfrm>
            <a:custGeom>
              <a:avLst/>
              <a:gdLst/>
              <a:ahLst/>
              <a:cxnLst/>
              <a:rect r="r" b="b" t="t" l="l"/>
              <a:pathLst>
                <a:path h="283970" w="2039514">
                  <a:moveTo>
                    <a:pt x="0" y="0"/>
                  </a:moveTo>
                  <a:lnTo>
                    <a:pt x="2039514" y="0"/>
                  </a:lnTo>
                  <a:lnTo>
                    <a:pt x="2039514" y="283970"/>
                  </a:lnTo>
                  <a:lnTo>
                    <a:pt x="0" y="283970"/>
                  </a:lnTo>
                  <a:close/>
                </a:path>
              </a:pathLst>
            </a:custGeom>
            <a:solidFill>
              <a:srgbClr val="FFFFFE"/>
            </a:solidFill>
          </p:spPr>
        </p:sp>
        <p:sp>
          <p:nvSpPr>
            <p:cNvPr name="TextBox 17" id="17"/>
            <p:cNvSpPr txBox="true"/>
            <p:nvPr/>
          </p:nvSpPr>
          <p:spPr>
            <a:xfrm>
              <a:off x="0" y="-47625"/>
              <a:ext cx="2039514" cy="331595"/>
            </a:xfrm>
            <a:prstGeom prst="rect">
              <a:avLst/>
            </a:prstGeom>
          </p:spPr>
          <p:txBody>
            <a:bodyPr anchor="ctr" rtlCol="false" tIns="50800" lIns="50800" bIns="50800" rIns="50800"/>
            <a:lstStyle/>
            <a:p>
              <a:pPr algn="ctr">
                <a:lnSpc>
                  <a:spcPts val="3499"/>
                </a:lnSpc>
              </a:pPr>
            </a:p>
          </p:txBody>
        </p:sp>
      </p:grpSp>
      <p:sp>
        <p:nvSpPr>
          <p:cNvPr name="TextBox 18" id="18"/>
          <p:cNvSpPr txBox="true"/>
          <p:nvPr/>
        </p:nvSpPr>
        <p:spPr>
          <a:xfrm rot="0">
            <a:off x="8499346" y="6698346"/>
            <a:ext cx="9788654" cy="448688"/>
          </a:xfrm>
          <a:prstGeom prst="rect">
            <a:avLst/>
          </a:prstGeom>
        </p:spPr>
        <p:txBody>
          <a:bodyPr anchor="t" rtlCol="false" tIns="0" lIns="0" bIns="0" rIns="0">
            <a:spAutoFit/>
          </a:bodyPr>
          <a:lstStyle/>
          <a:p>
            <a:pPr algn="ctr">
              <a:lnSpc>
                <a:spcPts val="3746"/>
              </a:lnSpc>
              <a:spcBef>
                <a:spcPct val="0"/>
              </a:spcBef>
            </a:pPr>
            <a:r>
              <a:rPr lang="en-US" sz="2676">
                <a:solidFill>
                  <a:srgbClr val="000000"/>
                </a:solidFill>
                <a:latin typeface="Nunito"/>
                <a:ea typeface="Nunito"/>
                <a:cs typeface="Nunito"/>
                <a:sym typeface="Nunito"/>
              </a:rPr>
              <a:t>St</a:t>
            </a:r>
            <a:r>
              <a:rPr lang="en-US" sz="2676">
                <a:solidFill>
                  <a:srgbClr val="000000"/>
                </a:solidFill>
                <a:latin typeface="Nunito"/>
                <a:ea typeface="Nunito"/>
                <a:cs typeface="Nunito"/>
                <a:sym typeface="Nunito"/>
              </a:rPr>
              <a:t>andardScaler().fit_transform(X_train_smote)</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3150774"/>
            <a:ext cx="8127235" cy="7244141"/>
          </a:xfrm>
          <a:prstGeom prst="rect">
            <a:avLst/>
          </a:prstGeom>
        </p:spPr>
        <p:txBody>
          <a:bodyPr anchor="t" rtlCol="false" tIns="0" lIns="0" bIns="0" rIns="0">
            <a:spAutoFit/>
          </a:bodyPr>
          <a:lstStyle/>
          <a:p>
            <a:pPr algn="l">
              <a:lnSpc>
                <a:spcPts val="4116"/>
              </a:lnSpc>
            </a:pPr>
            <a:r>
              <a:rPr lang="en-US" sz="2940">
                <a:solidFill>
                  <a:srgbClr val="000000"/>
                </a:solidFill>
                <a:latin typeface="Nunito"/>
                <a:ea typeface="Nunito"/>
                <a:cs typeface="Nunito"/>
                <a:sym typeface="Nunito"/>
              </a:rPr>
              <a:t>Performance:</a:t>
            </a:r>
          </a:p>
          <a:p>
            <a:pPr algn="l" marL="634770" indent="-317385" lvl="1">
              <a:lnSpc>
                <a:spcPts val="4116"/>
              </a:lnSpc>
              <a:buFont typeface="Arial"/>
              <a:buChar char="•"/>
            </a:pPr>
            <a:r>
              <a:rPr lang="en-US" sz="2940">
                <a:solidFill>
                  <a:srgbClr val="000000"/>
                </a:solidFill>
                <a:latin typeface="Nunito"/>
                <a:ea typeface="Nunito"/>
                <a:cs typeface="Nunito"/>
                <a:sym typeface="Nunito"/>
              </a:rPr>
              <a:t>Accuracy: 97.93%</a:t>
            </a:r>
          </a:p>
          <a:p>
            <a:pPr algn="l" marL="634770" indent="-317385" lvl="1">
              <a:lnSpc>
                <a:spcPts val="4116"/>
              </a:lnSpc>
              <a:buFont typeface="Arial"/>
              <a:buChar char="•"/>
            </a:pPr>
            <a:r>
              <a:rPr lang="en-US" sz="2940">
                <a:solidFill>
                  <a:srgbClr val="000000"/>
                </a:solidFill>
                <a:latin typeface="Nunito"/>
                <a:ea typeface="Nunito"/>
                <a:cs typeface="Nunito"/>
                <a:sym typeface="Nunito"/>
              </a:rPr>
              <a:t>Precision: 80%</a:t>
            </a:r>
          </a:p>
          <a:p>
            <a:pPr algn="l" marL="634770" indent="-317385" lvl="1">
              <a:lnSpc>
                <a:spcPts val="4116"/>
              </a:lnSpc>
              <a:buFont typeface="Arial"/>
              <a:buChar char="•"/>
            </a:pPr>
            <a:r>
              <a:rPr lang="en-US" sz="2940">
                <a:solidFill>
                  <a:srgbClr val="000000"/>
                </a:solidFill>
                <a:latin typeface="Nunito"/>
                <a:ea typeface="Nunito"/>
                <a:cs typeface="Nunito"/>
                <a:sym typeface="Nunito"/>
              </a:rPr>
              <a:t>Recall: 80% (caught 8/10 winners)</a:t>
            </a:r>
          </a:p>
          <a:p>
            <a:pPr algn="l" marL="634770" indent="-317385" lvl="1">
              <a:lnSpc>
                <a:spcPts val="4116"/>
              </a:lnSpc>
              <a:buFont typeface="Arial"/>
              <a:buChar char="•"/>
            </a:pPr>
            <a:r>
              <a:rPr lang="en-US" sz="2940">
                <a:solidFill>
                  <a:srgbClr val="000000"/>
                </a:solidFill>
                <a:latin typeface="Nunito"/>
                <a:ea typeface="Nunito"/>
                <a:cs typeface="Nunito"/>
                <a:sym typeface="Nunito"/>
              </a:rPr>
              <a:t>F1-Score: 0.8</a:t>
            </a:r>
          </a:p>
          <a:p>
            <a:pPr algn="l">
              <a:lnSpc>
                <a:spcPts val="4116"/>
              </a:lnSpc>
            </a:pPr>
          </a:p>
          <a:p>
            <a:pPr algn="l" marL="634770" indent="-317385" lvl="1">
              <a:lnSpc>
                <a:spcPts val="4116"/>
              </a:lnSpc>
              <a:buFont typeface="Arial"/>
              <a:buChar char="•"/>
            </a:pPr>
            <a:r>
              <a:rPr lang="en-US" sz="2940">
                <a:solidFill>
                  <a:srgbClr val="000000"/>
                </a:solidFill>
                <a:latin typeface="Nunito"/>
                <a:ea typeface="Nunito"/>
                <a:cs typeface="Nunito"/>
                <a:sym typeface="Nunito"/>
              </a:rPr>
              <a:t>Unlike baseline RF (100% precision, 40% recall), this model doesn't sacrifice one metric</a:t>
            </a:r>
          </a:p>
          <a:p>
            <a:pPr algn="l" marL="634770" indent="-317385" lvl="1">
              <a:lnSpc>
                <a:spcPts val="4116"/>
              </a:lnSpc>
              <a:buFont typeface="Arial"/>
              <a:buChar char="•"/>
            </a:pPr>
            <a:r>
              <a:rPr lang="en-US" sz="2940">
                <a:solidFill>
                  <a:srgbClr val="000000"/>
                </a:solidFill>
                <a:latin typeface="Nunito"/>
                <a:ea typeface="Nunito"/>
                <a:cs typeface="Nunito"/>
                <a:sym typeface="Nunito"/>
              </a:rPr>
              <a:t>F1 of 0.8 shows reasonable balance between being cautious and catching winners</a:t>
            </a:r>
          </a:p>
          <a:p>
            <a:pPr algn="l">
              <a:lnSpc>
                <a:spcPts val="4116"/>
              </a:lnSpc>
            </a:pPr>
          </a:p>
          <a:p>
            <a:pPr algn="l">
              <a:lnSpc>
                <a:spcPts val="4116"/>
              </a:lnSpc>
            </a:pPr>
          </a:p>
        </p:txBody>
      </p:sp>
      <p:sp>
        <p:nvSpPr>
          <p:cNvPr name="Freeform 9" id="9"/>
          <p:cNvSpPr/>
          <p:nvPr/>
        </p:nvSpPr>
        <p:spPr>
          <a:xfrm flipH="false" flipV="false" rot="0">
            <a:off x="8628250" y="3696729"/>
            <a:ext cx="8940864" cy="5097320"/>
          </a:xfrm>
          <a:custGeom>
            <a:avLst/>
            <a:gdLst/>
            <a:ahLst/>
            <a:cxnLst/>
            <a:rect r="r" b="b" t="t" l="l"/>
            <a:pathLst>
              <a:path h="5097320" w="8940864">
                <a:moveTo>
                  <a:pt x="0" y="0"/>
                </a:moveTo>
                <a:lnTo>
                  <a:pt x="8940864" y="0"/>
                </a:lnTo>
                <a:lnTo>
                  <a:pt x="8940864" y="5097320"/>
                </a:lnTo>
                <a:lnTo>
                  <a:pt x="0" y="5097320"/>
                </a:lnTo>
                <a:lnTo>
                  <a:pt x="0" y="0"/>
                </a:lnTo>
                <a:close/>
              </a:path>
            </a:pathLst>
          </a:custGeom>
          <a:blipFill>
            <a:blip r:embed="rId2"/>
            <a:stretch>
              <a:fillRect l="0" t="0" r="0" b="0"/>
            </a:stretch>
          </a:blipFill>
        </p:spPr>
      </p:sp>
      <p:sp>
        <p:nvSpPr>
          <p:cNvPr name="TextBox 10" id="10"/>
          <p:cNvSpPr txBox="true"/>
          <p:nvPr/>
        </p:nvSpPr>
        <p:spPr>
          <a:xfrm rot="0">
            <a:off x="501015" y="429286"/>
            <a:ext cx="16254470"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MODEL 3 - NEURAL NETWORK RESULTS</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16167361"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MODEL SELECTION DECISION</a:t>
            </a:r>
          </a:p>
        </p:txBody>
      </p:sp>
      <p:sp>
        <p:nvSpPr>
          <p:cNvPr name="TextBox 9" id="9"/>
          <p:cNvSpPr txBox="true"/>
          <p:nvPr/>
        </p:nvSpPr>
        <p:spPr>
          <a:xfrm rot="0">
            <a:off x="501015" y="2921453"/>
            <a:ext cx="11348372" cy="7171654"/>
          </a:xfrm>
          <a:prstGeom prst="rect">
            <a:avLst/>
          </a:prstGeom>
        </p:spPr>
        <p:txBody>
          <a:bodyPr anchor="t" rtlCol="false" tIns="0" lIns="0" bIns="0" rIns="0">
            <a:spAutoFit/>
          </a:bodyPr>
          <a:lstStyle/>
          <a:p>
            <a:pPr algn="l">
              <a:lnSpc>
                <a:spcPts val="4761"/>
              </a:lnSpc>
            </a:pPr>
            <a:r>
              <a:rPr lang="en-US" sz="3401">
                <a:solidFill>
                  <a:srgbClr val="000000"/>
                </a:solidFill>
                <a:latin typeface="Nunito"/>
                <a:ea typeface="Nunito"/>
                <a:cs typeface="Nunito"/>
                <a:sym typeface="Nunito"/>
              </a:rPr>
              <a:t>Primary Model (Deployed):</a:t>
            </a:r>
          </a:p>
          <a:p>
            <a:pPr algn="l" marL="734367" indent="-367184" lvl="1">
              <a:lnSpc>
                <a:spcPts val="4761"/>
              </a:lnSpc>
              <a:buFont typeface="Arial"/>
              <a:buChar char="•"/>
            </a:pPr>
            <a:r>
              <a:rPr lang="en-US" sz="3401">
                <a:solidFill>
                  <a:srgbClr val="000000"/>
                </a:solidFill>
                <a:latin typeface="Nunito"/>
                <a:ea typeface="Nunito"/>
                <a:cs typeface="Nunito"/>
                <a:sym typeface="Nunito"/>
              </a:rPr>
              <a:t>Neural Network + SMOTE</a:t>
            </a:r>
          </a:p>
          <a:p>
            <a:pPr algn="l" marL="734367" indent="-367184" lvl="1">
              <a:lnSpc>
                <a:spcPts val="4761"/>
              </a:lnSpc>
              <a:buFont typeface="Arial"/>
              <a:buChar char="•"/>
            </a:pPr>
            <a:r>
              <a:rPr lang="en-US" sz="3401">
                <a:solidFill>
                  <a:srgbClr val="000000"/>
                </a:solidFill>
                <a:latin typeface="Nunito"/>
                <a:ea typeface="Nunito"/>
                <a:cs typeface="Nunito"/>
                <a:sym typeface="Nunito"/>
              </a:rPr>
              <a:t>Highest balanced F1-score (0.80)</a:t>
            </a:r>
          </a:p>
          <a:p>
            <a:pPr algn="l" marL="734367" indent="-367184" lvl="1">
              <a:lnSpc>
                <a:spcPts val="4761"/>
              </a:lnSpc>
              <a:buFont typeface="Arial"/>
              <a:buChar char="•"/>
            </a:pPr>
            <a:r>
              <a:rPr lang="en-US" sz="3401">
                <a:solidFill>
                  <a:srgbClr val="000000"/>
                </a:solidFill>
                <a:latin typeface="Nunito"/>
                <a:ea typeface="Nunito"/>
                <a:cs typeface="Nunito"/>
                <a:sym typeface="Nunito"/>
              </a:rPr>
              <a:t>Best balanced performance</a:t>
            </a:r>
          </a:p>
          <a:p>
            <a:pPr algn="l" marL="734367" indent="-367184" lvl="1">
              <a:lnSpc>
                <a:spcPts val="4761"/>
              </a:lnSpc>
              <a:buFont typeface="Arial"/>
              <a:buChar char="•"/>
            </a:pPr>
            <a:r>
              <a:rPr lang="en-US" sz="3401">
                <a:solidFill>
                  <a:srgbClr val="000000"/>
                </a:solidFill>
                <a:latin typeface="Nunito"/>
                <a:ea typeface="Nunito"/>
                <a:cs typeface="Nunito"/>
                <a:sym typeface="Nunito"/>
              </a:rPr>
              <a:t>Saved as: nn_smote_model.keras</a:t>
            </a:r>
          </a:p>
          <a:p>
            <a:pPr algn="l">
              <a:lnSpc>
                <a:spcPts val="4761"/>
              </a:lnSpc>
            </a:pPr>
            <a:r>
              <a:rPr lang="en-US" sz="3401">
                <a:solidFill>
                  <a:srgbClr val="000000"/>
                </a:solidFill>
                <a:latin typeface="Nunito"/>
                <a:ea typeface="Nunito"/>
                <a:cs typeface="Nunito"/>
                <a:sym typeface="Nunito"/>
              </a:rPr>
              <a:t>Backup Model:</a:t>
            </a:r>
          </a:p>
          <a:p>
            <a:pPr algn="l" marL="734367" indent="-367184" lvl="1">
              <a:lnSpc>
                <a:spcPts val="4761"/>
              </a:lnSpc>
              <a:buFont typeface="Arial"/>
              <a:buChar char="•"/>
            </a:pPr>
            <a:r>
              <a:rPr lang="en-US" sz="3401">
                <a:solidFill>
                  <a:srgbClr val="000000"/>
                </a:solidFill>
                <a:latin typeface="Nunito"/>
                <a:ea typeface="Nunito"/>
                <a:cs typeface="Nunito"/>
                <a:sym typeface="Nunito"/>
              </a:rPr>
              <a:t>Random Forest + SMOTE</a:t>
            </a:r>
          </a:p>
          <a:p>
            <a:pPr algn="l" marL="734367" indent="-367184" lvl="1">
              <a:lnSpc>
                <a:spcPts val="4761"/>
              </a:lnSpc>
              <a:buFont typeface="Arial"/>
              <a:buChar char="•"/>
            </a:pPr>
            <a:r>
              <a:rPr lang="en-US" sz="3401">
                <a:solidFill>
                  <a:srgbClr val="000000"/>
                </a:solidFill>
                <a:latin typeface="Nunito"/>
                <a:ea typeface="Nunito"/>
                <a:cs typeface="Nunito"/>
                <a:sym typeface="Nunito"/>
              </a:rPr>
              <a:t>Higher recall (better for catching winners)</a:t>
            </a:r>
          </a:p>
          <a:p>
            <a:pPr algn="l" marL="734367" indent="-367184" lvl="1">
              <a:lnSpc>
                <a:spcPts val="4761"/>
              </a:lnSpc>
              <a:buFont typeface="Arial"/>
              <a:buChar char="•"/>
            </a:pPr>
            <a:r>
              <a:rPr lang="en-US" sz="3401">
                <a:solidFill>
                  <a:srgbClr val="000000"/>
                </a:solidFill>
                <a:latin typeface="Nunito"/>
                <a:ea typeface="Nunito"/>
                <a:cs typeface="Nunito"/>
                <a:sym typeface="Nunito"/>
              </a:rPr>
              <a:t>More interpretable</a:t>
            </a:r>
          </a:p>
          <a:p>
            <a:pPr algn="l" marL="734367" indent="-367184" lvl="1">
              <a:lnSpc>
                <a:spcPts val="4761"/>
              </a:lnSpc>
              <a:buFont typeface="Arial"/>
              <a:buChar char="•"/>
            </a:pPr>
            <a:r>
              <a:rPr lang="en-US" sz="3401">
                <a:solidFill>
                  <a:srgbClr val="000000"/>
                </a:solidFill>
                <a:latin typeface="Nunito"/>
                <a:ea typeface="Nunito"/>
                <a:cs typeface="Nunito"/>
                <a:sym typeface="Nunito"/>
              </a:rPr>
              <a:t>Saved as: rf_smote_model.pkl</a:t>
            </a:r>
          </a:p>
          <a:p>
            <a:pPr algn="l">
              <a:lnSpc>
                <a:spcPts val="4761"/>
              </a:lnSpc>
            </a:pPr>
            <a:r>
              <a:rPr lang="en-US" sz="3401">
                <a:solidFill>
                  <a:srgbClr val="000000"/>
                </a:solidFill>
                <a:latin typeface="Nunito"/>
                <a:ea typeface="Nunito"/>
                <a:cs typeface="Nunito"/>
                <a:sym typeface="Nunito"/>
              </a:rPr>
              <a:t>Scaler: Saved as scaler.pkl for deployment</a:t>
            </a:r>
          </a:p>
          <a:p>
            <a:pPr algn="l">
              <a:lnSpc>
                <a:spcPts val="4761"/>
              </a:lnSpc>
            </a:pP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16167361"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HYPERPARAMETER TUNING CONSIDERED</a:t>
            </a:r>
          </a:p>
        </p:txBody>
      </p:sp>
      <p:sp>
        <p:nvSpPr>
          <p:cNvPr name="TextBox 9" id="9"/>
          <p:cNvSpPr txBox="true"/>
          <p:nvPr/>
        </p:nvSpPr>
        <p:spPr>
          <a:xfrm rot="0">
            <a:off x="501015" y="2921453"/>
            <a:ext cx="11348372" cy="7171654"/>
          </a:xfrm>
          <a:prstGeom prst="rect">
            <a:avLst/>
          </a:prstGeom>
        </p:spPr>
        <p:txBody>
          <a:bodyPr anchor="t" rtlCol="false" tIns="0" lIns="0" bIns="0" rIns="0">
            <a:spAutoFit/>
          </a:bodyPr>
          <a:lstStyle/>
          <a:p>
            <a:pPr algn="l">
              <a:lnSpc>
                <a:spcPts val="4761"/>
              </a:lnSpc>
            </a:pPr>
            <a:r>
              <a:rPr lang="en-US" sz="3401">
                <a:solidFill>
                  <a:srgbClr val="000000"/>
                </a:solidFill>
                <a:latin typeface="Nunito"/>
                <a:ea typeface="Nunito"/>
                <a:cs typeface="Nunito"/>
                <a:sym typeface="Nunito"/>
              </a:rPr>
              <a:t>Random Forest:</a:t>
            </a:r>
          </a:p>
          <a:p>
            <a:pPr algn="l" marL="734367" indent="-367184" lvl="1">
              <a:lnSpc>
                <a:spcPts val="4761"/>
              </a:lnSpc>
              <a:buFont typeface="Arial"/>
              <a:buChar char="•"/>
            </a:pPr>
            <a:r>
              <a:rPr lang="en-US" sz="3401">
                <a:solidFill>
                  <a:srgbClr val="000000"/>
                </a:solidFill>
                <a:latin typeface="Nunito"/>
                <a:ea typeface="Nunito"/>
                <a:cs typeface="Nunito"/>
                <a:sym typeface="Nunito"/>
              </a:rPr>
              <a:t>Tested n_estimators: 200 (optimal)</a:t>
            </a:r>
          </a:p>
          <a:p>
            <a:pPr algn="l" marL="734367" indent="-367184" lvl="1">
              <a:lnSpc>
                <a:spcPts val="4761"/>
              </a:lnSpc>
              <a:buFont typeface="Arial"/>
              <a:buChar char="•"/>
            </a:pPr>
            <a:r>
              <a:rPr lang="en-US" sz="3401">
                <a:solidFill>
                  <a:srgbClr val="000000"/>
                </a:solidFill>
                <a:latin typeface="Nunito"/>
                <a:ea typeface="Nunito"/>
                <a:cs typeface="Nunito"/>
                <a:sym typeface="Nunito"/>
              </a:rPr>
              <a:t>D</a:t>
            </a:r>
            <a:r>
              <a:rPr lang="en-US" sz="3401">
                <a:solidFill>
                  <a:srgbClr val="000000"/>
                </a:solidFill>
                <a:latin typeface="Nunito"/>
                <a:ea typeface="Nunito"/>
                <a:cs typeface="Nunito"/>
                <a:sym typeface="Nunito"/>
              </a:rPr>
              <a:t>efault settings worked well</a:t>
            </a:r>
          </a:p>
          <a:p>
            <a:pPr algn="l">
              <a:lnSpc>
                <a:spcPts val="4761"/>
              </a:lnSpc>
            </a:pPr>
            <a:r>
              <a:rPr lang="en-US" sz="3401">
                <a:solidFill>
                  <a:srgbClr val="000000"/>
                </a:solidFill>
                <a:latin typeface="Nunito"/>
                <a:ea typeface="Nunito"/>
                <a:cs typeface="Nunito"/>
                <a:sym typeface="Nunito"/>
              </a:rPr>
              <a:t>SMOTE:</a:t>
            </a:r>
          </a:p>
          <a:p>
            <a:pPr algn="l" marL="734367" indent="-367184" lvl="1">
              <a:lnSpc>
                <a:spcPts val="4761"/>
              </a:lnSpc>
              <a:buFont typeface="Arial"/>
              <a:buChar char="•"/>
            </a:pPr>
            <a:r>
              <a:rPr lang="en-US" sz="3401">
                <a:solidFill>
                  <a:srgbClr val="000000"/>
                </a:solidFill>
                <a:latin typeface="Nunito"/>
                <a:ea typeface="Nunito"/>
                <a:cs typeface="Nunito"/>
                <a:sym typeface="Nunito"/>
              </a:rPr>
              <a:t>Cr</a:t>
            </a:r>
            <a:r>
              <a:rPr lang="en-US" sz="3401">
                <a:solidFill>
                  <a:srgbClr val="000000"/>
                </a:solidFill>
                <a:latin typeface="Nunito"/>
                <a:ea typeface="Nunito"/>
                <a:cs typeface="Nunito"/>
                <a:sym typeface="Nunito"/>
              </a:rPr>
              <a:t>itical tuning: sampling_strategy</a:t>
            </a:r>
          </a:p>
          <a:p>
            <a:pPr algn="l" marL="734367" indent="-367184" lvl="1">
              <a:lnSpc>
                <a:spcPts val="4761"/>
              </a:lnSpc>
              <a:buFont typeface="Arial"/>
              <a:buChar char="•"/>
            </a:pPr>
            <a:r>
              <a:rPr lang="en-US" sz="3401">
                <a:solidFill>
                  <a:srgbClr val="000000"/>
                </a:solidFill>
                <a:latin typeface="Nunito"/>
                <a:ea typeface="Nunito"/>
                <a:cs typeface="Nunito"/>
                <a:sym typeface="Nunito"/>
              </a:rPr>
              <a:t>T</a:t>
            </a:r>
            <a:r>
              <a:rPr lang="en-US" sz="3401">
                <a:solidFill>
                  <a:srgbClr val="000000"/>
                </a:solidFill>
                <a:latin typeface="Nunito"/>
                <a:ea typeface="Nunito"/>
                <a:cs typeface="Nunito"/>
                <a:sym typeface="Nunito"/>
              </a:rPr>
              <a:t>ested: 0.3, 0.5, 0.7</a:t>
            </a:r>
          </a:p>
          <a:p>
            <a:pPr algn="l" marL="734367" indent="-367184" lvl="1">
              <a:lnSpc>
                <a:spcPts val="4761"/>
              </a:lnSpc>
              <a:buFont typeface="Arial"/>
              <a:buChar char="•"/>
            </a:pPr>
            <a:r>
              <a:rPr lang="en-US" sz="3401">
                <a:solidFill>
                  <a:srgbClr val="000000"/>
                </a:solidFill>
                <a:latin typeface="Nunito"/>
                <a:ea typeface="Nunito"/>
                <a:cs typeface="Nunito"/>
                <a:sym typeface="Nunito"/>
              </a:rPr>
              <a:t>Result: 0.3 gave best recall without overfitting</a:t>
            </a:r>
          </a:p>
          <a:p>
            <a:pPr algn="l">
              <a:lnSpc>
                <a:spcPts val="4761"/>
              </a:lnSpc>
            </a:pPr>
            <a:r>
              <a:rPr lang="en-US" sz="3401">
                <a:solidFill>
                  <a:srgbClr val="000000"/>
                </a:solidFill>
                <a:latin typeface="Nunito"/>
                <a:ea typeface="Nunito"/>
                <a:cs typeface="Nunito"/>
                <a:sym typeface="Nunito"/>
              </a:rPr>
              <a:t>Neural Network:</a:t>
            </a:r>
          </a:p>
          <a:p>
            <a:pPr algn="l" marL="734367" indent="-367184" lvl="1">
              <a:lnSpc>
                <a:spcPts val="4761"/>
              </a:lnSpc>
              <a:buFont typeface="Arial"/>
              <a:buChar char="•"/>
            </a:pPr>
            <a:r>
              <a:rPr lang="en-US" sz="3401">
                <a:solidFill>
                  <a:srgbClr val="000000"/>
                </a:solidFill>
                <a:latin typeface="Nunito"/>
                <a:ea typeface="Nunito"/>
                <a:cs typeface="Nunito"/>
                <a:sym typeface="Nunito"/>
              </a:rPr>
              <a:t>A</a:t>
            </a:r>
            <a:r>
              <a:rPr lang="en-US" sz="3401">
                <a:solidFill>
                  <a:srgbClr val="000000"/>
                </a:solidFill>
                <a:latin typeface="Nunito"/>
                <a:ea typeface="Nunito"/>
                <a:cs typeface="Nunito"/>
                <a:sym typeface="Nunito"/>
              </a:rPr>
              <a:t>rchitecture: 32→16→1 neurons</a:t>
            </a:r>
          </a:p>
          <a:p>
            <a:pPr algn="l" marL="734367" indent="-367184" lvl="1">
              <a:lnSpc>
                <a:spcPts val="4761"/>
              </a:lnSpc>
              <a:buFont typeface="Arial"/>
              <a:buChar char="•"/>
            </a:pPr>
            <a:r>
              <a:rPr lang="en-US" sz="3401">
                <a:solidFill>
                  <a:srgbClr val="000000"/>
                </a:solidFill>
                <a:latin typeface="Nunito"/>
                <a:ea typeface="Nunito"/>
                <a:cs typeface="Nunito"/>
                <a:sym typeface="Nunito"/>
              </a:rPr>
              <a:t>Acti</a:t>
            </a:r>
            <a:r>
              <a:rPr lang="en-US" sz="3401">
                <a:solidFill>
                  <a:srgbClr val="000000"/>
                </a:solidFill>
                <a:latin typeface="Nunito"/>
                <a:ea typeface="Nunito"/>
                <a:cs typeface="Nunito"/>
                <a:sym typeface="Nunito"/>
              </a:rPr>
              <a:t>vation: ReLU (hidden), Sigmoid (output)</a:t>
            </a:r>
          </a:p>
          <a:p>
            <a:pPr algn="l" marL="734367" indent="-367184" lvl="1">
              <a:lnSpc>
                <a:spcPts val="4761"/>
              </a:lnSpc>
              <a:buFont typeface="Arial"/>
              <a:buChar char="•"/>
            </a:pPr>
            <a:r>
              <a:rPr lang="en-US" sz="3401">
                <a:solidFill>
                  <a:srgbClr val="000000"/>
                </a:solidFill>
                <a:latin typeface="Nunito"/>
                <a:ea typeface="Nunito"/>
                <a:cs typeface="Nunito"/>
                <a:sym typeface="Nunito"/>
              </a:rPr>
              <a:t>No extensive GridSearch (limited data)</a:t>
            </a:r>
          </a:p>
          <a:p>
            <a:pPr algn="l">
              <a:lnSpc>
                <a:spcPts val="4761"/>
              </a:lnSpc>
            </a:pP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16167361"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CROSS-VALIDATION STRATEGY</a:t>
            </a:r>
          </a:p>
        </p:txBody>
      </p:sp>
      <p:sp>
        <p:nvSpPr>
          <p:cNvPr name="TextBox 9" id="9"/>
          <p:cNvSpPr txBox="true"/>
          <p:nvPr/>
        </p:nvSpPr>
        <p:spPr>
          <a:xfrm rot="0">
            <a:off x="1028700" y="3286796"/>
            <a:ext cx="11348372" cy="5971504"/>
          </a:xfrm>
          <a:prstGeom prst="rect">
            <a:avLst/>
          </a:prstGeom>
        </p:spPr>
        <p:txBody>
          <a:bodyPr anchor="t" rtlCol="false" tIns="0" lIns="0" bIns="0" rIns="0">
            <a:spAutoFit/>
          </a:bodyPr>
          <a:lstStyle/>
          <a:p>
            <a:pPr algn="l">
              <a:lnSpc>
                <a:spcPts val="4761"/>
              </a:lnSpc>
            </a:pPr>
            <a:r>
              <a:rPr lang="en-US" sz="3401">
                <a:solidFill>
                  <a:srgbClr val="000000"/>
                </a:solidFill>
                <a:latin typeface="Nunito"/>
                <a:ea typeface="Nunito"/>
                <a:cs typeface="Nunito"/>
                <a:sym typeface="Nunito"/>
              </a:rPr>
              <a:t>Train-Test Split:</a:t>
            </a:r>
          </a:p>
          <a:p>
            <a:pPr algn="l" marL="734367" indent="-367184" lvl="1">
              <a:lnSpc>
                <a:spcPts val="4761"/>
              </a:lnSpc>
              <a:buFont typeface="Arial"/>
              <a:buChar char="•"/>
            </a:pPr>
            <a:r>
              <a:rPr lang="en-US" sz="3401">
                <a:solidFill>
                  <a:srgbClr val="000000"/>
                </a:solidFill>
                <a:latin typeface="Nunito"/>
                <a:ea typeface="Nunito"/>
                <a:cs typeface="Nunito"/>
                <a:sym typeface="Nunito"/>
              </a:rPr>
              <a:t>70% training (452 records)</a:t>
            </a:r>
          </a:p>
          <a:p>
            <a:pPr algn="l" marL="734367" indent="-367184" lvl="1">
              <a:lnSpc>
                <a:spcPts val="4761"/>
              </a:lnSpc>
              <a:buFont typeface="Arial"/>
              <a:buChar char="•"/>
            </a:pPr>
            <a:r>
              <a:rPr lang="en-US" sz="3401">
                <a:solidFill>
                  <a:srgbClr val="000000"/>
                </a:solidFill>
                <a:latin typeface="Nunito"/>
                <a:ea typeface="Nunito"/>
                <a:cs typeface="Nunito"/>
                <a:sym typeface="Nunito"/>
              </a:rPr>
              <a:t>30%</a:t>
            </a:r>
            <a:r>
              <a:rPr lang="en-US" sz="3401">
                <a:solidFill>
                  <a:srgbClr val="000000"/>
                </a:solidFill>
                <a:latin typeface="Nunito"/>
                <a:ea typeface="Nunito"/>
                <a:cs typeface="Nunito"/>
                <a:sym typeface="Nunito"/>
              </a:rPr>
              <a:t> testing (194 records)</a:t>
            </a:r>
          </a:p>
          <a:p>
            <a:pPr algn="l" marL="734367" indent="-367184" lvl="1">
              <a:lnSpc>
                <a:spcPts val="4761"/>
              </a:lnSpc>
              <a:buFont typeface="Arial"/>
              <a:buChar char="•"/>
            </a:pPr>
            <a:r>
              <a:rPr lang="en-US" sz="3401">
                <a:solidFill>
                  <a:srgbClr val="000000"/>
                </a:solidFill>
                <a:latin typeface="Nunito"/>
                <a:ea typeface="Nunito"/>
                <a:cs typeface="Nunito"/>
                <a:sym typeface="Nunito"/>
              </a:rPr>
              <a:t>Stratified split (maintains 5% winner ratio)</a:t>
            </a:r>
          </a:p>
          <a:p>
            <a:pPr algn="l">
              <a:lnSpc>
                <a:spcPts val="4761"/>
              </a:lnSpc>
            </a:pPr>
            <a:r>
              <a:rPr lang="en-US" sz="3401">
                <a:solidFill>
                  <a:srgbClr val="000000"/>
                </a:solidFill>
                <a:latin typeface="Nunito"/>
                <a:ea typeface="Nunito"/>
                <a:cs typeface="Nunito"/>
                <a:sym typeface="Nunito"/>
              </a:rPr>
              <a:t>Why</a:t>
            </a:r>
            <a:r>
              <a:rPr lang="en-US" sz="3401">
                <a:solidFill>
                  <a:srgbClr val="000000"/>
                </a:solidFill>
                <a:latin typeface="Nunito"/>
                <a:ea typeface="Nunito"/>
                <a:cs typeface="Nunito"/>
                <a:sym typeface="Nunito"/>
              </a:rPr>
              <a:t> Not K-Fold CV?</a:t>
            </a:r>
          </a:p>
          <a:p>
            <a:pPr algn="l" marL="734367" indent="-367184" lvl="1">
              <a:lnSpc>
                <a:spcPts val="4761"/>
              </a:lnSpc>
              <a:buFont typeface="Arial"/>
              <a:buChar char="•"/>
            </a:pPr>
            <a:r>
              <a:rPr lang="en-US" sz="3401">
                <a:solidFill>
                  <a:srgbClr val="000000"/>
                </a:solidFill>
                <a:latin typeface="Nunito"/>
                <a:ea typeface="Nunito"/>
                <a:cs typeface="Nunito"/>
                <a:sym typeface="Nunito"/>
              </a:rPr>
              <a:t>On</a:t>
            </a:r>
            <a:r>
              <a:rPr lang="en-US" sz="3401">
                <a:solidFill>
                  <a:srgbClr val="000000"/>
                </a:solidFill>
                <a:latin typeface="Nunito"/>
                <a:ea typeface="Nunito"/>
                <a:cs typeface="Nunito"/>
                <a:sym typeface="Nunito"/>
              </a:rPr>
              <a:t>ly 32 positive examples total</a:t>
            </a:r>
          </a:p>
          <a:p>
            <a:pPr algn="l" marL="734367" indent="-367184" lvl="1">
              <a:lnSpc>
                <a:spcPts val="4761"/>
              </a:lnSpc>
              <a:buFont typeface="Arial"/>
              <a:buChar char="•"/>
            </a:pPr>
            <a:r>
              <a:rPr lang="en-US" sz="3401">
                <a:solidFill>
                  <a:srgbClr val="000000"/>
                </a:solidFill>
                <a:latin typeface="Nunito"/>
                <a:ea typeface="Nunito"/>
                <a:cs typeface="Nunito"/>
                <a:sym typeface="Nunito"/>
              </a:rPr>
              <a:t>K-fold would give ~6 winners per fold</a:t>
            </a:r>
          </a:p>
          <a:p>
            <a:pPr algn="l" marL="734367" indent="-367184" lvl="1">
              <a:lnSpc>
                <a:spcPts val="4761"/>
              </a:lnSpc>
              <a:buFont typeface="Arial"/>
              <a:buChar char="•"/>
            </a:pPr>
            <a:r>
              <a:rPr lang="en-US" sz="3401">
                <a:solidFill>
                  <a:srgbClr val="000000"/>
                </a:solidFill>
                <a:latin typeface="Nunito"/>
                <a:ea typeface="Nunito"/>
                <a:cs typeface="Nunito"/>
                <a:sym typeface="Nunito"/>
              </a:rPr>
              <a:t>Too few for reliable validation</a:t>
            </a:r>
          </a:p>
          <a:p>
            <a:pPr algn="l" marL="734367" indent="-367184" lvl="1">
              <a:lnSpc>
                <a:spcPts val="4761"/>
              </a:lnSpc>
              <a:buFont typeface="Arial"/>
              <a:buChar char="•"/>
            </a:pPr>
            <a:r>
              <a:rPr lang="en-US" sz="3401">
                <a:solidFill>
                  <a:srgbClr val="000000"/>
                </a:solidFill>
                <a:latin typeface="Nunito"/>
                <a:ea typeface="Nunito"/>
                <a:cs typeface="Nunito"/>
                <a:sym typeface="Nunito"/>
              </a:rPr>
              <a:t>Single stratified split more stable</a:t>
            </a:r>
          </a:p>
          <a:p>
            <a:pPr algn="l">
              <a:lnSpc>
                <a:spcPts val="4761"/>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6767851" y="-1464392"/>
            <a:ext cx="12656633" cy="6607892"/>
            <a:chOff x="0" y="0"/>
            <a:chExt cx="3333434" cy="1740350"/>
          </a:xfrm>
        </p:grpSpPr>
        <p:sp>
          <p:nvSpPr>
            <p:cNvPr name="Freeform 3" id="3"/>
            <p:cNvSpPr/>
            <p:nvPr/>
          </p:nvSpPr>
          <p:spPr>
            <a:xfrm flipH="false" flipV="false" rot="0">
              <a:off x="0" y="0"/>
              <a:ext cx="3333434" cy="1740350"/>
            </a:xfrm>
            <a:custGeom>
              <a:avLst/>
              <a:gdLst/>
              <a:ahLst/>
              <a:cxnLst/>
              <a:rect r="r" b="b" t="t" l="l"/>
              <a:pathLst>
                <a:path h="1740350" w="3333434">
                  <a:moveTo>
                    <a:pt x="31196" y="0"/>
                  </a:moveTo>
                  <a:lnTo>
                    <a:pt x="3302238" y="0"/>
                  </a:lnTo>
                  <a:cubicBezTo>
                    <a:pt x="3319467" y="0"/>
                    <a:pt x="3333434" y="13967"/>
                    <a:pt x="3333434" y="31196"/>
                  </a:cubicBezTo>
                  <a:lnTo>
                    <a:pt x="3333434" y="1709154"/>
                  </a:lnTo>
                  <a:cubicBezTo>
                    <a:pt x="3333434" y="1726383"/>
                    <a:pt x="3319467" y="1740350"/>
                    <a:pt x="3302238" y="1740350"/>
                  </a:cubicBezTo>
                  <a:lnTo>
                    <a:pt x="31196" y="1740350"/>
                  </a:lnTo>
                  <a:cubicBezTo>
                    <a:pt x="13967" y="1740350"/>
                    <a:pt x="0" y="1726383"/>
                    <a:pt x="0" y="1709154"/>
                  </a:cubicBezTo>
                  <a:lnTo>
                    <a:pt x="0" y="31196"/>
                  </a:lnTo>
                  <a:cubicBezTo>
                    <a:pt x="0" y="13967"/>
                    <a:pt x="13967" y="0"/>
                    <a:pt x="31196" y="0"/>
                  </a:cubicBezTo>
                  <a:close/>
                </a:path>
              </a:pathLst>
            </a:custGeom>
            <a:solidFill>
              <a:srgbClr val="21575B"/>
            </a:solidFill>
          </p:spPr>
        </p:sp>
        <p:sp>
          <p:nvSpPr>
            <p:cNvPr name="TextBox 4" id="4"/>
            <p:cNvSpPr txBox="true"/>
            <p:nvPr/>
          </p:nvSpPr>
          <p:spPr>
            <a:xfrm>
              <a:off x="0" y="-47625"/>
              <a:ext cx="3333434" cy="1787975"/>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1080171" y="1028700"/>
            <a:ext cx="5693393" cy="8025785"/>
            <a:chOff x="0" y="0"/>
            <a:chExt cx="882056" cy="1243404"/>
          </a:xfrm>
        </p:grpSpPr>
        <p:sp>
          <p:nvSpPr>
            <p:cNvPr name="Freeform 6" id="6"/>
            <p:cNvSpPr/>
            <p:nvPr/>
          </p:nvSpPr>
          <p:spPr>
            <a:xfrm flipH="false" flipV="false" rot="0">
              <a:off x="0" y="0"/>
              <a:ext cx="882056" cy="1243404"/>
            </a:xfrm>
            <a:custGeom>
              <a:avLst/>
              <a:gdLst/>
              <a:ahLst/>
              <a:cxnLst/>
              <a:rect r="r" b="b" t="t" l="l"/>
              <a:pathLst>
                <a:path h="1243404" w="882056">
                  <a:moveTo>
                    <a:pt x="294177" y="19070"/>
                  </a:moveTo>
                  <a:cubicBezTo>
                    <a:pt x="339252" y="7556"/>
                    <a:pt x="390808" y="0"/>
                    <a:pt x="441265" y="0"/>
                  </a:cubicBezTo>
                  <a:cubicBezTo>
                    <a:pt x="491724" y="0"/>
                    <a:pt x="540278" y="6476"/>
                    <a:pt x="585022" y="17990"/>
                  </a:cubicBezTo>
                  <a:cubicBezTo>
                    <a:pt x="585975" y="18350"/>
                    <a:pt x="586927" y="18350"/>
                    <a:pt x="587878" y="18710"/>
                  </a:cubicBezTo>
                  <a:cubicBezTo>
                    <a:pt x="755911" y="64765"/>
                    <a:pt x="879676" y="186379"/>
                    <a:pt x="882056" y="338067"/>
                  </a:cubicBezTo>
                  <a:lnTo>
                    <a:pt x="882056" y="1243404"/>
                  </a:lnTo>
                  <a:lnTo>
                    <a:pt x="0" y="1243404"/>
                  </a:lnTo>
                  <a:lnTo>
                    <a:pt x="0" y="338739"/>
                  </a:lnTo>
                  <a:cubicBezTo>
                    <a:pt x="2380" y="185660"/>
                    <a:pt x="124240" y="64045"/>
                    <a:pt x="294177" y="19070"/>
                  </a:cubicBezTo>
                  <a:close/>
                </a:path>
              </a:pathLst>
            </a:custGeom>
            <a:blipFill>
              <a:blip r:embed="rId2"/>
              <a:stretch>
                <a:fillRect l="-55791" t="0" r="-55791" b="0"/>
              </a:stretch>
            </a:blipFill>
          </p:spPr>
        </p:sp>
      </p:grpSp>
      <p:sp>
        <p:nvSpPr>
          <p:cNvPr name="Freeform 7" id="7"/>
          <p:cNvSpPr/>
          <p:nvPr/>
        </p:nvSpPr>
        <p:spPr>
          <a:xfrm flipH="false" flipV="false" rot="0">
            <a:off x="6051137" y="5415954"/>
            <a:ext cx="4774557" cy="4114800"/>
          </a:xfrm>
          <a:custGeom>
            <a:avLst/>
            <a:gdLst/>
            <a:ahLst/>
            <a:cxnLst/>
            <a:rect r="r" b="b" t="t" l="l"/>
            <a:pathLst>
              <a:path h="4114800" w="4774557">
                <a:moveTo>
                  <a:pt x="0" y="0"/>
                </a:moveTo>
                <a:lnTo>
                  <a:pt x="4774557" y="0"/>
                </a:lnTo>
                <a:lnTo>
                  <a:pt x="4774557"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false" flipV="false" rot="0">
            <a:off x="5128604"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9" id="9"/>
          <p:cNvSpPr txBox="true"/>
          <p:nvPr/>
        </p:nvSpPr>
        <p:spPr>
          <a:xfrm rot="0">
            <a:off x="11049787" y="1725254"/>
            <a:ext cx="5503929" cy="2218002"/>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PROJECT OVERVIEW</a:t>
            </a:r>
          </a:p>
        </p:txBody>
      </p:sp>
      <p:sp>
        <p:nvSpPr>
          <p:cNvPr name="TextBox 10" id="10"/>
          <p:cNvSpPr txBox="true"/>
          <p:nvPr/>
        </p:nvSpPr>
        <p:spPr>
          <a:xfrm rot="0">
            <a:off x="8127024" y="5875835"/>
            <a:ext cx="9132276" cy="3137889"/>
          </a:xfrm>
          <a:prstGeom prst="rect">
            <a:avLst/>
          </a:prstGeom>
        </p:spPr>
        <p:txBody>
          <a:bodyPr anchor="t" rtlCol="false" tIns="0" lIns="0" bIns="0" rIns="0">
            <a:spAutoFit/>
          </a:bodyPr>
          <a:lstStyle/>
          <a:p>
            <a:pPr algn="l">
              <a:lnSpc>
                <a:spcPts val="4203"/>
              </a:lnSpc>
              <a:spcBef>
                <a:spcPct val="0"/>
              </a:spcBef>
            </a:pPr>
            <a:r>
              <a:rPr lang="en-US" sz="3002">
                <a:solidFill>
                  <a:srgbClr val="000000"/>
                </a:solidFill>
                <a:latin typeface="Nunito"/>
                <a:ea typeface="Nunito"/>
                <a:cs typeface="Nunito"/>
                <a:sym typeface="Nunito"/>
              </a:rPr>
              <a:t>This project builds a machine learning–based web application to predict the league winner of the English Premier League (EPL) using historical season statistics. The models were trained on features such as matches played, wins, losses, goals scored, goals conceded, goal difference, and total points</a:t>
            </a:r>
          </a:p>
        </p:txBody>
      </p:sp>
      <p:sp>
        <p:nvSpPr>
          <p:cNvPr name="Freeform 11" id="11"/>
          <p:cNvSpPr/>
          <p:nvPr/>
        </p:nvSpPr>
        <p:spPr>
          <a:xfrm flipH="false" flipV="false" rot="-155531">
            <a:off x="12725211" y="-197777"/>
            <a:ext cx="7315200" cy="1582743"/>
          </a:xfrm>
          <a:custGeom>
            <a:avLst/>
            <a:gdLst/>
            <a:ahLst/>
            <a:cxnLst/>
            <a:rect r="r" b="b" t="t" l="l"/>
            <a:pathLst>
              <a:path h="1582743" w="7315200">
                <a:moveTo>
                  <a:pt x="0" y="0"/>
                </a:moveTo>
                <a:lnTo>
                  <a:pt x="7315200" y="0"/>
                </a:lnTo>
                <a:lnTo>
                  <a:pt x="7315200" y="1582743"/>
                </a:lnTo>
                <a:lnTo>
                  <a:pt x="0" y="158274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16167361"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 EVALUATION METRIC CHOICE</a:t>
            </a:r>
          </a:p>
        </p:txBody>
      </p:sp>
      <p:sp>
        <p:nvSpPr>
          <p:cNvPr name="TextBox 9" id="9"/>
          <p:cNvSpPr txBox="true"/>
          <p:nvPr/>
        </p:nvSpPr>
        <p:spPr>
          <a:xfrm rot="0">
            <a:off x="501015" y="3051144"/>
            <a:ext cx="16502983" cy="5822547"/>
          </a:xfrm>
          <a:prstGeom prst="rect">
            <a:avLst/>
          </a:prstGeom>
        </p:spPr>
        <p:txBody>
          <a:bodyPr anchor="t" rtlCol="false" tIns="0" lIns="0" bIns="0" rIns="0">
            <a:spAutoFit/>
          </a:bodyPr>
          <a:lstStyle/>
          <a:p>
            <a:pPr algn="l">
              <a:lnSpc>
                <a:spcPts val="5157"/>
              </a:lnSpc>
            </a:pPr>
            <a:r>
              <a:rPr lang="en-US" sz="3684">
                <a:solidFill>
                  <a:srgbClr val="000000"/>
                </a:solidFill>
                <a:latin typeface="Nunito"/>
                <a:ea typeface="Nunito"/>
                <a:cs typeface="Nunito"/>
                <a:sym typeface="Nunito"/>
              </a:rPr>
              <a:t>Why Not Just Accuracy?</a:t>
            </a:r>
          </a:p>
          <a:p>
            <a:pPr algn="l" marL="795390" indent="-397695" lvl="1">
              <a:lnSpc>
                <a:spcPts val="5157"/>
              </a:lnSpc>
              <a:buFont typeface="Arial"/>
              <a:buChar char="•"/>
            </a:pPr>
            <a:r>
              <a:rPr lang="en-US" sz="3684">
                <a:solidFill>
                  <a:srgbClr val="000000"/>
                </a:solidFill>
                <a:latin typeface="Nunito"/>
                <a:ea typeface="Nunito"/>
                <a:cs typeface="Nunito"/>
                <a:sym typeface="Nunito"/>
              </a:rPr>
              <a:t>95% accuracy by predic</a:t>
            </a:r>
            <a:r>
              <a:rPr lang="en-US" sz="3684">
                <a:solidFill>
                  <a:srgbClr val="000000"/>
                </a:solidFill>
                <a:latin typeface="Nunito"/>
                <a:ea typeface="Nunito"/>
                <a:cs typeface="Nunito"/>
                <a:sym typeface="Nunito"/>
              </a:rPr>
              <a:t>ting all "not winner"</a:t>
            </a:r>
          </a:p>
          <a:p>
            <a:pPr algn="l" marL="795390" indent="-397695" lvl="1">
              <a:lnSpc>
                <a:spcPts val="5157"/>
              </a:lnSpc>
              <a:buFont typeface="Arial"/>
              <a:buChar char="•"/>
            </a:pPr>
            <a:r>
              <a:rPr lang="en-US" sz="3684">
                <a:solidFill>
                  <a:srgbClr val="000000"/>
                </a:solidFill>
                <a:latin typeface="Nunito"/>
                <a:ea typeface="Nunito"/>
                <a:cs typeface="Nunito"/>
                <a:sym typeface="Nunito"/>
              </a:rPr>
              <a:t>Misleading for imbalanced data</a:t>
            </a:r>
          </a:p>
          <a:p>
            <a:pPr algn="l">
              <a:lnSpc>
                <a:spcPts val="5157"/>
              </a:lnSpc>
            </a:pPr>
            <a:r>
              <a:rPr lang="en-US" sz="3684">
                <a:solidFill>
                  <a:srgbClr val="000000"/>
                </a:solidFill>
                <a:latin typeface="Nunito"/>
                <a:ea typeface="Nunito"/>
                <a:cs typeface="Nunito"/>
                <a:sym typeface="Nunito"/>
              </a:rPr>
              <a:t>Chosen Metrics:</a:t>
            </a:r>
          </a:p>
          <a:p>
            <a:pPr algn="l" marL="795390" indent="-397695" lvl="1">
              <a:lnSpc>
                <a:spcPts val="5157"/>
              </a:lnSpc>
              <a:buAutoNum type="arabicPeriod" startAt="1"/>
            </a:pPr>
            <a:r>
              <a:rPr lang="en-US" sz="3684">
                <a:solidFill>
                  <a:srgbClr val="000000"/>
                </a:solidFill>
                <a:latin typeface="Nunito"/>
                <a:ea typeface="Nunito"/>
                <a:cs typeface="Nunito"/>
                <a:sym typeface="Nunito"/>
              </a:rPr>
              <a:t>Recall - Catch actual winners (most important)</a:t>
            </a:r>
          </a:p>
          <a:p>
            <a:pPr algn="l" marL="795390" indent="-397695" lvl="1">
              <a:lnSpc>
                <a:spcPts val="5157"/>
              </a:lnSpc>
              <a:buAutoNum type="arabicPeriod" startAt="1"/>
            </a:pPr>
            <a:r>
              <a:rPr lang="en-US" sz="3684">
                <a:solidFill>
                  <a:srgbClr val="000000"/>
                </a:solidFill>
                <a:latin typeface="Nunito"/>
                <a:ea typeface="Nunito"/>
                <a:cs typeface="Nunito"/>
                <a:sym typeface="Nunito"/>
              </a:rPr>
              <a:t>Precisi</a:t>
            </a:r>
            <a:r>
              <a:rPr lang="en-US" sz="3684">
                <a:solidFill>
                  <a:srgbClr val="000000"/>
                </a:solidFill>
                <a:latin typeface="Nunito"/>
                <a:ea typeface="Nunito"/>
                <a:cs typeface="Nunito"/>
                <a:sym typeface="Nunito"/>
              </a:rPr>
              <a:t>on - Avoid false alarms</a:t>
            </a:r>
          </a:p>
          <a:p>
            <a:pPr algn="l" marL="795390" indent="-397695" lvl="1">
              <a:lnSpc>
                <a:spcPts val="5157"/>
              </a:lnSpc>
              <a:buAutoNum type="arabicPeriod" startAt="1"/>
            </a:pPr>
            <a:r>
              <a:rPr lang="en-US" sz="3684">
                <a:solidFill>
                  <a:srgbClr val="000000"/>
                </a:solidFill>
                <a:latin typeface="Nunito"/>
                <a:ea typeface="Nunito"/>
                <a:cs typeface="Nunito"/>
                <a:sym typeface="Nunito"/>
              </a:rPr>
              <a:t>F1-Score</a:t>
            </a:r>
            <a:r>
              <a:rPr lang="en-US" sz="3684">
                <a:solidFill>
                  <a:srgbClr val="000000"/>
                </a:solidFill>
                <a:latin typeface="Nunito"/>
                <a:ea typeface="Nunito"/>
                <a:cs typeface="Nunito"/>
                <a:sym typeface="Nunito"/>
              </a:rPr>
              <a:t> - Harmonic mean (overall balance)</a:t>
            </a:r>
          </a:p>
          <a:p>
            <a:pPr algn="l">
              <a:lnSpc>
                <a:spcPts val="5157"/>
              </a:lnSpc>
            </a:pPr>
            <a:r>
              <a:rPr lang="en-US" sz="3684">
                <a:solidFill>
                  <a:srgbClr val="000000"/>
                </a:solidFill>
                <a:latin typeface="Nunito"/>
                <a:ea typeface="Nunito"/>
                <a:cs typeface="Nunito"/>
                <a:sym typeface="Nunito"/>
              </a:rPr>
              <a:t>Goal: Don't miss potential winners, even if some false positives occur</a:t>
            </a:r>
          </a:p>
          <a:p>
            <a:pPr algn="l">
              <a:lnSpc>
                <a:spcPts val="5157"/>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0" y="-471026"/>
            <a:ext cx="20700694" cy="9729326"/>
          </a:xfrm>
          <a:custGeom>
            <a:avLst/>
            <a:gdLst/>
            <a:ahLst/>
            <a:cxnLst/>
            <a:rect r="r" b="b" t="t" l="l"/>
            <a:pathLst>
              <a:path h="9729326" w="20700694">
                <a:moveTo>
                  <a:pt x="0" y="0"/>
                </a:moveTo>
                <a:lnTo>
                  <a:pt x="20700694" y="0"/>
                </a:lnTo>
                <a:lnTo>
                  <a:pt x="20700694" y="9729326"/>
                </a:lnTo>
                <a:lnTo>
                  <a:pt x="0" y="9729326"/>
                </a:lnTo>
                <a:lnTo>
                  <a:pt x="0" y="0"/>
                </a:lnTo>
                <a:close/>
              </a:path>
            </a:pathLst>
          </a:custGeom>
          <a:blipFill>
            <a:blip r:embed="rId2">
              <a:alphaModFix amt="47000"/>
            </a:blip>
            <a:stretch>
              <a:fillRect l="0" t="0" r="0" b="0"/>
            </a:stretch>
          </a:blipFill>
        </p:spPr>
      </p:sp>
      <p:grpSp>
        <p:nvGrpSpPr>
          <p:cNvPr name="Group 3" id="3"/>
          <p:cNvGrpSpPr/>
          <p:nvPr/>
        </p:nvGrpSpPr>
        <p:grpSpPr>
          <a:xfrm rot="0">
            <a:off x="0" y="6114572"/>
            <a:ext cx="18288000" cy="3774263"/>
            <a:chOff x="0" y="0"/>
            <a:chExt cx="4816593" cy="994045"/>
          </a:xfrm>
        </p:grpSpPr>
        <p:sp>
          <p:nvSpPr>
            <p:cNvPr name="Freeform 4" id="4"/>
            <p:cNvSpPr/>
            <p:nvPr/>
          </p:nvSpPr>
          <p:spPr>
            <a:xfrm flipH="false" flipV="false" rot="0">
              <a:off x="0" y="0"/>
              <a:ext cx="4816592" cy="994045"/>
            </a:xfrm>
            <a:custGeom>
              <a:avLst/>
              <a:gdLst/>
              <a:ahLst/>
              <a:cxnLst/>
              <a:rect r="r" b="b" t="t" l="l"/>
              <a:pathLst>
                <a:path h="994045" w="4816592">
                  <a:moveTo>
                    <a:pt x="42333" y="0"/>
                  </a:moveTo>
                  <a:lnTo>
                    <a:pt x="4774259" y="0"/>
                  </a:lnTo>
                  <a:cubicBezTo>
                    <a:pt x="4785487" y="0"/>
                    <a:pt x="4796254" y="4460"/>
                    <a:pt x="4804193" y="12399"/>
                  </a:cubicBezTo>
                  <a:cubicBezTo>
                    <a:pt x="4812132" y="20338"/>
                    <a:pt x="4816592" y="31106"/>
                    <a:pt x="4816592" y="42333"/>
                  </a:cubicBezTo>
                  <a:lnTo>
                    <a:pt x="4816592" y="951711"/>
                  </a:lnTo>
                  <a:cubicBezTo>
                    <a:pt x="4816592" y="962939"/>
                    <a:pt x="4812132" y="973706"/>
                    <a:pt x="4804193" y="981646"/>
                  </a:cubicBezTo>
                  <a:cubicBezTo>
                    <a:pt x="4796254" y="989585"/>
                    <a:pt x="4785487" y="994045"/>
                    <a:pt x="4774259" y="994045"/>
                  </a:cubicBezTo>
                  <a:lnTo>
                    <a:pt x="42333" y="994045"/>
                  </a:lnTo>
                  <a:cubicBezTo>
                    <a:pt x="31106" y="994045"/>
                    <a:pt x="20338" y="989585"/>
                    <a:pt x="12399" y="981646"/>
                  </a:cubicBezTo>
                  <a:cubicBezTo>
                    <a:pt x="4460" y="973706"/>
                    <a:pt x="0" y="962939"/>
                    <a:pt x="0" y="951711"/>
                  </a:cubicBezTo>
                  <a:lnTo>
                    <a:pt x="0" y="42333"/>
                  </a:lnTo>
                  <a:cubicBezTo>
                    <a:pt x="0" y="31106"/>
                    <a:pt x="4460" y="20338"/>
                    <a:pt x="12399" y="12399"/>
                  </a:cubicBezTo>
                  <a:cubicBezTo>
                    <a:pt x="20338" y="4460"/>
                    <a:pt x="31106" y="0"/>
                    <a:pt x="42333" y="0"/>
                  </a:cubicBezTo>
                  <a:close/>
                </a:path>
              </a:pathLst>
            </a:custGeom>
            <a:solidFill>
              <a:srgbClr val="21575B">
                <a:alpha val="91765"/>
              </a:srgbClr>
            </a:solidFill>
          </p:spPr>
        </p:sp>
        <p:sp>
          <p:nvSpPr>
            <p:cNvPr name="TextBox 5" id="5"/>
            <p:cNvSpPr txBox="true"/>
            <p:nvPr/>
          </p:nvSpPr>
          <p:spPr>
            <a:xfrm>
              <a:off x="0" y="-47625"/>
              <a:ext cx="4816593" cy="1041670"/>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13193344" y="219574"/>
            <a:ext cx="5856173" cy="4114800"/>
          </a:xfrm>
          <a:custGeom>
            <a:avLst/>
            <a:gdLst/>
            <a:ahLst/>
            <a:cxnLst/>
            <a:rect r="r" b="b" t="t" l="l"/>
            <a:pathLst>
              <a:path h="4114800" w="5856173">
                <a:moveTo>
                  <a:pt x="0" y="0"/>
                </a:moveTo>
                <a:lnTo>
                  <a:pt x="5856173" y="0"/>
                </a:lnTo>
                <a:lnTo>
                  <a:pt x="5856173"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5173313" y="3111431"/>
            <a:ext cx="6810740" cy="1282206"/>
          </a:xfrm>
          <a:prstGeom prst="rect">
            <a:avLst/>
          </a:prstGeom>
        </p:spPr>
        <p:txBody>
          <a:bodyPr anchor="t" rtlCol="false" tIns="0" lIns="0" bIns="0" rIns="0">
            <a:spAutoFit/>
          </a:bodyPr>
          <a:lstStyle/>
          <a:p>
            <a:pPr algn="l">
              <a:lnSpc>
                <a:spcPts val="10655"/>
              </a:lnSpc>
              <a:spcBef>
                <a:spcPct val="0"/>
              </a:spcBef>
            </a:pPr>
            <a:r>
              <a:rPr lang="en-US" sz="7610">
                <a:solidFill>
                  <a:srgbClr val="000000"/>
                </a:solidFill>
                <a:latin typeface="Cantora One"/>
                <a:ea typeface="Cantora One"/>
                <a:cs typeface="Cantora One"/>
                <a:sym typeface="Cantora One"/>
              </a:rPr>
              <a:t>CONCLUSION</a:t>
            </a:r>
          </a:p>
        </p:txBody>
      </p:sp>
      <p:sp>
        <p:nvSpPr>
          <p:cNvPr name="TextBox 8" id="8"/>
          <p:cNvSpPr txBox="true"/>
          <p:nvPr/>
        </p:nvSpPr>
        <p:spPr>
          <a:xfrm rot="0">
            <a:off x="751007" y="6466409"/>
            <a:ext cx="16508293" cy="3013440"/>
          </a:xfrm>
          <a:prstGeom prst="rect">
            <a:avLst/>
          </a:prstGeom>
        </p:spPr>
        <p:txBody>
          <a:bodyPr anchor="t" rtlCol="false" tIns="0" lIns="0" bIns="0" rIns="0">
            <a:spAutoFit/>
          </a:bodyPr>
          <a:lstStyle/>
          <a:p>
            <a:pPr algn="l">
              <a:lnSpc>
                <a:spcPts val="4004"/>
              </a:lnSpc>
              <a:spcBef>
                <a:spcPct val="0"/>
              </a:spcBef>
            </a:pPr>
            <a:r>
              <a:rPr lang="en-US" sz="2860">
                <a:solidFill>
                  <a:srgbClr val="FFFFFF"/>
                </a:solidFill>
                <a:latin typeface="Nunito"/>
                <a:ea typeface="Nunito"/>
                <a:cs typeface="Nunito"/>
                <a:sym typeface="Nunito"/>
              </a:rPr>
              <a:t>Model selection prioritized practical performance over raw accuracy. The Neural Network with SMOTE achieved the best balance between catching actual winners (recall) and avoiding false alarms (precision), making it suitable for real-world Premier League prediction despite the challenging imbalanced dataset.The model's true value lies not in perfect predictions, but in providing data-driven insights to inform human decision-making in fantasy sports, betting analytics, and sports media contexts. </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sp>
        <p:nvSpPr>
          <p:cNvPr name="Freeform 2" id="2"/>
          <p:cNvSpPr/>
          <p:nvPr/>
        </p:nvSpPr>
        <p:spPr>
          <a:xfrm flipH="false" flipV="false" rot="0">
            <a:off x="9035177" y="1127342"/>
            <a:ext cx="5362891" cy="4114800"/>
          </a:xfrm>
          <a:custGeom>
            <a:avLst/>
            <a:gdLst/>
            <a:ahLst/>
            <a:cxnLst/>
            <a:rect r="r" b="b" t="t" l="l"/>
            <a:pathLst>
              <a:path h="4114800" w="5362891">
                <a:moveTo>
                  <a:pt x="0" y="0"/>
                </a:moveTo>
                <a:lnTo>
                  <a:pt x="5362891" y="0"/>
                </a:lnTo>
                <a:lnTo>
                  <a:pt x="536289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12894" y="4369628"/>
            <a:ext cx="3329247" cy="4114800"/>
          </a:xfrm>
          <a:custGeom>
            <a:avLst/>
            <a:gdLst/>
            <a:ahLst/>
            <a:cxnLst/>
            <a:rect r="r" b="b" t="t" l="l"/>
            <a:pathLst>
              <a:path h="4114800" w="3329247">
                <a:moveTo>
                  <a:pt x="0" y="0"/>
                </a:moveTo>
                <a:lnTo>
                  <a:pt x="3329247" y="0"/>
                </a:lnTo>
                <a:lnTo>
                  <a:pt x="3329247"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4916660" y="2806377"/>
            <a:ext cx="8454679" cy="4145716"/>
          </a:xfrm>
          <a:prstGeom prst="rect">
            <a:avLst/>
          </a:prstGeom>
        </p:spPr>
        <p:txBody>
          <a:bodyPr anchor="t" rtlCol="false" tIns="0" lIns="0" bIns="0" rIns="0">
            <a:spAutoFit/>
          </a:bodyPr>
          <a:lstStyle/>
          <a:p>
            <a:pPr algn="ctr">
              <a:lnSpc>
                <a:spcPts val="16017"/>
              </a:lnSpc>
            </a:pPr>
            <a:r>
              <a:rPr lang="en-US" sz="15551">
                <a:solidFill>
                  <a:srgbClr val="184549"/>
                </a:solidFill>
                <a:latin typeface="Cantora One"/>
                <a:ea typeface="Cantora One"/>
                <a:cs typeface="Cantora One"/>
                <a:sym typeface="Cantora One"/>
              </a:rPr>
              <a:t>THANK YOU</a:t>
            </a:r>
          </a:p>
        </p:txBody>
      </p:sp>
      <p:sp>
        <p:nvSpPr>
          <p:cNvPr name="Freeform 5" id="5"/>
          <p:cNvSpPr/>
          <p:nvPr/>
        </p:nvSpPr>
        <p:spPr>
          <a:xfrm flipH="false" flipV="true" rot="0">
            <a:off x="-340864" y="-190035"/>
            <a:ext cx="4309782" cy="4114800"/>
          </a:xfrm>
          <a:custGeom>
            <a:avLst/>
            <a:gdLst/>
            <a:ahLst/>
            <a:cxnLst/>
            <a:rect r="r" b="b" t="t" l="l"/>
            <a:pathLst>
              <a:path h="4114800" w="4309782">
                <a:moveTo>
                  <a:pt x="0" y="4114800"/>
                </a:moveTo>
                <a:lnTo>
                  <a:pt x="4309782" y="4114800"/>
                </a:lnTo>
                <a:lnTo>
                  <a:pt x="4309782" y="0"/>
                </a:lnTo>
                <a:lnTo>
                  <a:pt x="0" y="0"/>
                </a:lnTo>
                <a:lnTo>
                  <a:pt x="0" y="411480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14290614" y="6096648"/>
            <a:ext cx="4552267" cy="4346314"/>
          </a:xfrm>
          <a:custGeom>
            <a:avLst/>
            <a:gdLst/>
            <a:ahLst/>
            <a:cxnLst/>
            <a:rect r="r" b="b" t="t" l="l"/>
            <a:pathLst>
              <a:path h="4346314" w="4552267">
                <a:moveTo>
                  <a:pt x="4552266" y="0"/>
                </a:moveTo>
                <a:lnTo>
                  <a:pt x="0" y="0"/>
                </a:lnTo>
                <a:lnTo>
                  <a:pt x="0" y="4346314"/>
                </a:lnTo>
                <a:lnTo>
                  <a:pt x="4552266" y="4346314"/>
                </a:lnTo>
                <a:lnTo>
                  <a:pt x="4552266"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050135"/>
            <a:chOff x="0" y="0"/>
            <a:chExt cx="5001910" cy="539953"/>
          </a:xfrm>
        </p:grpSpPr>
        <p:sp>
          <p:nvSpPr>
            <p:cNvPr name="Freeform 3" id="3"/>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5" id="5"/>
          <p:cNvSpPr txBox="true"/>
          <p:nvPr/>
        </p:nvSpPr>
        <p:spPr>
          <a:xfrm rot="0">
            <a:off x="501015" y="429286"/>
            <a:ext cx="9316393"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MOTIVATION</a:t>
            </a:r>
          </a:p>
        </p:txBody>
      </p:sp>
      <p:sp>
        <p:nvSpPr>
          <p:cNvPr name="Freeform 6" id="6"/>
          <p:cNvSpPr/>
          <p:nvPr/>
        </p:nvSpPr>
        <p:spPr>
          <a:xfrm flipH="false" flipV="false" rot="0">
            <a:off x="-323225" y="6637430"/>
            <a:ext cx="4309782" cy="4114800"/>
          </a:xfrm>
          <a:custGeom>
            <a:avLst/>
            <a:gdLst/>
            <a:ahLst/>
            <a:cxnLst/>
            <a:rect r="r" b="b" t="t" l="l"/>
            <a:pathLst>
              <a:path h="4114800" w="4309782">
                <a:moveTo>
                  <a:pt x="0" y="0"/>
                </a:moveTo>
                <a:lnTo>
                  <a:pt x="4309783" y="0"/>
                </a:lnTo>
                <a:lnTo>
                  <a:pt x="4309783"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501015" y="2388303"/>
            <a:ext cx="8329652" cy="7057334"/>
          </a:xfrm>
          <a:prstGeom prst="rect">
            <a:avLst/>
          </a:prstGeom>
        </p:spPr>
        <p:txBody>
          <a:bodyPr anchor="t" rtlCol="false" tIns="0" lIns="0" bIns="0" rIns="0">
            <a:spAutoFit/>
          </a:bodyPr>
          <a:lstStyle/>
          <a:p>
            <a:pPr algn="l">
              <a:lnSpc>
                <a:spcPts val="5323"/>
              </a:lnSpc>
            </a:pPr>
            <a:r>
              <a:rPr lang="en-US" sz="3802" b="true">
                <a:solidFill>
                  <a:srgbClr val="000000"/>
                </a:solidFill>
                <a:latin typeface="Nunito Bold"/>
                <a:ea typeface="Nunito Bold"/>
                <a:cs typeface="Nunito Bold"/>
                <a:sym typeface="Nunito Bold"/>
              </a:rPr>
              <a:t>Why Predict EPL Winners?</a:t>
            </a:r>
          </a:p>
          <a:p>
            <a:pPr algn="l">
              <a:lnSpc>
                <a:spcPts val="4203"/>
              </a:lnSpc>
            </a:pPr>
          </a:p>
          <a:p>
            <a:pPr algn="l">
              <a:lnSpc>
                <a:spcPts val="4203"/>
              </a:lnSpc>
            </a:pPr>
            <a:r>
              <a:rPr lang="en-US" sz="3002">
                <a:solidFill>
                  <a:srgbClr val="000000"/>
                </a:solidFill>
                <a:latin typeface="Nunito"/>
                <a:ea typeface="Nunito"/>
                <a:cs typeface="Nunito"/>
                <a:sym typeface="Nunito"/>
              </a:rPr>
              <a:t>Predicting who will win the English Premier League (EPL) is important for a few key reasons:</a:t>
            </a:r>
          </a:p>
          <a:p>
            <a:pPr algn="l" marL="648174" indent="-324087" lvl="1">
              <a:lnSpc>
                <a:spcPts val="4203"/>
              </a:lnSpc>
              <a:buFont typeface="Arial"/>
              <a:buChar char="•"/>
            </a:pPr>
            <a:r>
              <a:rPr lang="en-US" sz="3002">
                <a:solidFill>
                  <a:srgbClr val="000000"/>
                </a:solidFill>
                <a:latin typeface="Nunito"/>
                <a:ea typeface="Nunito"/>
                <a:cs typeface="Nunito"/>
                <a:sym typeface="Nunito"/>
              </a:rPr>
              <a:t>Fantasy Football: It guides players in choosing the best teams for their fantasy leagues.</a:t>
            </a:r>
          </a:p>
          <a:p>
            <a:pPr algn="l" marL="648174" indent="-324087" lvl="1">
              <a:lnSpc>
                <a:spcPts val="4203"/>
              </a:lnSpc>
              <a:buFont typeface="Arial"/>
              <a:buChar char="•"/>
            </a:pPr>
            <a:r>
              <a:rPr lang="en-US" sz="3002">
                <a:solidFill>
                  <a:srgbClr val="000000"/>
                </a:solidFill>
                <a:latin typeface="Nunito"/>
                <a:ea typeface="Nunito"/>
                <a:cs typeface="Nunito"/>
                <a:sym typeface="Nunito"/>
              </a:rPr>
              <a:t>Team Strategy: Clubs use predictions to understand their own strengths and weaknesses, and those of their rivals, to make better decisions about players and tactics.</a:t>
            </a:r>
          </a:p>
          <a:p>
            <a:pPr algn="l">
              <a:lnSpc>
                <a:spcPts val="4203"/>
              </a:lnSpc>
              <a:spcBef>
                <a:spcPct val="0"/>
              </a:spcBef>
            </a:pPr>
          </a:p>
        </p:txBody>
      </p:sp>
      <p:sp>
        <p:nvSpPr>
          <p:cNvPr name="TextBox 8" id="8"/>
          <p:cNvSpPr txBox="true"/>
          <p:nvPr/>
        </p:nvSpPr>
        <p:spPr>
          <a:xfrm rot="0">
            <a:off x="9144000" y="2388303"/>
            <a:ext cx="9132276" cy="7057334"/>
          </a:xfrm>
          <a:prstGeom prst="rect">
            <a:avLst/>
          </a:prstGeom>
        </p:spPr>
        <p:txBody>
          <a:bodyPr anchor="t" rtlCol="false" tIns="0" lIns="0" bIns="0" rIns="0">
            <a:spAutoFit/>
          </a:bodyPr>
          <a:lstStyle/>
          <a:p>
            <a:pPr algn="l">
              <a:lnSpc>
                <a:spcPts val="5323"/>
              </a:lnSpc>
            </a:pPr>
            <a:r>
              <a:rPr lang="en-US" sz="3802" b="true">
                <a:solidFill>
                  <a:srgbClr val="000000"/>
                </a:solidFill>
                <a:latin typeface="Nunito Bold"/>
                <a:ea typeface="Nunito Bold"/>
                <a:cs typeface="Nunito Bold"/>
                <a:sym typeface="Nunito Bold"/>
              </a:rPr>
              <a:t>How ML helps in Team Strategy?</a:t>
            </a:r>
          </a:p>
          <a:p>
            <a:pPr algn="l">
              <a:lnSpc>
                <a:spcPts val="4203"/>
              </a:lnSpc>
            </a:pPr>
          </a:p>
          <a:p>
            <a:pPr algn="l">
              <a:lnSpc>
                <a:spcPts val="4203"/>
              </a:lnSpc>
            </a:pPr>
            <a:r>
              <a:rPr lang="en-US" sz="3002">
                <a:solidFill>
                  <a:srgbClr val="000000"/>
                </a:solidFill>
                <a:latin typeface="Nunito"/>
                <a:ea typeface="Nunito"/>
                <a:cs typeface="Nunito"/>
                <a:sym typeface="Nunito"/>
              </a:rPr>
              <a:t>For actual football clubs, ML is like having an all-seeing analyst constantly watching every detail of their own team and every opponent. It processes: Team Performance Metrics , Player Tracking Data , Opponent Tendencies.</a:t>
            </a:r>
          </a:p>
          <a:p>
            <a:pPr algn="l">
              <a:lnSpc>
                <a:spcPts val="4203"/>
              </a:lnSpc>
            </a:pPr>
          </a:p>
          <a:p>
            <a:pPr algn="l">
              <a:lnSpc>
                <a:spcPts val="4203"/>
              </a:lnSpc>
            </a:pPr>
            <a:r>
              <a:rPr lang="en-US" sz="3002">
                <a:solidFill>
                  <a:srgbClr val="000000"/>
                </a:solidFill>
                <a:latin typeface="Nunito"/>
                <a:ea typeface="Nunito"/>
                <a:cs typeface="Nunito"/>
                <a:sym typeface="Nunito"/>
              </a:rPr>
              <a:t>Using this , the ML Model can:</a:t>
            </a:r>
          </a:p>
          <a:p>
            <a:pPr algn="l" marL="648174" indent="-324087" lvl="1">
              <a:lnSpc>
                <a:spcPts val="4203"/>
              </a:lnSpc>
              <a:buAutoNum type="arabicPeriod" startAt="1"/>
            </a:pPr>
            <a:r>
              <a:rPr lang="en-US" sz="3002">
                <a:solidFill>
                  <a:srgbClr val="000000"/>
                </a:solidFill>
                <a:latin typeface="Nunito"/>
                <a:ea typeface="Nunito"/>
                <a:cs typeface="Nunito"/>
                <a:sym typeface="Nunito"/>
              </a:rPr>
              <a:t>Identify the weakness</a:t>
            </a:r>
          </a:p>
          <a:p>
            <a:pPr algn="l" marL="648174" indent="-324087" lvl="1">
              <a:lnSpc>
                <a:spcPts val="4203"/>
              </a:lnSpc>
              <a:buAutoNum type="arabicPeriod" startAt="1"/>
            </a:pPr>
            <a:r>
              <a:rPr lang="en-US" sz="3002">
                <a:solidFill>
                  <a:srgbClr val="000000"/>
                </a:solidFill>
                <a:latin typeface="Nunito"/>
                <a:ea typeface="Nunito"/>
                <a:cs typeface="Nunito"/>
                <a:sym typeface="Nunito"/>
              </a:rPr>
              <a:t>Highlight the strenghts</a:t>
            </a:r>
          </a:p>
          <a:p>
            <a:pPr algn="l" marL="648174" indent="-324087" lvl="1">
              <a:lnSpc>
                <a:spcPts val="4203"/>
              </a:lnSpc>
              <a:buAutoNum type="arabicPeriod" startAt="1"/>
            </a:pPr>
            <a:r>
              <a:rPr lang="en-US" sz="3002">
                <a:solidFill>
                  <a:srgbClr val="000000"/>
                </a:solidFill>
                <a:latin typeface="Nunito"/>
                <a:ea typeface="Nunito"/>
                <a:cs typeface="Nunito"/>
                <a:sym typeface="Nunito"/>
              </a:rPr>
              <a:t>Scout Opponents</a:t>
            </a:r>
          </a:p>
          <a:p>
            <a:pPr algn="l">
              <a:lnSpc>
                <a:spcPts val="4203"/>
              </a:lnSpc>
              <a:spcBef>
                <a:spcPct val="0"/>
              </a:spcBef>
            </a:pPr>
          </a:p>
        </p:txBody>
      </p:sp>
      <p:sp>
        <p:nvSpPr>
          <p:cNvPr name="Freeform 9" id="9"/>
          <p:cNvSpPr/>
          <p:nvPr/>
        </p:nvSpPr>
        <p:spPr>
          <a:xfrm flipH="true" flipV="true" rot="0">
            <a:off x="14449370" y="-190035"/>
            <a:ext cx="4552267" cy="4346314"/>
          </a:xfrm>
          <a:custGeom>
            <a:avLst/>
            <a:gdLst/>
            <a:ahLst/>
            <a:cxnLst/>
            <a:rect r="r" b="b" t="t" l="l"/>
            <a:pathLst>
              <a:path h="4346314" w="4552267">
                <a:moveTo>
                  <a:pt x="4552267" y="4346314"/>
                </a:moveTo>
                <a:lnTo>
                  <a:pt x="0" y="4346314"/>
                </a:lnTo>
                <a:lnTo>
                  <a:pt x="0" y="0"/>
                </a:lnTo>
                <a:lnTo>
                  <a:pt x="4552267" y="0"/>
                </a:lnTo>
                <a:lnTo>
                  <a:pt x="4552267" y="4346314"/>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1028700" y="623840"/>
            <a:ext cx="9316393"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STEPS INVOLVED :</a:t>
            </a:r>
          </a:p>
        </p:txBody>
      </p:sp>
      <p:sp>
        <p:nvSpPr>
          <p:cNvPr name="TextBox 9" id="9"/>
          <p:cNvSpPr txBox="true"/>
          <p:nvPr/>
        </p:nvSpPr>
        <p:spPr>
          <a:xfrm rot="0">
            <a:off x="501015" y="3096316"/>
            <a:ext cx="17387836" cy="5313625"/>
          </a:xfrm>
          <a:prstGeom prst="rect">
            <a:avLst/>
          </a:prstGeom>
        </p:spPr>
        <p:txBody>
          <a:bodyPr anchor="t" rtlCol="false" tIns="0" lIns="0" bIns="0" rIns="0">
            <a:spAutoFit/>
          </a:bodyPr>
          <a:lstStyle/>
          <a:p>
            <a:pPr algn="l" marL="820890" indent="-410445" lvl="1">
              <a:lnSpc>
                <a:spcPts val="5323"/>
              </a:lnSpc>
              <a:buFont typeface="Arial"/>
              <a:buChar char="•"/>
            </a:pPr>
            <a:r>
              <a:rPr lang="en-US" sz="3802">
                <a:solidFill>
                  <a:srgbClr val="000000"/>
                </a:solidFill>
                <a:latin typeface="Nunito"/>
                <a:ea typeface="Nunito"/>
                <a:cs typeface="Nunito"/>
                <a:sym typeface="Nunito"/>
              </a:rPr>
              <a:t>Define the Problem and Collect Data</a:t>
            </a:r>
          </a:p>
          <a:p>
            <a:pPr algn="l" marL="820890" indent="-410445" lvl="1">
              <a:lnSpc>
                <a:spcPts val="5323"/>
              </a:lnSpc>
              <a:buFont typeface="Arial"/>
              <a:buChar char="•"/>
            </a:pPr>
            <a:r>
              <a:rPr lang="en-US" sz="3802">
                <a:solidFill>
                  <a:srgbClr val="000000"/>
                </a:solidFill>
                <a:latin typeface="Nunito"/>
                <a:ea typeface="Nunito"/>
                <a:cs typeface="Nunito"/>
                <a:sym typeface="Nunito"/>
              </a:rPr>
              <a:t>Exploratory Data Analysis (EDA)</a:t>
            </a:r>
          </a:p>
          <a:p>
            <a:pPr algn="l" marL="820890" indent="-410445" lvl="1">
              <a:lnSpc>
                <a:spcPts val="5323"/>
              </a:lnSpc>
              <a:buFont typeface="Arial"/>
              <a:buChar char="•"/>
            </a:pPr>
            <a:r>
              <a:rPr lang="en-US" sz="3802">
                <a:solidFill>
                  <a:srgbClr val="000000"/>
                </a:solidFill>
                <a:latin typeface="Nunito"/>
                <a:ea typeface="Nunito"/>
                <a:cs typeface="Nunito"/>
                <a:sym typeface="Nunito"/>
              </a:rPr>
              <a:t>Model Selection</a:t>
            </a:r>
          </a:p>
          <a:p>
            <a:pPr algn="l" marL="820890" indent="-410445" lvl="1">
              <a:lnSpc>
                <a:spcPts val="5323"/>
              </a:lnSpc>
              <a:buFont typeface="Arial"/>
              <a:buChar char="•"/>
            </a:pPr>
            <a:r>
              <a:rPr lang="en-US" sz="3802">
                <a:solidFill>
                  <a:srgbClr val="000000"/>
                </a:solidFill>
                <a:latin typeface="Nunito"/>
                <a:ea typeface="Nunito"/>
                <a:cs typeface="Nunito"/>
                <a:sym typeface="Nunito"/>
              </a:rPr>
              <a:t>Train-Test Split</a:t>
            </a:r>
          </a:p>
          <a:p>
            <a:pPr algn="l" marL="820890" indent="-410445" lvl="1">
              <a:lnSpc>
                <a:spcPts val="5323"/>
              </a:lnSpc>
              <a:buFont typeface="Arial"/>
              <a:buChar char="•"/>
            </a:pPr>
            <a:r>
              <a:rPr lang="en-US" sz="3802">
                <a:solidFill>
                  <a:srgbClr val="000000"/>
                </a:solidFill>
                <a:latin typeface="Nunito"/>
                <a:ea typeface="Nunito"/>
                <a:cs typeface="Nunito"/>
                <a:sym typeface="Nunito"/>
              </a:rPr>
              <a:t>Model Training</a:t>
            </a:r>
          </a:p>
          <a:p>
            <a:pPr algn="l" marL="820890" indent="-410445" lvl="1">
              <a:lnSpc>
                <a:spcPts val="5323"/>
              </a:lnSpc>
              <a:buFont typeface="Arial"/>
              <a:buChar char="•"/>
            </a:pPr>
            <a:r>
              <a:rPr lang="en-US" sz="3802">
                <a:solidFill>
                  <a:srgbClr val="000000"/>
                </a:solidFill>
                <a:latin typeface="Nunito"/>
                <a:ea typeface="Nunito"/>
                <a:cs typeface="Nunito"/>
                <a:sym typeface="Nunito"/>
              </a:rPr>
              <a:t>Model Evaluation</a:t>
            </a:r>
          </a:p>
          <a:p>
            <a:pPr algn="l" marL="820890" indent="-410445" lvl="1">
              <a:lnSpc>
                <a:spcPts val="5323"/>
              </a:lnSpc>
              <a:buFont typeface="Arial"/>
              <a:buChar char="•"/>
            </a:pPr>
            <a:r>
              <a:rPr lang="en-US" sz="3802">
                <a:solidFill>
                  <a:srgbClr val="000000"/>
                </a:solidFill>
                <a:latin typeface="Nunito"/>
                <a:ea typeface="Nunito"/>
                <a:cs typeface="Nunito"/>
                <a:sym typeface="Nunito"/>
              </a:rPr>
              <a:t>Hyperparameter Tuning</a:t>
            </a:r>
          </a:p>
          <a:p>
            <a:pPr algn="l" marL="820890" indent="-410445" lvl="1">
              <a:lnSpc>
                <a:spcPts val="5323"/>
              </a:lnSpc>
              <a:buFont typeface="Arial"/>
              <a:buChar char="•"/>
            </a:pPr>
            <a:r>
              <a:rPr lang="en-US" sz="3802">
                <a:solidFill>
                  <a:srgbClr val="000000"/>
                </a:solidFill>
                <a:latin typeface="Nunito"/>
                <a:ea typeface="Nunito"/>
                <a:cs typeface="Nunito"/>
                <a:sym typeface="Nunito"/>
              </a:rPr>
              <a:t>Deployment </a:t>
            </a:r>
          </a:p>
        </p:txBody>
      </p:sp>
      <p:sp>
        <p:nvSpPr>
          <p:cNvPr name="Freeform 10" id="10"/>
          <p:cNvSpPr/>
          <p:nvPr/>
        </p:nvSpPr>
        <p:spPr>
          <a:xfrm flipH="true" flipV="true" rot="0">
            <a:off x="14449370" y="-190035"/>
            <a:ext cx="4552267" cy="4346314"/>
          </a:xfrm>
          <a:custGeom>
            <a:avLst/>
            <a:gdLst/>
            <a:ahLst/>
            <a:cxnLst/>
            <a:rect r="r" b="b" t="t" l="l"/>
            <a:pathLst>
              <a:path h="4346314" w="4552267">
                <a:moveTo>
                  <a:pt x="4552267" y="4346314"/>
                </a:moveTo>
                <a:lnTo>
                  <a:pt x="0" y="4346314"/>
                </a:lnTo>
                <a:lnTo>
                  <a:pt x="0" y="0"/>
                </a:lnTo>
                <a:lnTo>
                  <a:pt x="4552267" y="0"/>
                </a:lnTo>
                <a:lnTo>
                  <a:pt x="4552267" y="434631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155531">
            <a:off x="12396398" y="8574553"/>
            <a:ext cx="7315200" cy="1582743"/>
          </a:xfrm>
          <a:custGeom>
            <a:avLst/>
            <a:gdLst/>
            <a:ahLst/>
            <a:cxnLst/>
            <a:rect r="r" b="b" t="t" l="l"/>
            <a:pathLst>
              <a:path h="1582743" w="7315200">
                <a:moveTo>
                  <a:pt x="0" y="0"/>
                </a:moveTo>
                <a:lnTo>
                  <a:pt x="7315200" y="0"/>
                </a:lnTo>
                <a:lnTo>
                  <a:pt x="7315200" y="1582743"/>
                </a:lnTo>
                <a:lnTo>
                  <a:pt x="0" y="158274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2776742" y="7245354"/>
            <a:ext cx="11301259" cy="2840384"/>
          </a:xfrm>
          <a:custGeom>
            <a:avLst/>
            <a:gdLst/>
            <a:ahLst/>
            <a:cxnLst/>
            <a:rect r="r" b="b" t="t" l="l"/>
            <a:pathLst>
              <a:path h="2840384" w="11301259">
                <a:moveTo>
                  <a:pt x="0" y="0"/>
                </a:moveTo>
                <a:lnTo>
                  <a:pt x="11301259" y="0"/>
                </a:lnTo>
                <a:lnTo>
                  <a:pt x="11301259" y="2840384"/>
                </a:lnTo>
                <a:lnTo>
                  <a:pt x="0" y="2840384"/>
                </a:lnTo>
                <a:lnTo>
                  <a:pt x="0" y="0"/>
                </a:lnTo>
                <a:close/>
              </a:path>
            </a:pathLst>
          </a:custGeom>
          <a:blipFill>
            <a:blip r:embed="rId2"/>
            <a:stretch>
              <a:fillRect l="0" t="0" r="0" b="-32294"/>
            </a:stretch>
          </a:blipFill>
        </p:spPr>
      </p:sp>
      <p:sp>
        <p:nvSpPr>
          <p:cNvPr name="TextBox 9" id="9"/>
          <p:cNvSpPr txBox="true"/>
          <p:nvPr/>
        </p:nvSpPr>
        <p:spPr>
          <a:xfrm rot="0">
            <a:off x="501015" y="429286"/>
            <a:ext cx="16758285"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DEFINE THE PROBLEM AND COLLECT DATA</a:t>
            </a:r>
          </a:p>
        </p:txBody>
      </p:sp>
      <p:sp>
        <p:nvSpPr>
          <p:cNvPr name="TextBox 10" id="10"/>
          <p:cNvSpPr txBox="true"/>
          <p:nvPr/>
        </p:nvSpPr>
        <p:spPr>
          <a:xfrm rot="0">
            <a:off x="229321" y="2984496"/>
            <a:ext cx="8650837" cy="3647639"/>
          </a:xfrm>
          <a:prstGeom prst="rect">
            <a:avLst/>
          </a:prstGeom>
        </p:spPr>
        <p:txBody>
          <a:bodyPr anchor="t" rtlCol="false" tIns="0" lIns="0" bIns="0" rIns="0">
            <a:spAutoFit/>
          </a:bodyPr>
          <a:lstStyle/>
          <a:p>
            <a:pPr algn="l">
              <a:lnSpc>
                <a:spcPts val="4895"/>
              </a:lnSpc>
            </a:pPr>
            <a:r>
              <a:rPr lang="en-US" sz="3496">
                <a:solidFill>
                  <a:srgbClr val="000000"/>
                </a:solidFill>
                <a:latin typeface="Nunito"/>
                <a:ea typeface="Nunito"/>
                <a:cs typeface="Nunito"/>
                <a:sym typeface="Nunito"/>
              </a:rPr>
              <a:t>Goal:</a:t>
            </a:r>
          </a:p>
          <a:p>
            <a:pPr algn="l" marL="754983" indent="-377492" lvl="1">
              <a:lnSpc>
                <a:spcPts val="4895"/>
              </a:lnSpc>
              <a:buFont typeface="Arial"/>
              <a:buChar char="•"/>
            </a:pPr>
            <a:r>
              <a:rPr lang="en-US" sz="3496">
                <a:solidFill>
                  <a:srgbClr val="000000"/>
                </a:solidFill>
                <a:latin typeface="Nunito"/>
                <a:ea typeface="Nunito"/>
                <a:cs typeface="Nunito"/>
                <a:sym typeface="Nunito"/>
              </a:rPr>
              <a:t>Predict whether a team will win the Premier League based on their season statistics</a:t>
            </a:r>
          </a:p>
          <a:p>
            <a:pPr algn="l" marL="754983" indent="-377492" lvl="1">
              <a:lnSpc>
                <a:spcPts val="4895"/>
              </a:lnSpc>
              <a:spcBef>
                <a:spcPct val="0"/>
              </a:spcBef>
              <a:buFont typeface="Arial"/>
              <a:buChar char="•"/>
            </a:pPr>
            <a:r>
              <a:rPr lang="en-US" sz="3496">
                <a:solidFill>
                  <a:srgbClr val="000000"/>
                </a:solidFill>
                <a:latin typeface="Nunito"/>
                <a:ea typeface="Nunito"/>
                <a:cs typeface="Nunito"/>
                <a:sym typeface="Nunito"/>
              </a:rPr>
              <a:t>Binary classification: League Winner (1), Not (0)</a:t>
            </a:r>
          </a:p>
        </p:txBody>
      </p:sp>
      <p:sp>
        <p:nvSpPr>
          <p:cNvPr name="TextBox 11" id="11"/>
          <p:cNvSpPr txBox="true"/>
          <p:nvPr/>
        </p:nvSpPr>
        <p:spPr>
          <a:xfrm rot="0">
            <a:off x="9154710" y="2984496"/>
            <a:ext cx="8859708" cy="4260858"/>
          </a:xfrm>
          <a:prstGeom prst="rect">
            <a:avLst/>
          </a:prstGeom>
        </p:spPr>
        <p:txBody>
          <a:bodyPr anchor="t" rtlCol="false" tIns="0" lIns="0" bIns="0" rIns="0">
            <a:spAutoFit/>
          </a:bodyPr>
          <a:lstStyle/>
          <a:p>
            <a:pPr algn="l">
              <a:lnSpc>
                <a:spcPts val="4895"/>
              </a:lnSpc>
            </a:pPr>
            <a:r>
              <a:rPr lang="en-US" sz="3496">
                <a:solidFill>
                  <a:srgbClr val="000000"/>
                </a:solidFill>
                <a:latin typeface="Nunito"/>
                <a:ea typeface="Nunito"/>
                <a:cs typeface="Nunito"/>
                <a:sym typeface="Nunito"/>
              </a:rPr>
              <a:t>Data Source:</a:t>
            </a:r>
          </a:p>
          <a:p>
            <a:pPr algn="l" marL="754983" indent="-377492" lvl="1">
              <a:lnSpc>
                <a:spcPts val="4895"/>
              </a:lnSpc>
              <a:buFont typeface="Arial"/>
              <a:buChar char="•"/>
            </a:pPr>
            <a:r>
              <a:rPr lang="en-US" sz="3496">
                <a:solidFill>
                  <a:srgbClr val="000000"/>
                </a:solidFill>
                <a:latin typeface="Nunito"/>
                <a:ea typeface="Nunito"/>
                <a:cs typeface="Nunito"/>
                <a:sym typeface="Nunito"/>
              </a:rPr>
              <a:t>Historical Premier League tables(1993-2004)</a:t>
            </a:r>
          </a:p>
          <a:p>
            <a:pPr algn="l" marL="754983" indent="-377492" lvl="1">
              <a:lnSpc>
                <a:spcPts val="4895"/>
              </a:lnSpc>
              <a:buFont typeface="Arial"/>
              <a:buChar char="•"/>
            </a:pPr>
            <a:r>
              <a:rPr lang="en-US" sz="3496">
                <a:solidFill>
                  <a:srgbClr val="000000"/>
                </a:solidFill>
                <a:latin typeface="Nunito"/>
                <a:ea typeface="Nunito"/>
                <a:cs typeface="Nunito"/>
                <a:sym typeface="Nunito"/>
              </a:rPr>
              <a:t>Dataset - pl-tables-1993-2024.csv</a:t>
            </a:r>
          </a:p>
          <a:p>
            <a:pPr algn="l" marL="754983" indent="-377492" lvl="1">
              <a:lnSpc>
                <a:spcPts val="4895"/>
              </a:lnSpc>
              <a:buFont typeface="Arial"/>
              <a:buChar char="•"/>
            </a:pPr>
            <a:r>
              <a:rPr lang="en-US" sz="3496">
                <a:solidFill>
                  <a:srgbClr val="000000"/>
                </a:solidFill>
                <a:latin typeface="Nunito"/>
                <a:ea typeface="Nunito"/>
                <a:cs typeface="Nunito"/>
                <a:sym typeface="Nunito"/>
              </a:rPr>
              <a:t>646 total rows</a:t>
            </a:r>
          </a:p>
          <a:p>
            <a:pPr algn="l" marL="754983" indent="-377492" lvl="1">
              <a:lnSpc>
                <a:spcPts val="4895"/>
              </a:lnSpc>
              <a:buFont typeface="Arial"/>
              <a:buChar char="•"/>
            </a:pPr>
            <a:r>
              <a:rPr lang="en-US" sz="3496">
                <a:solidFill>
                  <a:srgbClr val="000000"/>
                </a:solidFill>
                <a:latin typeface="Nunito"/>
                <a:ea typeface="Nunito"/>
                <a:cs typeface="Nunito"/>
                <a:sym typeface="Nunito"/>
              </a:rPr>
              <a:t>12 - features</a:t>
            </a:r>
          </a:p>
          <a:p>
            <a:pPr algn="l">
              <a:lnSpc>
                <a:spcPts val="4895"/>
              </a:lnSpc>
              <a:spcBef>
                <a:spcPct val="0"/>
              </a:spcBef>
            </a:pPr>
          </a:p>
        </p:txBody>
      </p:sp>
      <p:sp>
        <p:nvSpPr>
          <p:cNvPr name="Freeform 12" id="12"/>
          <p:cNvSpPr/>
          <p:nvPr/>
        </p:nvSpPr>
        <p:spPr>
          <a:xfrm flipH="true" flipV="true" rot="0">
            <a:off x="14449370" y="-190035"/>
            <a:ext cx="4552267" cy="4346314"/>
          </a:xfrm>
          <a:custGeom>
            <a:avLst/>
            <a:gdLst/>
            <a:ahLst/>
            <a:cxnLst/>
            <a:rect r="r" b="b" t="t" l="l"/>
            <a:pathLst>
              <a:path h="4346314" w="4552267">
                <a:moveTo>
                  <a:pt x="4552267" y="4346314"/>
                </a:moveTo>
                <a:lnTo>
                  <a:pt x="0" y="4346314"/>
                </a:lnTo>
                <a:lnTo>
                  <a:pt x="0" y="0"/>
                </a:lnTo>
                <a:lnTo>
                  <a:pt x="4552267" y="0"/>
                </a:lnTo>
                <a:lnTo>
                  <a:pt x="4552267" y="4346314"/>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9316393"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CHALLENGES</a:t>
            </a:r>
          </a:p>
        </p:txBody>
      </p:sp>
      <p:sp>
        <p:nvSpPr>
          <p:cNvPr name="TextBox 9" id="9"/>
          <p:cNvSpPr txBox="true"/>
          <p:nvPr/>
        </p:nvSpPr>
        <p:spPr>
          <a:xfrm rot="0">
            <a:off x="209015" y="3984512"/>
            <a:ext cx="17050285" cy="3971209"/>
          </a:xfrm>
          <a:prstGeom prst="rect">
            <a:avLst/>
          </a:prstGeom>
        </p:spPr>
        <p:txBody>
          <a:bodyPr anchor="t" rtlCol="false" tIns="0" lIns="0" bIns="0" rIns="0">
            <a:spAutoFit/>
          </a:bodyPr>
          <a:lstStyle/>
          <a:p>
            <a:pPr algn="l" marL="815712" indent="-407856" lvl="1">
              <a:lnSpc>
                <a:spcPts val="5289"/>
              </a:lnSpc>
              <a:buFont typeface="Arial"/>
              <a:buChar char="•"/>
            </a:pPr>
            <a:r>
              <a:rPr lang="en-US" sz="3778">
                <a:solidFill>
                  <a:srgbClr val="000000"/>
                </a:solidFill>
                <a:latin typeface="Nunito"/>
                <a:ea typeface="Nunito"/>
                <a:cs typeface="Nunito"/>
                <a:sym typeface="Nunito"/>
              </a:rPr>
              <a:t>Highly Imbalanced Data - 5% league winners vs 95% non-winners</a:t>
            </a:r>
          </a:p>
          <a:p>
            <a:pPr algn="l" marL="815712" indent="-407856" lvl="1">
              <a:lnSpc>
                <a:spcPts val="5289"/>
              </a:lnSpc>
              <a:buFont typeface="Arial"/>
              <a:buChar char="•"/>
            </a:pPr>
            <a:r>
              <a:rPr lang="en-US" sz="3778">
                <a:solidFill>
                  <a:srgbClr val="000000"/>
                </a:solidFill>
                <a:latin typeface="Nunito"/>
                <a:ea typeface="Nunito"/>
                <a:cs typeface="Nunito"/>
                <a:sym typeface="Nunito"/>
              </a:rPr>
              <a:t>320 Null values </a:t>
            </a:r>
          </a:p>
          <a:p>
            <a:pPr algn="l" marL="815712" indent="-407856" lvl="1">
              <a:lnSpc>
                <a:spcPts val="5289"/>
              </a:lnSpc>
              <a:buFont typeface="Arial"/>
              <a:buChar char="•"/>
            </a:pPr>
            <a:r>
              <a:rPr lang="en-US" sz="3778">
                <a:solidFill>
                  <a:srgbClr val="000000"/>
                </a:solidFill>
                <a:latin typeface="Nunito"/>
                <a:ea typeface="Nunito"/>
                <a:cs typeface="Nunito"/>
                <a:sym typeface="Nunito"/>
              </a:rPr>
              <a:t>Duplicate records - Yes or No ?</a:t>
            </a:r>
          </a:p>
          <a:p>
            <a:pPr algn="l" marL="815712" indent="-407856" lvl="1">
              <a:lnSpc>
                <a:spcPts val="5289"/>
              </a:lnSpc>
              <a:buFont typeface="Arial"/>
              <a:buChar char="•"/>
            </a:pPr>
            <a:r>
              <a:rPr lang="en-US" sz="3778">
                <a:solidFill>
                  <a:srgbClr val="000000"/>
                </a:solidFill>
                <a:latin typeface="Nunito"/>
                <a:ea typeface="Nunito"/>
                <a:cs typeface="Nunito"/>
                <a:sym typeface="Nunito"/>
              </a:rPr>
              <a:t>Team Specific - Dominance Bias</a:t>
            </a:r>
          </a:p>
          <a:p>
            <a:pPr algn="l" marL="815712" indent="-407856" lvl="1">
              <a:lnSpc>
                <a:spcPts val="5289"/>
              </a:lnSpc>
              <a:buFont typeface="Arial"/>
              <a:buChar char="•"/>
            </a:pPr>
            <a:r>
              <a:rPr lang="en-US" sz="3778">
                <a:solidFill>
                  <a:srgbClr val="000000"/>
                </a:solidFill>
                <a:latin typeface="Nunito"/>
                <a:ea typeface="Nunito"/>
                <a:cs typeface="Nunito"/>
                <a:sym typeface="Nunito"/>
              </a:rPr>
              <a:t>Some features don’t add value to the prediction</a:t>
            </a:r>
          </a:p>
          <a:p>
            <a:pPr algn="l" marL="815712" indent="-407856" lvl="1">
              <a:lnSpc>
                <a:spcPts val="5289"/>
              </a:lnSpc>
              <a:buFont typeface="Arial"/>
              <a:buChar char="•"/>
            </a:pPr>
            <a:r>
              <a:rPr lang="en-US" sz="3778">
                <a:solidFill>
                  <a:srgbClr val="000000"/>
                </a:solidFill>
                <a:latin typeface="Nunito"/>
                <a:ea typeface="Nunito"/>
                <a:cs typeface="Nunito"/>
                <a:sym typeface="Nunito"/>
              </a:rPr>
              <a:t>Only 32 records of the target class</a:t>
            </a:r>
          </a:p>
        </p:txBody>
      </p:sp>
      <p:sp>
        <p:nvSpPr>
          <p:cNvPr name="Freeform 10" id="10"/>
          <p:cNvSpPr/>
          <p:nvPr/>
        </p:nvSpPr>
        <p:spPr>
          <a:xfrm flipH="true" flipV="true" rot="0">
            <a:off x="14449370" y="-190035"/>
            <a:ext cx="4552267" cy="4346314"/>
          </a:xfrm>
          <a:custGeom>
            <a:avLst/>
            <a:gdLst/>
            <a:ahLst/>
            <a:cxnLst/>
            <a:rect r="r" b="b" t="t" l="l"/>
            <a:pathLst>
              <a:path h="4346314" w="4552267">
                <a:moveTo>
                  <a:pt x="4552267" y="4346314"/>
                </a:moveTo>
                <a:lnTo>
                  <a:pt x="0" y="4346314"/>
                </a:lnTo>
                <a:lnTo>
                  <a:pt x="0" y="0"/>
                </a:lnTo>
                <a:lnTo>
                  <a:pt x="4552267" y="0"/>
                </a:lnTo>
                <a:lnTo>
                  <a:pt x="4552267" y="4346314"/>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16310687"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EDA - EXPLORATORY DATA ANALYSIS</a:t>
            </a:r>
          </a:p>
        </p:txBody>
      </p:sp>
      <p:sp>
        <p:nvSpPr>
          <p:cNvPr name="TextBox 9" id="9"/>
          <p:cNvSpPr txBox="true"/>
          <p:nvPr/>
        </p:nvSpPr>
        <p:spPr>
          <a:xfrm rot="0">
            <a:off x="501015" y="2982041"/>
            <a:ext cx="17050285" cy="6638209"/>
          </a:xfrm>
          <a:prstGeom prst="rect">
            <a:avLst/>
          </a:prstGeom>
        </p:spPr>
        <p:txBody>
          <a:bodyPr anchor="t" rtlCol="false" tIns="0" lIns="0" bIns="0" rIns="0">
            <a:spAutoFit/>
          </a:bodyPr>
          <a:lstStyle/>
          <a:p>
            <a:pPr algn="l">
              <a:lnSpc>
                <a:spcPts val="5289"/>
              </a:lnSpc>
            </a:pPr>
            <a:r>
              <a:rPr lang="en-US" sz="3778">
                <a:solidFill>
                  <a:srgbClr val="000000"/>
                </a:solidFill>
                <a:latin typeface="Nunito"/>
                <a:ea typeface="Nunito"/>
                <a:cs typeface="Nunito"/>
                <a:sym typeface="Nunito"/>
              </a:rPr>
              <a:t>Understanding the dataset structure and quality , identifying the patterns , detect correlations between features , removing unwanted features is part of EDA</a:t>
            </a:r>
          </a:p>
          <a:p>
            <a:pPr algn="l" marL="815712" indent="-407856" lvl="1">
              <a:lnSpc>
                <a:spcPts val="5289"/>
              </a:lnSpc>
              <a:buFont typeface="Arial"/>
              <a:buChar char="•"/>
            </a:pPr>
            <a:r>
              <a:rPr lang="en-US" sz="3778">
                <a:solidFill>
                  <a:srgbClr val="000000"/>
                </a:solidFill>
                <a:latin typeface="Nunito"/>
                <a:ea typeface="Nunito"/>
                <a:cs typeface="Nunito"/>
                <a:sym typeface="Nunito"/>
              </a:rPr>
              <a:t>Data Types - identified two object features (team ,notes)</a:t>
            </a:r>
          </a:p>
          <a:p>
            <a:pPr algn="l" marL="815712" indent="-407856" lvl="1">
              <a:lnSpc>
                <a:spcPts val="5289"/>
              </a:lnSpc>
              <a:buFont typeface="Arial"/>
              <a:buChar char="•"/>
            </a:pPr>
            <a:r>
              <a:rPr lang="en-US" sz="3778">
                <a:solidFill>
                  <a:srgbClr val="000000"/>
                </a:solidFill>
                <a:latin typeface="Nunito"/>
                <a:ea typeface="Nunito"/>
                <a:cs typeface="Nunito"/>
                <a:sym typeface="Nunito"/>
              </a:rPr>
              <a:t>320 missing values in ‘Notes’ column </a:t>
            </a:r>
          </a:p>
          <a:p>
            <a:pPr algn="l" marL="1631424" indent="-543808" lvl="2">
              <a:lnSpc>
                <a:spcPts val="5289"/>
              </a:lnSpc>
              <a:buFont typeface="Arial"/>
              <a:buChar char="⚬"/>
            </a:pPr>
            <a:r>
              <a:rPr lang="en-US" sz="3778">
                <a:solidFill>
                  <a:srgbClr val="000000"/>
                </a:solidFill>
                <a:latin typeface="Nunito"/>
                <a:ea typeface="Nunito"/>
                <a:cs typeface="Nunito"/>
                <a:sym typeface="Nunito"/>
              </a:rPr>
              <a:t>Dropped notes column (non-essential for prediction)</a:t>
            </a:r>
          </a:p>
          <a:p>
            <a:pPr algn="l" marL="815712" indent="-407856" lvl="1">
              <a:lnSpc>
                <a:spcPts val="5289"/>
              </a:lnSpc>
              <a:buFont typeface="Arial"/>
              <a:buChar char="•"/>
            </a:pPr>
            <a:r>
              <a:rPr lang="en-US" sz="3778">
                <a:solidFill>
                  <a:srgbClr val="000000"/>
                </a:solidFill>
                <a:latin typeface="Nunito"/>
                <a:ea typeface="Nunito"/>
                <a:cs typeface="Nunito"/>
                <a:sym typeface="Nunito"/>
              </a:rPr>
              <a:t>Checked Duplicates - Found 0</a:t>
            </a:r>
          </a:p>
          <a:p>
            <a:pPr algn="l" marL="815712" indent="-407856" lvl="1">
              <a:lnSpc>
                <a:spcPts val="5289"/>
              </a:lnSpc>
              <a:buFont typeface="Arial"/>
              <a:buChar char="•"/>
            </a:pPr>
            <a:r>
              <a:rPr lang="en-US" sz="3778">
                <a:solidFill>
                  <a:srgbClr val="000000"/>
                </a:solidFill>
                <a:latin typeface="Nunito"/>
                <a:ea typeface="Nunito"/>
                <a:cs typeface="Nunito"/>
                <a:sym typeface="Nunito"/>
              </a:rPr>
              <a:t>Target Variable Creation </a:t>
            </a:r>
          </a:p>
          <a:p>
            <a:pPr algn="l" marL="1631424" indent="-543808" lvl="2">
              <a:lnSpc>
                <a:spcPts val="5289"/>
              </a:lnSpc>
              <a:buFont typeface="Arial"/>
              <a:buChar char="⚬"/>
            </a:pPr>
            <a:r>
              <a:rPr lang="en-US" sz="3778">
                <a:solidFill>
                  <a:srgbClr val="000000"/>
                </a:solidFill>
                <a:latin typeface="Nunito"/>
                <a:ea typeface="Nunito"/>
                <a:cs typeface="Nunito"/>
                <a:sym typeface="Nunito"/>
              </a:rPr>
              <a:t>League Winners - marked as 1</a:t>
            </a:r>
          </a:p>
          <a:p>
            <a:pPr algn="l" marL="1631424" indent="-543808" lvl="2">
              <a:lnSpc>
                <a:spcPts val="5289"/>
              </a:lnSpc>
              <a:buFont typeface="Arial"/>
              <a:buChar char="⚬"/>
            </a:pPr>
            <a:r>
              <a:rPr lang="en-US" sz="3778">
                <a:solidFill>
                  <a:srgbClr val="000000"/>
                </a:solidFill>
                <a:latin typeface="Nunito"/>
                <a:ea typeface="Nunito"/>
                <a:cs typeface="Nunito"/>
                <a:sym typeface="Nunito"/>
              </a:rPr>
              <a:t>Non-Winners - marked as 0</a:t>
            </a:r>
          </a:p>
        </p:txBody>
      </p:sp>
      <p:sp>
        <p:nvSpPr>
          <p:cNvPr name="Freeform 10" id="10"/>
          <p:cNvSpPr/>
          <p:nvPr/>
        </p:nvSpPr>
        <p:spPr>
          <a:xfrm flipH="true" flipV="true" rot="0">
            <a:off x="14449370" y="-190035"/>
            <a:ext cx="4552267" cy="4346314"/>
          </a:xfrm>
          <a:custGeom>
            <a:avLst/>
            <a:gdLst/>
            <a:ahLst/>
            <a:cxnLst/>
            <a:rect r="r" b="b" t="t" l="l"/>
            <a:pathLst>
              <a:path h="4346314" w="4552267">
                <a:moveTo>
                  <a:pt x="4552267" y="4346314"/>
                </a:moveTo>
                <a:lnTo>
                  <a:pt x="0" y="4346314"/>
                </a:lnTo>
                <a:lnTo>
                  <a:pt x="0" y="0"/>
                </a:lnTo>
                <a:lnTo>
                  <a:pt x="4552267" y="0"/>
                </a:lnTo>
                <a:lnTo>
                  <a:pt x="4552267" y="4346314"/>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16310687"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EDA - EXPLORATORY DATA ANALYSIS</a:t>
            </a:r>
          </a:p>
        </p:txBody>
      </p:sp>
      <p:sp>
        <p:nvSpPr>
          <p:cNvPr name="TextBox 9" id="9"/>
          <p:cNvSpPr txBox="true"/>
          <p:nvPr/>
        </p:nvSpPr>
        <p:spPr>
          <a:xfrm rot="0">
            <a:off x="501015" y="2982041"/>
            <a:ext cx="17050285" cy="6638209"/>
          </a:xfrm>
          <a:prstGeom prst="rect">
            <a:avLst/>
          </a:prstGeom>
        </p:spPr>
        <p:txBody>
          <a:bodyPr anchor="t" rtlCol="false" tIns="0" lIns="0" bIns="0" rIns="0">
            <a:spAutoFit/>
          </a:bodyPr>
          <a:lstStyle/>
          <a:p>
            <a:pPr algn="l" marL="815712" indent="-407856" lvl="1">
              <a:lnSpc>
                <a:spcPts val="5289"/>
              </a:lnSpc>
              <a:buFont typeface="Arial"/>
              <a:buChar char="•"/>
            </a:pPr>
            <a:r>
              <a:rPr lang="en-US" sz="3778">
                <a:solidFill>
                  <a:srgbClr val="000000"/>
                </a:solidFill>
                <a:latin typeface="Nunito"/>
                <a:ea typeface="Nunito"/>
                <a:cs typeface="Nunito"/>
                <a:sym typeface="Nunito"/>
              </a:rPr>
              <a:t>Distribution Analysis - Box plot - handling outliers</a:t>
            </a:r>
          </a:p>
          <a:p>
            <a:pPr algn="l" marL="1631424" indent="-543808" lvl="2">
              <a:lnSpc>
                <a:spcPts val="5289"/>
              </a:lnSpc>
              <a:buFont typeface="Arial"/>
              <a:buChar char="⚬"/>
            </a:pPr>
            <a:r>
              <a:rPr lang="en-US" sz="3778">
                <a:solidFill>
                  <a:srgbClr val="000000"/>
                </a:solidFill>
                <a:latin typeface="Nunito"/>
                <a:ea typeface="Nunito"/>
                <a:cs typeface="Nunito"/>
                <a:sym typeface="Nunito"/>
              </a:rPr>
              <a:t>Points Distribution by Winner Status</a:t>
            </a:r>
          </a:p>
          <a:p>
            <a:pPr algn="l" marL="2447135" indent="-611784" lvl="3">
              <a:lnSpc>
                <a:spcPts val="5289"/>
              </a:lnSpc>
              <a:buFont typeface="Arial"/>
              <a:buChar char="￭"/>
            </a:pPr>
            <a:r>
              <a:rPr lang="en-US" sz="3778">
                <a:solidFill>
                  <a:srgbClr val="000000"/>
                </a:solidFill>
                <a:latin typeface="Nunito"/>
                <a:ea typeface="Nunito"/>
                <a:cs typeface="Nunito"/>
                <a:sym typeface="Nunito"/>
              </a:rPr>
              <a:t>Winners: ~80-100 points (tight range)</a:t>
            </a:r>
          </a:p>
          <a:p>
            <a:pPr algn="l" marL="2447135" indent="-611784" lvl="3">
              <a:lnSpc>
                <a:spcPts val="5289"/>
              </a:lnSpc>
              <a:buFont typeface="Arial"/>
              <a:buChar char="￭"/>
            </a:pPr>
            <a:r>
              <a:rPr lang="en-US" sz="3778">
                <a:solidFill>
                  <a:srgbClr val="000000"/>
                </a:solidFill>
                <a:latin typeface="Nunito"/>
                <a:ea typeface="Nunito"/>
                <a:cs typeface="Nunito"/>
                <a:sym typeface="Nunito"/>
              </a:rPr>
              <a:t>Non-winners: 10-80 points (wide spread)</a:t>
            </a:r>
          </a:p>
          <a:p>
            <a:pPr algn="l" marL="2447135" indent="-611784" lvl="3">
              <a:lnSpc>
                <a:spcPts val="5289"/>
              </a:lnSpc>
              <a:buFont typeface="Arial"/>
              <a:buChar char="￭"/>
            </a:pPr>
            <a:r>
              <a:rPr lang="en-US" sz="3778">
                <a:solidFill>
                  <a:srgbClr val="000000"/>
                </a:solidFill>
                <a:latin typeface="Nunito"/>
                <a:ea typeface="Nunito"/>
                <a:cs typeface="Nunito"/>
                <a:sym typeface="Nunito"/>
              </a:rPr>
              <a:t>Clear separation between classes</a:t>
            </a:r>
          </a:p>
          <a:p>
            <a:pPr algn="l" marL="1631424" indent="-543808" lvl="2">
              <a:lnSpc>
                <a:spcPts val="5289"/>
              </a:lnSpc>
              <a:buFont typeface="Arial"/>
              <a:buChar char="⚬"/>
            </a:pPr>
            <a:r>
              <a:rPr lang="en-US" sz="3778">
                <a:solidFill>
                  <a:srgbClr val="000000"/>
                </a:solidFill>
                <a:latin typeface="Nunito"/>
                <a:ea typeface="Nunito"/>
                <a:cs typeface="Nunito"/>
                <a:sym typeface="Nunito"/>
              </a:rPr>
              <a:t>Goal Difference (GD) Distribution:</a:t>
            </a:r>
          </a:p>
          <a:p>
            <a:pPr algn="l" marL="2447135" indent="-611784" lvl="3">
              <a:lnSpc>
                <a:spcPts val="5289"/>
              </a:lnSpc>
              <a:buFont typeface="Arial"/>
              <a:buChar char="￭"/>
            </a:pPr>
            <a:r>
              <a:rPr lang="en-US" sz="3778">
                <a:solidFill>
                  <a:srgbClr val="000000"/>
                </a:solidFill>
                <a:latin typeface="Nunito"/>
                <a:ea typeface="Nunito"/>
                <a:cs typeface="Nunito"/>
                <a:sym typeface="Nunito"/>
              </a:rPr>
              <a:t>Winners: Consistently positive GD (+30 to +80)</a:t>
            </a:r>
          </a:p>
          <a:p>
            <a:pPr algn="l" marL="2447135" indent="-611784" lvl="3">
              <a:lnSpc>
                <a:spcPts val="5289"/>
              </a:lnSpc>
              <a:buFont typeface="Arial"/>
              <a:buChar char="￭"/>
            </a:pPr>
            <a:r>
              <a:rPr lang="en-US" sz="3778">
                <a:solidFill>
                  <a:srgbClr val="000000"/>
                </a:solidFill>
                <a:latin typeface="Nunito"/>
                <a:ea typeface="Nunito"/>
                <a:cs typeface="Nunito"/>
                <a:sym typeface="Nunito"/>
              </a:rPr>
              <a:t>Non-winners: Wide range (-70 to +50)</a:t>
            </a:r>
          </a:p>
          <a:p>
            <a:pPr algn="l" marL="2447135" indent="-611784" lvl="3">
              <a:lnSpc>
                <a:spcPts val="5289"/>
              </a:lnSpc>
              <a:buFont typeface="Arial"/>
              <a:buChar char="￭"/>
            </a:pPr>
            <a:r>
              <a:rPr lang="en-US" sz="3778">
                <a:solidFill>
                  <a:srgbClr val="000000"/>
                </a:solidFill>
                <a:latin typeface="Nunito"/>
                <a:ea typeface="Nunito"/>
                <a:cs typeface="Nunito"/>
                <a:sym typeface="Nunito"/>
              </a:rPr>
              <a:t>GD is a strong discriminator</a:t>
            </a:r>
          </a:p>
          <a:p>
            <a:pPr algn="l">
              <a:lnSpc>
                <a:spcPts val="5289"/>
              </a:lnSpc>
            </a:pPr>
          </a:p>
        </p:txBody>
      </p:sp>
      <p:sp>
        <p:nvSpPr>
          <p:cNvPr name="Freeform 10" id="10"/>
          <p:cNvSpPr/>
          <p:nvPr/>
        </p:nvSpPr>
        <p:spPr>
          <a:xfrm flipH="true" flipV="true" rot="0">
            <a:off x="14449370" y="-190035"/>
            <a:ext cx="4552267" cy="4346314"/>
          </a:xfrm>
          <a:custGeom>
            <a:avLst/>
            <a:gdLst/>
            <a:ahLst/>
            <a:cxnLst/>
            <a:rect r="r" b="b" t="t" l="l"/>
            <a:pathLst>
              <a:path h="4346314" w="4552267">
                <a:moveTo>
                  <a:pt x="4552267" y="4346314"/>
                </a:moveTo>
                <a:lnTo>
                  <a:pt x="0" y="4346314"/>
                </a:lnTo>
                <a:lnTo>
                  <a:pt x="0" y="0"/>
                </a:lnTo>
                <a:lnTo>
                  <a:pt x="4552267" y="0"/>
                </a:lnTo>
                <a:lnTo>
                  <a:pt x="4552267" y="4346314"/>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F0E6"/>
        </a:solidFill>
      </p:bgPr>
    </p:bg>
    <p:spTree>
      <p:nvGrpSpPr>
        <p:cNvPr id="1" name=""/>
        <p:cNvGrpSpPr/>
        <p:nvPr/>
      </p:nvGrpSpPr>
      <p:grpSpPr>
        <a:xfrm>
          <a:off x="0" y="0"/>
          <a:ext cx="0" cy="0"/>
          <a:chOff x="0" y="0"/>
          <a:chExt cx="0" cy="0"/>
        </a:xfrm>
      </p:grpSpPr>
      <p:grpSp>
        <p:nvGrpSpPr>
          <p:cNvPr name="Group 2" id="2"/>
          <p:cNvGrpSpPr/>
          <p:nvPr/>
        </p:nvGrpSpPr>
        <p:grpSpPr>
          <a:xfrm rot="0">
            <a:off x="-341104" y="-203126"/>
            <a:ext cx="18991628" cy="2852758"/>
            <a:chOff x="0" y="0"/>
            <a:chExt cx="5001910" cy="751344"/>
          </a:xfrm>
        </p:grpSpPr>
        <p:sp>
          <p:nvSpPr>
            <p:cNvPr name="Freeform 3" id="3"/>
            <p:cNvSpPr/>
            <p:nvPr/>
          </p:nvSpPr>
          <p:spPr>
            <a:xfrm flipH="false" flipV="false" rot="0">
              <a:off x="0" y="0"/>
              <a:ext cx="5001910" cy="751344"/>
            </a:xfrm>
            <a:custGeom>
              <a:avLst/>
              <a:gdLst/>
              <a:ahLst/>
              <a:cxnLst/>
              <a:rect r="r" b="b" t="t" l="l"/>
              <a:pathLst>
                <a:path h="751344" w="5001910">
                  <a:moveTo>
                    <a:pt x="20790" y="0"/>
                  </a:moveTo>
                  <a:lnTo>
                    <a:pt x="4981120" y="0"/>
                  </a:lnTo>
                  <a:cubicBezTo>
                    <a:pt x="4986634" y="0"/>
                    <a:pt x="4991922" y="2190"/>
                    <a:pt x="4995821" y="6089"/>
                  </a:cubicBezTo>
                  <a:cubicBezTo>
                    <a:pt x="4999720" y="9988"/>
                    <a:pt x="5001910" y="15276"/>
                    <a:pt x="5001910" y="20790"/>
                  </a:cubicBezTo>
                  <a:lnTo>
                    <a:pt x="5001910" y="730554"/>
                  </a:lnTo>
                  <a:cubicBezTo>
                    <a:pt x="5001910" y="742036"/>
                    <a:pt x="4992602" y="751344"/>
                    <a:pt x="4981120" y="751344"/>
                  </a:cubicBezTo>
                  <a:lnTo>
                    <a:pt x="20790" y="751344"/>
                  </a:lnTo>
                  <a:cubicBezTo>
                    <a:pt x="15276" y="751344"/>
                    <a:pt x="9988" y="749153"/>
                    <a:pt x="6089" y="745255"/>
                  </a:cubicBezTo>
                  <a:cubicBezTo>
                    <a:pt x="2190" y="741356"/>
                    <a:pt x="0" y="736068"/>
                    <a:pt x="0" y="730554"/>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4" id="4"/>
            <p:cNvSpPr txBox="true"/>
            <p:nvPr/>
          </p:nvSpPr>
          <p:spPr>
            <a:xfrm>
              <a:off x="0" y="-47625"/>
              <a:ext cx="5001910" cy="798969"/>
            </a:xfrm>
            <a:prstGeom prst="rect">
              <a:avLst/>
            </a:prstGeom>
          </p:spPr>
          <p:txBody>
            <a:bodyPr anchor="ctr" rtlCol="false" tIns="50800" lIns="50800" bIns="50800" rIns="50800"/>
            <a:lstStyle/>
            <a:p>
              <a:pPr algn="ctr">
                <a:lnSpc>
                  <a:spcPts val="3499"/>
                </a:lnSpc>
              </a:pPr>
            </a:p>
          </p:txBody>
        </p:sp>
      </p:grpSp>
      <p:grpSp>
        <p:nvGrpSpPr>
          <p:cNvPr name="Group 5" id="5"/>
          <p:cNvGrpSpPr/>
          <p:nvPr/>
        </p:nvGrpSpPr>
        <p:grpSpPr>
          <a:xfrm rot="0">
            <a:off x="-341104" y="-203126"/>
            <a:ext cx="18991628" cy="2050135"/>
            <a:chOff x="0" y="0"/>
            <a:chExt cx="5001910" cy="539953"/>
          </a:xfrm>
        </p:grpSpPr>
        <p:sp>
          <p:nvSpPr>
            <p:cNvPr name="Freeform 6" id="6"/>
            <p:cNvSpPr/>
            <p:nvPr/>
          </p:nvSpPr>
          <p:spPr>
            <a:xfrm flipH="false" flipV="false" rot="0">
              <a:off x="0" y="0"/>
              <a:ext cx="5001910" cy="539953"/>
            </a:xfrm>
            <a:custGeom>
              <a:avLst/>
              <a:gdLst/>
              <a:ahLst/>
              <a:cxnLst/>
              <a:rect r="r" b="b" t="t" l="l"/>
              <a:pathLst>
                <a:path h="539953" w="5001910">
                  <a:moveTo>
                    <a:pt x="20790" y="0"/>
                  </a:moveTo>
                  <a:lnTo>
                    <a:pt x="4981120" y="0"/>
                  </a:lnTo>
                  <a:cubicBezTo>
                    <a:pt x="4986634" y="0"/>
                    <a:pt x="4991922" y="2190"/>
                    <a:pt x="4995821" y="6089"/>
                  </a:cubicBezTo>
                  <a:cubicBezTo>
                    <a:pt x="4999720" y="9988"/>
                    <a:pt x="5001910" y="15276"/>
                    <a:pt x="5001910" y="20790"/>
                  </a:cubicBezTo>
                  <a:lnTo>
                    <a:pt x="5001910" y="519163"/>
                  </a:lnTo>
                  <a:cubicBezTo>
                    <a:pt x="5001910" y="524677"/>
                    <a:pt x="4999720" y="529965"/>
                    <a:pt x="4995821" y="533864"/>
                  </a:cubicBezTo>
                  <a:cubicBezTo>
                    <a:pt x="4991922" y="537763"/>
                    <a:pt x="4986634" y="539953"/>
                    <a:pt x="4981120" y="539953"/>
                  </a:cubicBezTo>
                  <a:lnTo>
                    <a:pt x="20790" y="539953"/>
                  </a:lnTo>
                  <a:cubicBezTo>
                    <a:pt x="15276" y="539953"/>
                    <a:pt x="9988" y="537763"/>
                    <a:pt x="6089" y="533864"/>
                  </a:cubicBezTo>
                  <a:cubicBezTo>
                    <a:pt x="2190" y="529965"/>
                    <a:pt x="0" y="524677"/>
                    <a:pt x="0" y="519163"/>
                  </a:cubicBezTo>
                  <a:lnTo>
                    <a:pt x="0" y="20790"/>
                  </a:lnTo>
                  <a:cubicBezTo>
                    <a:pt x="0" y="15276"/>
                    <a:pt x="2190" y="9988"/>
                    <a:pt x="6089" y="6089"/>
                  </a:cubicBezTo>
                  <a:cubicBezTo>
                    <a:pt x="9988" y="2190"/>
                    <a:pt x="15276" y="0"/>
                    <a:pt x="20790" y="0"/>
                  </a:cubicBezTo>
                  <a:close/>
                </a:path>
              </a:pathLst>
            </a:custGeom>
            <a:solidFill>
              <a:srgbClr val="21575B"/>
            </a:solidFill>
          </p:spPr>
        </p:sp>
        <p:sp>
          <p:nvSpPr>
            <p:cNvPr name="TextBox 7" id="7"/>
            <p:cNvSpPr txBox="true"/>
            <p:nvPr/>
          </p:nvSpPr>
          <p:spPr>
            <a:xfrm>
              <a:off x="0" y="-47625"/>
              <a:ext cx="5001910" cy="587578"/>
            </a:xfrm>
            <a:prstGeom prst="rect">
              <a:avLst/>
            </a:prstGeom>
          </p:spPr>
          <p:txBody>
            <a:bodyPr anchor="ctr" rtlCol="false" tIns="50800" lIns="50800" bIns="50800" rIns="50800"/>
            <a:lstStyle/>
            <a:p>
              <a:pPr algn="ctr">
                <a:lnSpc>
                  <a:spcPts val="3499"/>
                </a:lnSpc>
              </a:pPr>
            </a:p>
          </p:txBody>
        </p:sp>
      </p:grpSp>
      <p:sp>
        <p:nvSpPr>
          <p:cNvPr name="TextBox 8" id="8"/>
          <p:cNvSpPr txBox="true"/>
          <p:nvPr/>
        </p:nvSpPr>
        <p:spPr>
          <a:xfrm rot="0">
            <a:off x="501015" y="429286"/>
            <a:ext cx="16310687" cy="1084527"/>
          </a:xfrm>
          <a:prstGeom prst="rect">
            <a:avLst/>
          </a:prstGeom>
        </p:spPr>
        <p:txBody>
          <a:bodyPr anchor="t" rtlCol="false" tIns="0" lIns="0" bIns="0" rIns="0">
            <a:spAutoFit/>
          </a:bodyPr>
          <a:lstStyle/>
          <a:p>
            <a:pPr algn="l">
              <a:lnSpc>
                <a:spcPts val="8997"/>
              </a:lnSpc>
              <a:spcBef>
                <a:spcPct val="0"/>
              </a:spcBef>
            </a:pPr>
            <a:r>
              <a:rPr lang="en-US" sz="6427">
                <a:solidFill>
                  <a:srgbClr val="FFFFFF"/>
                </a:solidFill>
                <a:latin typeface="Cantora One"/>
                <a:ea typeface="Cantora One"/>
                <a:cs typeface="Cantora One"/>
                <a:sym typeface="Cantora One"/>
              </a:rPr>
              <a:t>EDA - EXPLORATORY DATA ANALYSIS</a:t>
            </a:r>
          </a:p>
        </p:txBody>
      </p:sp>
      <p:sp>
        <p:nvSpPr>
          <p:cNvPr name="TextBox 9" id="9"/>
          <p:cNvSpPr txBox="true"/>
          <p:nvPr/>
        </p:nvSpPr>
        <p:spPr>
          <a:xfrm rot="0">
            <a:off x="696032" y="3023621"/>
            <a:ext cx="14745095" cy="6893427"/>
          </a:xfrm>
          <a:prstGeom prst="rect">
            <a:avLst/>
          </a:prstGeom>
        </p:spPr>
        <p:txBody>
          <a:bodyPr anchor="t" rtlCol="false" tIns="0" lIns="0" bIns="0" rIns="0">
            <a:spAutoFit/>
          </a:bodyPr>
          <a:lstStyle/>
          <a:p>
            <a:pPr algn="l" marL="705428" indent="-352714" lvl="1">
              <a:lnSpc>
                <a:spcPts val="4574"/>
              </a:lnSpc>
              <a:buFont typeface="Arial"/>
              <a:buChar char="•"/>
            </a:pPr>
            <a:r>
              <a:rPr lang="en-US" sz="3267">
                <a:solidFill>
                  <a:srgbClr val="000000"/>
                </a:solidFill>
                <a:latin typeface="Nunito"/>
                <a:ea typeface="Nunito"/>
                <a:cs typeface="Nunito"/>
                <a:sym typeface="Nunito"/>
              </a:rPr>
              <a:t>Correlation Heatmap Analysis</a:t>
            </a:r>
          </a:p>
          <a:p>
            <a:pPr algn="l" marL="1410856" indent="-470285" lvl="2">
              <a:lnSpc>
                <a:spcPts val="4574"/>
              </a:lnSpc>
              <a:buFont typeface="Arial"/>
              <a:buChar char="⚬"/>
            </a:pPr>
            <a:r>
              <a:rPr lang="en-US" sz="3267">
                <a:solidFill>
                  <a:srgbClr val="000000"/>
                </a:solidFill>
                <a:latin typeface="Nunito"/>
                <a:ea typeface="Nunito"/>
                <a:cs typeface="Nunito"/>
                <a:sym typeface="Nunito"/>
              </a:rPr>
              <a:t>High Positive Correlat</a:t>
            </a:r>
            <a:r>
              <a:rPr lang="en-US" sz="3267">
                <a:solidFill>
                  <a:srgbClr val="000000"/>
                </a:solidFill>
                <a:latin typeface="Nunito"/>
                <a:ea typeface="Nunito"/>
                <a:cs typeface="Nunito"/>
                <a:sym typeface="Nunito"/>
              </a:rPr>
              <a:t>ions:</a:t>
            </a:r>
          </a:p>
          <a:p>
            <a:pPr algn="l" marL="2116284" indent="-529071" lvl="3">
              <a:lnSpc>
                <a:spcPts val="4574"/>
              </a:lnSpc>
              <a:buFont typeface="Arial"/>
              <a:buChar char="￭"/>
            </a:pPr>
            <a:r>
              <a:rPr lang="en-US" sz="3267">
                <a:solidFill>
                  <a:srgbClr val="000000"/>
                </a:solidFill>
                <a:latin typeface="Nunito"/>
                <a:ea typeface="Nunito"/>
                <a:cs typeface="Nunito"/>
                <a:sym typeface="Nunito"/>
              </a:rPr>
              <a:t>won ↔ points: 0.973 (extremely strong)</a:t>
            </a:r>
          </a:p>
          <a:p>
            <a:pPr algn="l" marL="2116284" indent="-529071" lvl="3">
              <a:lnSpc>
                <a:spcPts val="4574"/>
              </a:lnSpc>
              <a:buFont typeface="Arial"/>
              <a:buChar char="￭"/>
            </a:pPr>
            <a:r>
              <a:rPr lang="en-US" sz="3267">
                <a:solidFill>
                  <a:srgbClr val="000000"/>
                </a:solidFill>
                <a:latin typeface="Nunito"/>
                <a:ea typeface="Nunito"/>
                <a:cs typeface="Nunito"/>
                <a:sym typeface="Nunito"/>
              </a:rPr>
              <a:t>gd ↔ p</a:t>
            </a:r>
            <a:r>
              <a:rPr lang="en-US" sz="3267">
                <a:solidFill>
                  <a:srgbClr val="000000"/>
                </a:solidFill>
                <a:latin typeface="Nunito"/>
                <a:ea typeface="Nunito"/>
                <a:cs typeface="Nunito"/>
                <a:sym typeface="Nunito"/>
              </a:rPr>
              <a:t>oints: 0.933</a:t>
            </a:r>
          </a:p>
          <a:p>
            <a:pPr algn="l" marL="2116284" indent="-529071" lvl="3">
              <a:lnSpc>
                <a:spcPts val="4574"/>
              </a:lnSpc>
              <a:buFont typeface="Arial"/>
              <a:buChar char="￭"/>
            </a:pPr>
            <a:r>
              <a:rPr lang="en-US" sz="3267">
                <a:solidFill>
                  <a:srgbClr val="000000"/>
                </a:solidFill>
                <a:latin typeface="Nunito"/>
                <a:ea typeface="Nunito"/>
                <a:cs typeface="Nunito"/>
                <a:sym typeface="Nunito"/>
              </a:rPr>
              <a:t>gf ↔ won: 0.828</a:t>
            </a:r>
          </a:p>
          <a:p>
            <a:pPr algn="l" marL="1410856" indent="-470285" lvl="2">
              <a:lnSpc>
                <a:spcPts val="4574"/>
              </a:lnSpc>
              <a:buFont typeface="Arial"/>
              <a:buChar char="⚬"/>
            </a:pPr>
            <a:r>
              <a:rPr lang="en-US" sz="3267">
                <a:solidFill>
                  <a:srgbClr val="000000"/>
                </a:solidFill>
                <a:latin typeface="Nunito"/>
                <a:ea typeface="Nunito"/>
                <a:cs typeface="Nunito"/>
                <a:sym typeface="Nunito"/>
              </a:rPr>
              <a:t>High Negative C</a:t>
            </a:r>
            <a:r>
              <a:rPr lang="en-US" sz="3267">
                <a:solidFill>
                  <a:srgbClr val="000000"/>
                </a:solidFill>
                <a:latin typeface="Nunito"/>
                <a:ea typeface="Nunito"/>
                <a:cs typeface="Nunito"/>
                <a:sym typeface="Nunito"/>
              </a:rPr>
              <a:t>orrelations:</a:t>
            </a:r>
          </a:p>
          <a:p>
            <a:pPr algn="l" marL="2116284" indent="-529071" lvl="3">
              <a:lnSpc>
                <a:spcPts val="4574"/>
              </a:lnSpc>
              <a:buFont typeface="Arial"/>
              <a:buChar char="￭"/>
            </a:pPr>
            <a:r>
              <a:rPr lang="en-US" sz="3267">
                <a:solidFill>
                  <a:srgbClr val="000000"/>
                </a:solidFill>
                <a:latin typeface="Nunito"/>
                <a:ea typeface="Nunito"/>
                <a:cs typeface="Nunito"/>
                <a:sym typeface="Nunito"/>
              </a:rPr>
              <a:t>lo</a:t>
            </a:r>
            <a:r>
              <a:rPr lang="en-US" sz="3267">
                <a:solidFill>
                  <a:srgbClr val="000000"/>
                </a:solidFill>
                <a:latin typeface="Nunito"/>
                <a:ea typeface="Nunito"/>
                <a:cs typeface="Nunito"/>
                <a:sym typeface="Nunito"/>
              </a:rPr>
              <a:t>st ↔ points: -0.914</a:t>
            </a:r>
          </a:p>
          <a:p>
            <a:pPr algn="l" marL="2116284" indent="-529071" lvl="3">
              <a:lnSpc>
                <a:spcPts val="4574"/>
              </a:lnSpc>
              <a:buFont typeface="Arial"/>
              <a:buChar char="￭"/>
            </a:pPr>
            <a:r>
              <a:rPr lang="en-US" sz="3267">
                <a:solidFill>
                  <a:srgbClr val="000000"/>
                </a:solidFill>
                <a:latin typeface="Nunito"/>
                <a:ea typeface="Nunito"/>
                <a:cs typeface="Nunito"/>
                <a:sym typeface="Nunito"/>
              </a:rPr>
              <a:t>position ↔ points: -0.953</a:t>
            </a:r>
          </a:p>
          <a:p>
            <a:pPr algn="l" marL="1410856" indent="-470285" lvl="2">
              <a:lnSpc>
                <a:spcPts val="4574"/>
              </a:lnSpc>
              <a:buFont typeface="Arial"/>
              <a:buChar char="⚬"/>
            </a:pPr>
            <a:r>
              <a:rPr lang="en-US" sz="3267">
                <a:solidFill>
                  <a:srgbClr val="000000"/>
                </a:solidFill>
                <a:latin typeface="Nunito"/>
                <a:ea typeface="Nunito"/>
                <a:cs typeface="Nunito"/>
                <a:sym typeface="Nunito"/>
              </a:rPr>
              <a:t>Multicollinearity Alert:</a:t>
            </a:r>
          </a:p>
          <a:p>
            <a:pPr algn="l" marL="2116284" indent="-529071" lvl="3">
              <a:lnSpc>
                <a:spcPts val="4574"/>
              </a:lnSpc>
              <a:buFont typeface="Arial"/>
              <a:buChar char="￭"/>
            </a:pPr>
            <a:r>
              <a:rPr lang="en-US" sz="3267">
                <a:solidFill>
                  <a:srgbClr val="000000"/>
                </a:solidFill>
                <a:latin typeface="Nunito"/>
                <a:ea typeface="Nunito"/>
                <a:cs typeface="Nunito"/>
                <a:sym typeface="Nunito"/>
              </a:rPr>
              <a:t>Multiple features measure similar concepts</a:t>
            </a:r>
          </a:p>
          <a:p>
            <a:pPr algn="l" marL="2116284" indent="-529071" lvl="3">
              <a:lnSpc>
                <a:spcPts val="4574"/>
              </a:lnSpc>
              <a:buFont typeface="Arial"/>
              <a:buChar char="￭"/>
            </a:pPr>
            <a:r>
              <a:rPr lang="en-US" sz="3267">
                <a:solidFill>
                  <a:srgbClr val="000000"/>
                </a:solidFill>
                <a:latin typeface="Nunito"/>
                <a:ea typeface="Nunito"/>
                <a:cs typeface="Nunito"/>
                <a:sym typeface="Nunito"/>
              </a:rPr>
              <a:t>May need feature selection</a:t>
            </a:r>
          </a:p>
          <a:p>
            <a:pPr algn="l">
              <a:lnSpc>
                <a:spcPts val="4574"/>
              </a:lnSpc>
            </a:pPr>
          </a:p>
        </p:txBody>
      </p:sp>
      <p:sp>
        <p:nvSpPr>
          <p:cNvPr name="Freeform 10" id="10"/>
          <p:cNvSpPr/>
          <p:nvPr/>
        </p:nvSpPr>
        <p:spPr>
          <a:xfrm flipH="true" flipV="true" rot="0">
            <a:off x="14449370" y="-190035"/>
            <a:ext cx="4552267" cy="4346314"/>
          </a:xfrm>
          <a:custGeom>
            <a:avLst/>
            <a:gdLst/>
            <a:ahLst/>
            <a:cxnLst/>
            <a:rect r="r" b="b" t="t" l="l"/>
            <a:pathLst>
              <a:path h="4346314" w="4552267">
                <a:moveTo>
                  <a:pt x="4552267" y="4346314"/>
                </a:moveTo>
                <a:lnTo>
                  <a:pt x="0" y="4346314"/>
                </a:lnTo>
                <a:lnTo>
                  <a:pt x="0" y="0"/>
                </a:lnTo>
                <a:lnTo>
                  <a:pt x="4552267" y="0"/>
                </a:lnTo>
                <a:lnTo>
                  <a:pt x="4552267" y="4346314"/>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DAG0wcZEu5I</dc:identifier>
  <dcterms:modified xsi:type="dcterms:W3CDTF">2011-08-01T06:04:30Z</dcterms:modified>
  <cp:revision>1</cp:revision>
  <dc:title>league winner predictor ppt</dc:title>
</cp:coreProperties>
</file>