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1D1F5D-F03D-4B69-9371-3B4D5E79AC47}" v="156" dt="2025-10-06T09:44:48.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59EA1-39C4-4573-93CB-F69C7682F6D0}" type="datetimeFigureOut">
              <a:rPr lang="en-IN" smtClean="0"/>
              <a:t>06-10-2025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586F5-C01F-44AB-B037-27A9692CB405}" type="slidenum">
              <a:rPr lang="en-IN" smtClean="0"/>
              <a:t>‹#›</a:t>
            </a:fld>
            <a:endParaRPr lang="en-IN"/>
          </a:p>
        </p:txBody>
      </p:sp>
    </p:spTree>
    <p:extLst>
      <p:ext uri="{BB962C8B-B14F-4D97-AF65-F5344CB8AC3E}">
        <p14:creationId xmlns:p14="http://schemas.microsoft.com/office/powerpoint/2010/main" val="421275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2586F5-C01F-44AB-B037-27A9692CB405}" type="slidenum">
              <a:rPr lang="en-IN" smtClean="0"/>
              <a:t>5</a:t>
            </a:fld>
            <a:endParaRPr lang="en-IN"/>
          </a:p>
        </p:txBody>
      </p:sp>
    </p:spTree>
    <p:extLst>
      <p:ext uri="{BB962C8B-B14F-4D97-AF65-F5344CB8AC3E}">
        <p14:creationId xmlns:p14="http://schemas.microsoft.com/office/powerpoint/2010/main" val="67157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2586F5-C01F-44AB-B037-27A9692CB405}" type="slidenum">
              <a:rPr lang="en-IN" smtClean="0"/>
              <a:t>9</a:t>
            </a:fld>
            <a:endParaRPr lang="en-IN"/>
          </a:p>
        </p:txBody>
      </p:sp>
    </p:spTree>
    <p:extLst>
      <p:ext uri="{BB962C8B-B14F-4D97-AF65-F5344CB8AC3E}">
        <p14:creationId xmlns:p14="http://schemas.microsoft.com/office/powerpoint/2010/main" val="52612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2586F5-C01F-44AB-B037-27A9692CB405}" type="slidenum">
              <a:rPr lang="en-IN" smtClean="0"/>
              <a:t>11</a:t>
            </a:fld>
            <a:endParaRPr lang="en-IN"/>
          </a:p>
        </p:txBody>
      </p:sp>
    </p:spTree>
    <p:extLst>
      <p:ext uri="{BB962C8B-B14F-4D97-AF65-F5344CB8AC3E}">
        <p14:creationId xmlns:p14="http://schemas.microsoft.com/office/powerpoint/2010/main" val="1666074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36674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481BC-80B7-460E-BCD6-12625C03C8EF}"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93599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44718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3074963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830660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E481BC-80B7-460E-BCD6-12625C03C8EF}" type="datetimeFigureOut">
              <a:rPr lang="en-IN" smtClean="0"/>
              <a:t>06-10-2025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1147066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E481BC-80B7-460E-BCD6-12625C03C8EF}" type="datetimeFigureOut">
              <a:rPr lang="en-IN" smtClean="0"/>
              <a:t>06-10-2025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364410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021820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50394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79641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83403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481BC-80B7-460E-BCD6-12625C03C8EF}"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199782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481BC-80B7-460E-BCD6-12625C03C8EF}" type="datetimeFigureOut">
              <a:rPr lang="en-IN" smtClean="0"/>
              <a:t>06-10-2025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13285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481BC-80B7-460E-BCD6-12625C03C8EF}" type="datetimeFigureOut">
              <a:rPr lang="en-IN" smtClean="0"/>
              <a:t>06-10-2025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05603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481BC-80B7-460E-BCD6-12625C03C8EF}" type="datetimeFigureOut">
              <a:rPr lang="en-IN" smtClean="0"/>
              <a:t>06-10-2025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409008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481BC-80B7-460E-BCD6-12625C03C8EF}"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71278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481BC-80B7-460E-BCD6-12625C03C8EF}"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44304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E481BC-80B7-460E-BCD6-12625C03C8EF}" type="datetimeFigureOut">
              <a:rPr lang="en-IN" smtClean="0"/>
              <a:t>06-10-2025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BEA0041-336E-4091-8618-B2FF610DADC9}" type="slidenum">
              <a:rPr lang="en-IN" smtClean="0"/>
              <a:t>‹#›</a:t>
            </a:fld>
            <a:endParaRPr lang="en-IN"/>
          </a:p>
        </p:txBody>
      </p:sp>
    </p:spTree>
    <p:extLst>
      <p:ext uri="{BB962C8B-B14F-4D97-AF65-F5344CB8AC3E}">
        <p14:creationId xmlns:p14="http://schemas.microsoft.com/office/powerpoint/2010/main" val="2604301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1B86-95D7-723E-39E3-0F6FCAD56849}"/>
              </a:ext>
            </a:extLst>
          </p:cNvPr>
          <p:cNvSpPr>
            <a:spLocks noGrp="1"/>
          </p:cNvSpPr>
          <p:nvPr>
            <p:ph type="ctrTitle"/>
          </p:nvPr>
        </p:nvSpPr>
        <p:spPr>
          <a:xfrm>
            <a:off x="3454833" y="1253073"/>
            <a:ext cx="6210277" cy="2837146"/>
          </a:xfrm>
        </p:spPr>
        <p:txBody>
          <a:bodyPr/>
          <a:lstStyle/>
          <a:p>
            <a:r>
              <a:rPr lang="en-IN" sz="5800" dirty="0"/>
              <a:t>TOP ASSISTS</a:t>
            </a:r>
            <a:br>
              <a:rPr lang="en-IN" sz="5800" dirty="0"/>
            </a:br>
            <a:r>
              <a:rPr lang="en-IN" sz="5800" dirty="0"/>
              <a:t>PREDICTION</a:t>
            </a:r>
          </a:p>
        </p:txBody>
      </p:sp>
      <p:sp>
        <p:nvSpPr>
          <p:cNvPr id="3" name="Subtitle 2">
            <a:extLst>
              <a:ext uri="{FF2B5EF4-FFF2-40B4-BE49-F238E27FC236}">
                <a16:creationId xmlns:a16="http://schemas.microsoft.com/office/drawing/2014/main" id="{F1976757-8238-22F4-0969-520527CD1B1D}"/>
              </a:ext>
            </a:extLst>
          </p:cNvPr>
          <p:cNvSpPr>
            <a:spLocks noGrp="1"/>
          </p:cNvSpPr>
          <p:nvPr>
            <p:ph type="subTitle" idx="1"/>
          </p:nvPr>
        </p:nvSpPr>
        <p:spPr>
          <a:xfrm>
            <a:off x="4252116" y="4325095"/>
            <a:ext cx="5049200" cy="1289664"/>
          </a:xfrm>
        </p:spPr>
        <p:txBody>
          <a:bodyPr/>
          <a:lstStyle/>
          <a:p>
            <a:r>
              <a:rPr lang="en-IN" dirty="0">
                <a:solidFill>
                  <a:srgbClr val="FFC000"/>
                </a:solidFill>
              </a:rPr>
              <a:t>BY: KARTHIK LANKA</a:t>
            </a:r>
          </a:p>
          <a:p>
            <a:r>
              <a:rPr lang="en-IN" dirty="0">
                <a:solidFill>
                  <a:srgbClr val="FFC000"/>
                </a:solidFill>
              </a:rPr>
              <a:t>Mentor : nalla suman</a:t>
            </a:r>
          </a:p>
          <a:p>
            <a:endParaRPr lang="en-IN" dirty="0">
              <a:solidFill>
                <a:srgbClr val="FFC000"/>
              </a:solidFill>
            </a:endParaRPr>
          </a:p>
        </p:txBody>
      </p:sp>
      <p:pic>
        <p:nvPicPr>
          <p:cNvPr id="4" name="Picture 4" descr="Application Logo">
            <a:extLst>
              <a:ext uri="{FF2B5EF4-FFF2-40B4-BE49-F238E27FC236}">
                <a16:creationId xmlns:a16="http://schemas.microsoft.com/office/drawing/2014/main" id="{7A52882D-0259-D189-BE9F-616E2D242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6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0617-25A0-D5EB-CF8D-055578896EAD}"/>
              </a:ext>
            </a:extLst>
          </p:cNvPr>
          <p:cNvSpPr>
            <a:spLocks noGrp="1"/>
          </p:cNvSpPr>
          <p:nvPr>
            <p:ph type="title"/>
          </p:nvPr>
        </p:nvSpPr>
        <p:spPr/>
        <p:txBody>
          <a:bodyPr/>
          <a:lstStyle/>
          <a:p>
            <a:r>
              <a:rPr lang="en-US" dirty="0"/>
              <a:t>EVALUATION/RESULTS</a:t>
            </a:r>
            <a:endParaRPr lang="en-IN" dirty="0"/>
          </a:p>
        </p:txBody>
      </p:sp>
      <p:sp>
        <p:nvSpPr>
          <p:cNvPr id="3" name="Content Placeholder 2">
            <a:extLst>
              <a:ext uri="{FF2B5EF4-FFF2-40B4-BE49-F238E27FC236}">
                <a16:creationId xmlns:a16="http://schemas.microsoft.com/office/drawing/2014/main" id="{5F36D3B5-4256-2C6A-0B76-3DB0B03E0E1C}"/>
              </a:ext>
            </a:extLst>
          </p:cNvPr>
          <p:cNvSpPr>
            <a:spLocks noGrp="1"/>
          </p:cNvSpPr>
          <p:nvPr>
            <p:ph idx="1"/>
          </p:nvPr>
        </p:nvSpPr>
        <p:spPr>
          <a:xfrm>
            <a:off x="702670" y="2318363"/>
            <a:ext cx="7477769" cy="4082435"/>
          </a:xfrm>
        </p:spPr>
        <p:txBody>
          <a:bodyPr>
            <a:normAutofit fontScale="85000" lnSpcReduction="20000"/>
          </a:bodyPr>
          <a:lstStyle/>
          <a:p>
            <a:pPr marL="0" indent="0">
              <a:buNone/>
            </a:pPr>
            <a:r>
              <a:rPr lang="en-US" b="1" dirty="0"/>
              <a:t>Model Evaluation / Results</a:t>
            </a:r>
          </a:p>
          <a:p>
            <a:r>
              <a:rPr lang="en-US" b="1" dirty="0"/>
              <a:t>Mean Squared Error (MSE): 0.44</a:t>
            </a:r>
            <a:endParaRPr lang="en-US" dirty="0"/>
          </a:p>
          <a:p>
            <a:pPr lvl="1"/>
            <a:r>
              <a:rPr lang="en-US" dirty="0"/>
              <a:t>Low average squared error between predicted and actual assists.</a:t>
            </a:r>
          </a:p>
          <a:p>
            <a:r>
              <a:rPr lang="en-US" b="1" dirty="0"/>
              <a:t>Root Mean Squared Error (RMSE): 0.67</a:t>
            </a:r>
            <a:endParaRPr lang="en-US" dirty="0"/>
          </a:p>
          <a:p>
            <a:pPr lvl="1"/>
            <a:r>
              <a:rPr lang="en-US" dirty="0"/>
              <a:t>Typical prediction error is less than 1 assist per player.</a:t>
            </a:r>
          </a:p>
          <a:p>
            <a:r>
              <a:rPr lang="en-US" b="1" dirty="0"/>
              <a:t>R² Score: 0.964</a:t>
            </a:r>
            <a:endParaRPr lang="en-US" dirty="0"/>
          </a:p>
          <a:p>
            <a:pPr lvl="1"/>
            <a:r>
              <a:rPr lang="en-US" dirty="0"/>
              <a:t>The model explains </a:t>
            </a:r>
            <a:r>
              <a:rPr lang="en-US" b="1" dirty="0"/>
              <a:t>96.4% of the variance</a:t>
            </a:r>
            <a:r>
              <a:rPr lang="en-US" dirty="0"/>
              <a:t> in player assists.</a:t>
            </a:r>
          </a:p>
          <a:p>
            <a:r>
              <a:rPr lang="en-US" b="1" dirty="0"/>
              <a:t>Feature Importance:</a:t>
            </a:r>
            <a:endParaRPr lang="en-US" dirty="0"/>
          </a:p>
          <a:p>
            <a:pPr lvl="1"/>
            <a:r>
              <a:rPr lang="en-US" dirty="0"/>
              <a:t>Key metrics like Key Passes, Expected Assists (</a:t>
            </a:r>
            <a:r>
              <a:rPr lang="en-US" dirty="0" err="1"/>
              <a:t>xA</a:t>
            </a:r>
            <a:r>
              <a:rPr lang="en-US" dirty="0"/>
              <a:t>), and Assists per 90 significantly influence predictions.</a:t>
            </a:r>
          </a:p>
          <a:p>
            <a:r>
              <a:rPr lang="en-US" b="1" dirty="0"/>
              <a:t>Insights:</a:t>
            </a:r>
            <a:endParaRPr lang="en-US" dirty="0"/>
          </a:p>
          <a:p>
            <a:pPr lvl="1"/>
            <a:r>
              <a:rPr lang="en-US" dirty="0"/>
              <a:t>The Random Forest model generalizes well to unseen data.</a:t>
            </a:r>
          </a:p>
          <a:p>
            <a:pPr lvl="1"/>
            <a:r>
              <a:rPr lang="en-US" dirty="0"/>
              <a:t>Predictions are accurate and robust, suitable for player performance analysis and scouting.</a:t>
            </a:r>
          </a:p>
          <a:p>
            <a:endParaRPr lang="en-IN" dirty="0"/>
          </a:p>
        </p:txBody>
      </p:sp>
      <p:pic>
        <p:nvPicPr>
          <p:cNvPr id="5" name="Picture 4">
            <a:extLst>
              <a:ext uri="{FF2B5EF4-FFF2-40B4-BE49-F238E27FC236}">
                <a16:creationId xmlns:a16="http://schemas.microsoft.com/office/drawing/2014/main" id="{B5113385-636C-BE62-D1ED-09EC2FCE857D}"/>
              </a:ext>
            </a:extLst>
          </p:cNvPr>
          <p:cNvPicPr>
            <a:picLocks noChangeAspect="1"/>
          </p:cNvPicPr>
          <p:nvPr/>
        </p:nvPicPr>
        <p:blipFill>
          <a:blip r:embed="rId2"/>
          <a:stretch>
            <a:fillRect/>
          </a:stretch>
        </p:blipFill>
        <p:spPr>
          <a:xfrm>
            <a:off x="7000568" y="3429000"/>
            <a:ext cx="4945626" cy="1841090"/>
          </a:xfrm>
          <a:prstGeom prst="rect">
            <a:avLst/>
          </a:prstGeom>
        </p:spPr>
      </p:pic>
      <p:pic>
        <p:nvPicPr>
          <p:cNvPr id="6" name="Picture 5" descr="Application Logo">
            <a:extLst>
              <a:ext uri="{FF2B5EF4-FFF2-40B4-BE49-F238E27FC236}">
                <a16:creationId xmlns:a16="http://schemas.microsoft.com/office/drawing/2014/main" id="{9A67938A-5778-FE5C-9EAC-E1B8272AC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98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7321-E0FC-3316-ED8E-0C24ACE3B56D}"/>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7DD3DAF0-CDA9-3BB8-3DF7-8FD6DA6124D6}"/>
              </a:ext>
            </a:extLst>
          </p:cNvPr>
          <p:cNvSpPr>
            <a:spLocks noGrp="1"/>
          </p:cNvSpPr>
          <p:nvPr>
            <p:ph idx="1"/>
          </p:nvPr>
        </p:nvSpPr>
        <p:spPr>
          <a:xfrm>
            <a:off x="577477" y="2288868"/>
            <a:ext cx="11037046" cy="4254500"/>
          </a:xfrm>
        </p:spPr>
        <p:txBody>
          <a:bodyPr>
            <a:normAutofit fontScale="77500" lnSpcReduction="20000"/>
          </a:bodyPr>
          <a:lstStyle/>
          <a:p>
            <a:pPr marL="0" indent="0">
              <a:buNone/>
            </a:pPr>
            <a:r>
              <a:rPr lang="en-US" b="1" dirty="0"/>
              <a:t>Project Deployment</a:t>
            </a:r>
          </a:p>
          <a:p>
            <a:pPr marL="0" indent="0">
              <a:buNone/>
            </a:pPr>
            <a:r>
              <a:rPr lang="en-US" b="1" dirty="0"/>
              <a:t>Platform:</a:t>
            </a:r>
            <a:r>
              <a:rPr lang="en-US" dirty="0"/>
              <a:t> Render (Cloud Hosting)</a:t>
            </a:r>
          </a:p>
          <a:p>
            <a:pPr lvl="1"/>
            <a:r>
              <a:rPr lang="en-US" dirty="0"/>
              <a:t>Provides a reliable and scalable environment for web applications and APIs.</a:t>
            </a:r>
          </a:p>
          <a:p>
            <a:pPr marL="0" indent="0">
              <a:buNone/>
            </a:pPr>
            <a:r>
              <a:rPr lang="en-US" b="1" dirty="0"/>
              <a:t>Purpose:</a:t>
            </a:r>
            <a:endParaRPr lang="en-US" dirty="0"/>
          </a:p>
          <a:p>
            <a:pPr lvl="1"/>
            <a:r>
              <a:rPr lang="en-US" dirty="0"/>
              <a:t>Hosts the </a:t>
            </a:r>
            <a:r>
              <a:rPr lang="en-US" b="1" dirty="0"/>
              <a:t>Premier League Assists Prediction Model</a:t>
            </a:r>
            <a:r>
              <a:rPr lang="en-US" dirty="0"/>
              <a:t> as an interactive service.</a:t>
            </a:r>
          </a:p>
          <a:p>
            <a:pPr lvl="1"/>
            <a:r>
              <a:rPr lang="en-US" dirty="0"/>
              <a:t>Allows users to input player statistics and get predicted assists in real-time.</a:t>
            </a:r>
          </a:p>
          <a:p>
            <a:pPr marL="0" indent="0">
              <a:buNone/>
            </a:pPr>
            <a:r>
              <a:rPr lang="en-US" b="1" dirty="0"/>
              <a:t>Backend:</a:t>
            </a:r>
            <a:endParaRPr lang="en-US" dirty="0"/>
          </a:p>
          <a:p>
            <a:pPr lvl="1"/>
            <a:r>
              <a:rPr lang="en-US" dirty="0"/>
              <a:t>Python (Flask) serving the Random Forest model.</a:t>
            </a:r>
          </a:p>
          <a:p>
            <a:pPr marL="0" indent="0">
              <a:buNone/>
            </a:pPr>
            <a:r>
              <a:rPr lang="en-US" b="1" dirty="0"/>
              <a:t>Frontend / Interface:</a:t>
            </a:r>
            <a:endParaRPr lang="en-US" dirty="0"/>
          </a:p>
          <a:p>
            <a:pPr lvl="1"/>
            <a:r>
              <a:rPr lang="en-US" dirty="0"/>
              <a:t>Simple interface to input features like Age, Position, Minutes Played, </a:t>
            </a:r>
            <a:r>
              <a:rPr lang="en-US" dirty="0" err="1"/>
              <a:t>xG</a:t>
            </a:r>
            <a:r>
              <a:rPr lang="en-US" dirty="0"/>
              <a:t>, etc., and display predictions.</a:t>
            </a:r>
          </a:p>
          <a:p>
            <a:pPr marL="0" indent="0">
              <a:buNone/>
            </a:pPr>
            <a:r>
              <a:rPr lang="en-US" b="1" dirty="0"/>
              <a:t>Benefits:</a:t>
            </a:r>
            <a:endParaRPr lang="en-US" dirty="0"/>
          </a:p>
          <a:p>
            <a:pPr lvl="1"/>
            <a:r>
              <a:rPr lang="en-US" dirty="0"/>
              <a:t>Accessible from anywhere with an internet connection.</a:t>
            </a:r>
          </a:p>
          <a:p>
            <a:pPr lvl="1"/>
            <a:r>
              <a:rPr lang="en-US" dirty="0"/>
              <a:t>Demonstrates a full ML lifecycle: </a:t>
            </a:r>
            <a:r>
              <a:rPr lang="en-US" b="1" dirty="0"/>
              <a:t>data preprocessing → model training → deployment → predictions</a:t>
            </a:r>
            <a:r>
              <a:rPr lang="en-US" dirty="0"/>
              <a:t>.</a:t>
            </a:r>
          </a:p>
          <a:p>
            <a:pPr marL="0" indent="0">
              <a:buNone/>
            </a:pPr>
            <a:r>
              <a:rPr lang="en-US" b="1" dirty="0"/>
              <a:t>Project Link:</a:t>
            </a:r>
            <a:endParaRPr lang="en-US" dirty="0"/>
          </a:p>
          <a:p>
            <a:pPr lvl="1"/>
            <a:r>
              <a:rPr lang="en-US" dirty="0"/>
              <a:t>You can share your live URL (e.g., https://epl-hub.onrender.com) to showcase the working model.</a:t>
            </a:r>
          </a:p>
          <a:p>
            <a:endParaRPr lang="en-IN" dirty="0"/>
          </a:p>
        </p:txBody>
      </p:sp>
      <p:pic>
        <p:nvPicPr>
          <p:cNvPr id="4" name="Picture 3" descr="Application Logo">
            <a:extLst>
              <a:ext uri="{FF2B5EF4-FFF2-40B4-BE49-F238E27FC236}">
                <a16:creationId xmlns:a16="http://schemas.microsoft.com/office/drawing/2014/main" id="{603032FF-0F9C-9A73-33E7-873252E40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20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3B5D-F63C-E9A8-C60C-95280B244C7A}"/>
              </a:ext>
            </a:extLst>
          </p:cNvPr>
          <p:cNvSpPr>
            <a:spLocks noGrp="1"/>
          </p:cNvSpPr>
          <p:nvPr>
            <p:ph type="title"/>
          </p:nvPr>
        </p:nvSpPr>
        <p:spPr/>
        <p:txBody>
          <a:bodyPr/>
          <a:lstStyle/>
          <a:p>
            <a:r>
              <a:rPr lang="en-US" dirty="0"/>
              <a:t>APPLICATION UI</a:t>
            </a:r>
            <a:endParaRPr lang="en-IN" dirty="0"/>
          </a:p>
        </p:txBody>
      </p:sp>
      <p:pic>
        <p:nvPicPr>
          <p:cNvPr id="4" name="Picture 3" descr="Application Logo">
            <a:extLst>
              <a:ext uri="{FF2B5EF4-FFF2-40B4-BE49-F238E27FC236}">
                <a16:creationId xmlns:a16="http://schemas.microsoft.com/office/drawing/2014/main" id="{CB8F005E-644D-2CF0-780E-38125380F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F76678C-0B37-F9B2-337B-28C5B9902F05}"/>
              </a:ext>
            </a:extLst>
          </p:cNvPr>
          <p:cNvPicPr>
            <a:picLocks noChangeAspect="1"/>
          </p:cNvPicPr>
          <p:nvPr/>
        </p:nvPicPr>
        <p:blipFill>
          <a:blip r:embed="rId3"/>
          <a:stretch>
            <a:fillRect/>
          </a:stretch>
        </p:blipFill>
        <p:spPr>
          <a:xfrm>
            <a:off x="471948" y="2298220"/>
            <a:ext cx="4788311" cy="4397548"/>
          </a:xfrm>
          <a:prstGeom prst="rect">
            <a:avLst/>
          </a:prstGeom>
        </p:spPr>
      </p:pic>
      <p:pic>
        <p:nvPicPr>
          <p:cNvPr id="9" name="Picture 8">
            <a:extLst>
              <a:ext uri="{FF2B5EF4-FFF2-40B4-BE49-F238E27FC236}">
                <a16:creationId xmlns:a16="http://schemas.microsoft.com/office/drawing/2014/main" id="{1EF978C1-C256-A708-3C4B-ED9FD39ED3AF}"/>
              </a:ext>
            </a:extLst>
          </p:cNvPr>
          <p:cNvPicPr>
            <a:picLocks noChangeAspect="1"/>
          </p:cNvPicPr>
          <p:nvPr/>
        </p:nvPicPr>
        <p:blipFill>
          <a:blip r:embed="rId4"/>
          <a:stretch>
            <a:fillRect/>
          </a:stretch>
        </p:blipFill>
        <p:spPr>
          <a:xfrm>
            <a:off x="5643716" y="2635045"/>
            <a:ext cx="6272981" cy="4060723"/>
          </a:xfrm>
          <a:prstGeom prst="rect">
            <a:avLst/>
          </a:prstGeom>
        </p:spPr>
      </p:pic>
    </p:spTree>
    <p:extLst>
      <p:ext uri="{BB962C8B-B14F-4D97-AF65-F5344CB8AC3E}">
        <p14:creationId xmlns:p14="http://schemas.microsoft.com/office/powerpoint/2010/main" val="668054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1B8C-DD3E-8997-C462-4D58D50FDD5C}"/>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1DB58ED3-2F31-6BF5-F68F-4EC1207B8F6F}"/>
              </a:ext>
            </a:extLst>
          </p:cNvPr>
          <p:cNvSpPr>
            <a:spLocks noGrp="1"/>
          </p:cNvSpPr>
          <p:nvPr>
            <p:ph idx="1"/>
          </p:nvPr>
        </p:nvSpPr>
        <p:spPr>
          <a:xfrm>
            <a:off x="734793" y="2819809"/>
            <a:ext cx="10722414" cy="2971392"/>
          </a:xfrm>
        </p:spPr>
        <p:txBody>
          <a:bodyPr/>
          <a:lstStyle/>
          <a:p>
            <a:r>
              <a:rPr lang="en-US" dirty="0"/>
              <a:t>I would like to sincerely thank </a:t>
            </a:r>
            <a:r>
              <a:rPr lang="en-US" b="1" dirty="0"/>
              <a:t>Mr. Nalla Suman</a:t>
            </a:r>
            <a:r>
              <a:rPr lang="en-US" dirty="0"/>
              <a:t>, my trainer and mentor, for his constant guidance, support, and constructive feedback throughout this project. His encouragement and valuable insights greatly helped me grasp and apply machine learning concepts effectively.</a:t>
            </a:r>
          </a:p>
          <a:p>
            <a:r>
              <a:rPr lang="en-US" dirty="0"/>
              <a:t>I am also grateful to </a:t>
            </a:r>
            <a:r>
              <a:rPr lang="en-US" b="1" dirty="0"/>
              <a:t>Infosys Springboard</a:t>
            </a:r>
            <a:r>
              <a:rPr lang="en-US" dirty="0"/>
              <a:t> for providing this opportunity to work on a practical and engaging project, which significantly enhanced my technical and analytical skills.</a:t>
            </a:r>
          </a:p>
          <a:p>
            <a:r>
              <a:rPr lang="en-US" dirty="0"/>
              <a:t>Finally, I would like to acknowledge the contribution of </a:t>
            </a:r>
            <a:r>
              <a:rPr lang="en-US" b="1" dirty="0"/>
              <a:t>open-source tools and resources</a:t>
            </a:r>
            <a:r>
              <a:rPr lang="en-US" dirty="0"/>
              <a:t> such as Kaggle, Scikit-learn, and Render, which were instrumental in the successful completion of this project.</a:t>
            </a:r>
          </a:p>
          <a:p>
            <a:endParaRPr lang="en-IN" dirty="0"/>
          </a:p>
        </p:txBody>
      </p:sp>
      <p:pic>
        <p:nvPicPr>
          <p:cNvPr id="4" name="Picture 3" descr="Application Logo">
            <a:extLst>
              <a:ext uri="{FF2B5EF4-FFF2-40B4-BE49-F238E27FC236}">
                <a16:creationId xmlns:a16="http://schemas.microsoft.com/office/drawing/2014/main" id="{B5D00DF7-3B12-FC49-6A48-E675B3A19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396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007C8-E12F-EF54-6341-B4D0AC67527E}"/>
              </a:ext>
            </a:extLst>
          </p:cNvPr>
          <p:cNvSpPr>
            <a:spLocks noGrp="1"/>
          </p:cNvSpPr>
          <p:nvPr>
            <p:ph idx="1"/>
          </p:nvPr>
        </p:nvSpPr>
        <p:spPr>
          <a:xfrm>
            <a:off x="2966716" y="3429000"/>
            <a:ext cx="6934368" cy="3178277"/>
          </a:xfrm>
        </p:spPr>
        <p:txBody>
          <a:bodyPr>
            <a:noAutofit/>
          </a:bodyPr>
          <a:lstStyle/>
          <a:p>
            <a:pPr marL="0" indent="0">
              <a:buNone/>
            </a:pPr>
            <a:r>
              <a:rPr lang="en-US" sz="8000" dirty="0"/>
              <a:t>THANK YOU</a:t>
            </a:r>
            <a:endParaRPr lang="en-IN" sz="8000" dirty="0"/>
          </a:p>
        </p:txBody>
      </p:sp>
      <p:pic>
        <p:nvPicPr>
          <p:cNvPr id="2" name="Picture 1" descr="Application Logo">
            <a:extLst>
              <a:ext uri="{FF2B5EF4-FFF2-40B4-BE49-F238E27FC236}">
                <a16:creationId xmlns:a16="http://schemas.microsoft.com/office/drawing/2014/main" id="{3658826A-8C7B-8DFB-D773-D31086527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28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7B4-CE45-B20D-F6BB-C33961CE1568}"/>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499B30CC-2E4E-7D61-542B-834C7644C68C}"/>
              </a:ext>
            </a:extLst>
          </p:cNvPr>
          <p:cNvSpPr>
            <a:spLocks noGrp="1"/>
          </p:cNvSpPr>
          <p:nvPr>
            <p:ph idx="1"/>
          </p:nvPr>
        </p:nvSpPr>
        <p:spPr>
          <a:xfrm>
            <a:off x="1154954" y="2859139"/>
            <a:ext cx="8825659" cy="3416300"/>
          </a:xfrm>
        </p:spPr>
        <p:txBody>
          <a:bodyPr/>
          <a:lstStyle/>
          <a:p>
            <a:r>
              <a:rPr lang="en-US" sz="2400" dirty="0"/>
              <a:t>This project develops a machine learning system designed to forecast the number of assists a Premier League player is likely to record. The models leverage detailed player statistics, including key passes, assists per 90 minutes, shot assists, completed crosses, and prior season performance data spanning the 1993–2024 Premier League seasons.</a:t>
            </a:r>
          </a:p>
          <a:p>
            <a:endParaRPr lang="en-IN" dirty="0"/>
          </a:p>
        </p:txBody>
      </p:sp>
      <p:pic>
        <p:nvPicPr>
          <p:cNvPr id="4" name="Picture 4" descr="Application Logo">
            <a:extLst>
              <a:ext uri="{FF2B5EF4-FFF2-40B4-BE49-F238E27FC236}">
                <a16:creationId xmlns:a16="http://schemas.microsoft.com/office/drawing/2014/main" id="{089101BE-FD9B-2053-EB3F-2A23D0DCB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968" y="1219335"/>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01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478E-DDE7-CCB3-2358-66DD06EBE011}"/>
              </a:ext>
            </a:extLst>
          </p:cNvPr>
          <p:cNvSpPr>
            <a:spLocks noGrp="1"/>
          </p:cNvSpPr>
          <p:nvPr>
            <p:ph type="title"/>
          </p:nvPr>
        </p:nvSpPr>
        <p:spPr/>
        <p:txBody>
          <a:bodyPr/>
          <a:lstStyle/>
          <a:p>
            <a:r>
              <a:rPr lang="en-IN" dirty="0"/>
              <a:t>OBJECTIVE &amp; MOTIVATION</a:t>
            </a:r>
          </a:p>
        </p:txBody>
      </p:sp>
      <p:sp>
        <p:nvSpPr>
          <p:cNvPr id="3" name="Content Placeholder 2">
            <a:extLst>
              <a:ext uri="{FF2B5EF4-FFF2-40B4-BE49-F238E27FC236}">
                <a16:creationId xmlns:a16="http://schemas.microsoft.com/office/drawing/2014/main" id="{DC9547FE-FE82-30AF-AE8C-B5AE15E5530C}"/>
              </a:ext>
            </a:extLst>
          </p:cNvPr>
          <p:cNvSpPr>
            <a:spLocks noGrp="1"/>
          </p:cNvSpPr>
          <p:nvPr>
            <p:ph idx="1"/>
          </p:nvPr>
        </p:nvSpPr>
        <p:spPr>
          <a:xfrm>
            <a:off x="230723" y="2593668"/>
            <a:ext cx="5796452" cy="3807132"/>
          </a:xfrm>
        </p:spPr>
        <p:txBody>
          <a:bodyPr>
            <a:normAutofit fontScale="92500" lnSpcReduction="10000"/>
          </a:bodyPr>
          <a:lstStyle/>
          <a:p>
            <a:pPr marL="0" indent="0">
              <a:buNone/>
            </a:pPr>
            <a:r>
              <a:rPr lang="en-US" sz="2200" b="1" dirty="0"/>
              <a:t>    OBJECTIVE</a:t>
            </a:r>
          </a:p>
          <a:p>
            <a:r>
              <a:rPr lang="en-US" dirty="0"/>
              <a:t>This project aims to develop a </a:t>
            </a:r>
            <a:r>
              <a:rPr lang="en-US" b="1" dirty="0"/>
              <a:t>machine learning system</a:t>
            </a:r>
            <a:r>
              <a:rPr lang="en-US" dirty="0"/>
              <a:t> capable of accurately forecasting the number of assists a Premier League player is likely to achieve. The model utilizes extensive player statistics, including key passes, assists per 90 minutes, shot assists, completed crosses, and historical performance data from the 1993–2024 Premier League seasons. By analyzing these features, the system seeks to uncover hidden patterns in player creativity and playmaking efficiency, ultimately transforming raw football data into predictive insights that can guide strategic decisions.</a:t>
            </a:r>
            <a:endParaRPr lang="en-IN" dirty="0"/>
          </a:p>
        </p:txBody>
      </p:sp>
      <p:sp>
        <p:nvSpPr>
          <p:cNvPr id="4" name="Content Placeholder 2">
            <a:extLst>
              <a:ext uri="{FF2B5EF4-FFF2-40B4-BE49-F238E27FC236}">
                <a16:creationId xmlns:a16="http://schemas.microsoft.com/office/drawing/2014/main" id="{475EA42F-79BE-0657-7230-1A9F031A5BCE}"/>
              </a:ext>
            </a:extLst>
          </p:cNvPr>
          <p:cNvSpPr txBox="1">
            <a:spLocks/>
          </p:cNvSpPr>
          <p:nvPr/>
        </p:nvSpPr>
        <p:spPr>
          <a:xfrm>
            <a:off x="6027175" y="2652662"/>
            <a:ext cx="5796452" cy="380713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200" b="1" dirty="0"/>
              <a:t>    MOTIVATION</a:t>
            </a:r>
          </a:p>
          <a:p>
            <a:r>
              <a:rPr lang="en-US" dirty="0"/>
              <a:t>The motivation behind this project stems from the growing importance of </a:t>
            </a:r>
            <a:r>
              <a:rPr lang="en-US" b="1" dirty="0"/>
              <a:t>data-driven analysis in modern football</a:t>
            </a:r>
            <a:r>
              <a:rPr lang="en-US" dirty="0"/>
              <a:t>. Predicting player assists is not only vital for understanding individual performance but also for supporting key applications such as </a:t>
            </a:r>
            <a:r>
              <a:rPr lang="en-US" b="1" dirty="0"/>
              <a:t>fantasy football</a:t>
            </a:r>
            <a:r>
              <a:rPr lang="en-US" dirty="0"/>
              <a:t>, </a:t>
            </a:r>
            <a:r>
              <a:rPr lang="en-US" b="1" dirty="0"/>
              <a:t>club recruitment</a:t>
            </a:r>
            <a:r>
              <a:rPr lang="en-US" dirty="0"/>
              <a:t>, and </a:t>
            </a:r>
            <a:r>
              <a:rPr lang="en-US" b="1" dirty="0"/>
              <a:t>tactical analysis</a:t>
            </a:r>
            <a:r>
              <a:rPr lang="en-US" dirty="0"/>
              <a:t>. Accurate assist prediction enables fantasy players to make informed team selections, helps clubs identify and recruit top creative talents, and assists coaches and analysts in evaluating a player’s contribution to goal creation. Machine learning serves as a virtual football analyst, continuously learning from data to predict future performance and reveal insights that traditional methods often overlook.</a:t>
            </a:r>
            <a:endParaRPr lang="en-IN" dirty="0"/>
          </a:p>
        </p:txBody>
      </p:sp>
      <p:pic>
        <p:nvPicPr>
          <p:cNvPr id="5" name="Picture 4" descr="Application Logo">
            <a:extLst>
              <a:ext uri="{FF2B5EF4-FFF2-40B4-BE49-F238E27FC236}">
                <a16:creationId xmlns:a16="http://schemas.microsoft.com/office/drawing/2014/main" id="{0D11C126-E241-0930-C143-20E795C41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1633" y="1259619"/>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1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95A-EB72-6FCB-3F84-0D197FDBD788}"/>
              </a:ext>
            </a:extLst>
          </p:cNvPr>
          <p:cNvSpPr>
            <a:spLocks noGrp="1"/>
          </p:cNvSpPr>
          <p:nvPr>
            <p:ph type="title"/>
          </p:nvPr>
        </p:nvSpPr>
        <p:spPr/>
        <p:txBody>
          <a:bodyPr/>
          <a:lstStyle/>
          <a:p>
            <a:r>
              <a:rPr lang="en-IN" dirty="0"/>
              <a:t>PROJECT FLOW</a:t>
            </a:r>
          </a:p>
        </p:txBody>
      </p:sp>
      <p:sp>
        <p:nvSpPr>
          <p:cNvPr id="4" name="Rectangle 1">
            <a:extLst>
              <a:ext uri="{FF2B5EF4-FFF2-40B4-BE49-F238E27FC236}">
                <a16:creationId xmlns:a16="http://schemas.microsoft.com/office/drawing/2014/main" id="{3FB74E6E-BDF5-4B5F-7220-488B79D2CBF4}"/>
              </a:ext>
            </a:extLst>
          </p:cNvPr>
          <p:cNvSpPr>
            <a:spLocks noGrp="1" noChangeArrowheads="1"/>
          </p:cNvSpPr>
          <p:nvPr>
            <p:ph idx="1"/>
          </p:nvPr>
        </p:nvSpPr>
        <p:spPr bwMode="auto">
          <a:xfrm>
            <a:off x="692838" y="2945019"/>
            <a:ext cx="827662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600" dirty="0">
                <a:solidFill>
                  <a:schemeClr val="tx2">
                    <a:lumMod val="75000"/>
                  </a:schemeClr>
                </a:solidFill>
                <a:latin typeface="Arial" panose="020B0604020202020204" pitchFamily="34" charset="0"/>
              </a:rPr>
              <a:t>1</a:t>
            </a: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)Understanding Problem Statement &amp; Data Collection</a:t>
            </a:r>
          </a:p>
          <a:p>
            <a:pPr marL="0" lvl="0" indent="0" defTabSz="914400" eaLnBrk="0" fontAlgn="base" hangingPunct="0">
              <a:spcBef>
                <a:spcPct val="0"/>
              </a:spcBef>
              <a:spcAft>
                <a:spcPct val="0"/>
              </a:spcAft>
              <a:buClrTx/>
              <a:buSzTx/>
              <a:buNone/>
            </a:pP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2)EDA (</a:t>
            </a:r>
            <a:r>
              <a:rPr lang="en-US" sz="2800" dirty="0">
                <a:solidFill>
                  <a:schemeClr val="tx2">
                    <a:lumMod val="75000"/>
                  </a:schemeClr>
                </a:solidFill>
                <a:latin typeface="Arimo"/>
                <a:ea typeface="Arimo"/>
                <a:cs typeface="Arimo"/>
                <a:sym typeface="Arimo"/>
              </a:rPr>
              <a:t>Exploratory Data Analysis </a:t>
            </a: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3)Model Selection &amp; Training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4) Evaluation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5)Deployment</a:t>
            </a:r>
          </a:p>
        </p:txBody>
      </p:sp>
      <p:pic>
        <p:nvPicPr>
          <p:cNvPr id="3" name="Picture 4" descr="Application Logo">
            <a:extLst>
              <a:ext uri="{FF2B5EF4-FFF2-40B4-BE49-F238E27FC236}">
                <a16:creationId xmlns:a16="http://schemas.microsoft.com/office/drawing/2014/main" id="{C88CF28A-D479-902E-6EB6-2BA6CDCC9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0627" y="1249787"/>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55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E0BE-2176-4A4E-35F0-18EDBC68C788}"/>
              </a:ext>
            </a:extLst>
          </p:cNvPr>
          <p:cNvSpPr>
            <a:spLocks noGrp="1"/>
          </p:cNvSpPr>
          <p:nvPr>
            <p:ph type="title"/>
          </p:nvPr>
        </p:nvSpPr>
        <p:spPr>
          <a:xfrm>
            <a:off x="1715293" y="1003164"/>
            <a:ext cx="8761413" cy="706964"/>
          </a:xfrm>
        </p:spPr>
        <p:txBody>
          <a:bodyPr/>
          <a:lstStyle/>
          <a:p>
            <a:r>
              <a:rPr lang="en-IN" dirty="0"/>
              <a:t>UNDERSTAND PROBLEM AND</a:t>
            </a:r>
            <a:br>
              <a:rPr lang="en-IN" dirty="0"/>
            </a:br>
            <a:r>
              <a:rPr lang="en-IN" dirty="0"/>
              <a:t>       COLLECT DATA</a:t>
            </a:r>
          </a:p>
        </p:txBody>
      </p:sp>
      <p:sp>
        <p:nvSpPr>
          <p:cNvPr id="3" name="Content Placeholder 2">
            <a:extLst>
              <a:ext uri="{FF2B5EF4-FFF2-40B4-BE49-F238E27FC236}">
                <a16:creationId xmlns:a16="http://schemas.microsoft.com/office/drawing/2014/main" id="{3A6258A8-CDDE-ACA5-AE0C-785F68246B13}"/>
              </a:ext>
            </a:extLst>
          </p:cNvPr>
          <p:cNvSpPr>
            <a:spLocks noGrp="1"/>
          </p:cNvSpPr>
          <p:nvPr>
            <p:ph idx="1"/>
          </p:nvPr>
        </p:nvSpPr>
        <p:spPr>
          <a:xfrm>
            <a:off x="781330" y="2333112"/>
            <a:ext cx="5471652" cy="3374513"/>
          </a:xfrm>
        </p:spPr>
        <p:txBody>
          <a:bodyPr/>
          <a:lstStyle/>
          <a:p>
            <a:pPr marL="0" indent="0">
              <a:buNone/>
            </a:pPr>
            <a:r>
              <a:rPr lang="en-IN" b="1" dirty="0"/>
              <a:t>AIM/GOAL:</a:t>
            </a:r>
          </a:p>
          <a:p>
            <a:r>
              <a:rPr lang="en-US" dirty="0"/>
              <a:t>Develop a regression model to estimate the number of assists a Premier League player is likely to record.</a:t>
            </a:r>
          </a:p>
          <a:p>
            <a:pPr marL="0" indent="0">
              <a:buNone/>
            </a:pPr>
            <a:r>
              <a:rPr lang="en-IN" b="1" dirty="0"/>
              <a:t>Problem Type:</a:t>
            </a:r>
          </a:p>
          <a:p>
            <a:r>
              <a:rPr lang="en-US" dirty="0"/>
              <a:t>Regression task — predicting a continuous target variable (assists ranging from 1 to 20).</a:t>
            </a:r>
            <a:endParaRPr lang="en-IN" dirty="0"/>
          </a:p>
        </p:txBody>
      </p:sp>
      <p:sp>
        <p:nvSpPr>
          <p:cNvPr id="7" name="Content Placeholder 2">
            <a:extLst>
              <a:ext uri="{FF2B5EF4-FFF2-40B4-BE49-F238E27FC236}">
                <a16:creationId xmlns:a16="http://schemas.microsoft.com/office/drawing/2014/main" id="{5FC72917-03B7-909E-E28B-4C7E87FC9D80}"/>
              </a:ext>
            </a:extLst>
          </p:cNvPr>
          <p:cNvSpPr txBox="1">
            <a:spLocks/>
          </p:cNvSpPr>
          <p:nvPr/>
        </p:nvSpPr>
        <p:spPr>
          <a:xfrm>
            <a:off x="6518452" y="2732070"/>
            <a:ext cx="5353315" cy="33745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b="1" dirty="0"/>
              <a:t>Dataset Overview:</a:t>
            </a:r>
          </a:p>
          <a:p>
            <a:pPr marL="0" indent="0">
              <a:buNone/>
            </a:pPr>
            <a:r>
              <a:rPr lang="en-US" dirty="0"/>
              <a:t>Data collected from the 1993–2024 Premier League season featuring 212 players.</a:t>
            </a:r>
          </a:p>
          <a:p>
            <a:pPr marL="0" indent="0">
              <a:buNone/>
            </a:pPr>
            <a:r>
              <a:rPr lang="en-US" dirty="0"/>
              <a:t>Includes 24 detailed performance attributes covering various player statistics and metrics.</a:t>
            </a:r>
            <a:endParaRPr lang="en-IN" dirty="0"/>
          </a:p>
        </p:txBody>
      </p:sp>
      <p:pic>
        <p:nvPicPr>
          <p:cNvPr id="8" name="Picture 4" descr="Application Logo">
            <a:extLst>
              <a:ext uri="{FF2B5EF4-FFF2-40B4-BE49-F238E27FC236}">
                <a16:creationId xmlns:a16="http://schemas.microsoft.com/office/drawing/2014/main" id="{EF6DD62D-A2BC-A0E7-4F4C-3BE59FE64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297" y="1248832"/>
            <a:ext cx="1905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54C522-3346-20FD-0731-F050C05CAD90}"/>
              </a:ext>
            </a:extLst>
          </p:cNvPr>
          <p:cNvPicPr>
            <a:picLocks noChangeAspect="1"/>
          </p:cNvPicPr>
          <p:nvPr/>
        </p:nvPicPr>
        <p:blipFill>
          <a:blip r:embed="rId4"/>
          <a:stretch>
            <a:fillRect/>
          </a:stretch>
        </p:blipFill>
        <p:spPr>
          <a:xfrm>
            <a:off x="137652" y="2959510"/>
            <a:ext cx="11877367" cy="3592499"/>
          </a:xfrm>
          <a:prstGeom prst="rect">
            <a:avLst/>
          </a:prstGeom>
        </p:spPr>
      </p:pic>
    </p:spTree>
    <p:extLst>
      <p:ext uri="{BB962C8B-B14F-4D97-AF65-F5344CB8AC3E}">
        <p14:creationId xmlns:p14="http://schemas.microsoft.com/office/powerpoint/2010/main" val="336502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A2E1-D3C1-53AA-CFE7-9A4C1FD481BB}"/>
              </a:ext>
            </a:extLst>
          </p:cNvPr>
          <p:cNvSpPr>
            <a:spLocks noGrp="1"/>
          </p:cNvSpPr>
          <p:nvPr>
            <p:ph type="title"/>
          </p:nvPr>
        </p:nvSpPr>
        <p:spPr/>
        <p:txBody>
          <a:bodyPr/>
          <a:lstStyle/>
          <a:p>
            <a:r>
              <a:rPr lang="en-US" dirty="0"/>
              <a:t>EDA- EXPLORATORY DATA ANALYSIS</a:t>
            </a:r>
            <a:endParaRPr lang="en-IN" dirty="0"/>
          </a:p>
        </p:txBody>
      </p:sp>
      <p:sp>
        <p:nvSpPr>
          <p:cNvPr id="3" name="Content Placeholder 2">
            <a:extLst>
              <a:ext uri="{FF2B5EF4-FFF2-40B4-BE49-F238E27FC236}">
                <a16:creationId xmlns:a16="http://schemas.microsoft.com/office/drawing/2014/main" id="{92316F77-0554-D441-1B7B-B6E7C78A6418}"/>
              </a:ext>
            </a:extLst>
          </p:cNvPr>
          <p:cNvSpPr>
            <a:spLocks noGrp="1"/>
          </p:cNvSpPr>
          <p:nvPr>
            <p:ph idx="1"/>
          </p:nvPr>
        </p:nvSpPr>
        <p:spPr>
          <a:xfrm>
            <a:off x="1027134" y="2485512"/>
            <a:ext cx="9503214" cy="3974281"/>
          </a:xfrm>
        </p:spPr>
        <p:txBody>
          <a:bodyPr>
            <a:normAutofit lnSpcReduction="10000"/>
          </a:bodyPr>
          <a:lstStyle/>
          <a:p>
            <a:r>
              <a:rPr lang="en-US" dirty="0"/>
              <a:t>Exploratory Data Analysis (EDA) in Machine Learning is a </a:t>
            </a:r>
            <a:r>
              <a:rPr lang="en-US" b="1" dirty="0"/>
              <a:t>critical step</a:t>
            </a:r>
            <a:r>
              <a:rPr lang="en-US" dirty="0"/>
              <a:t> that helps you understand your dataset, detect patterns, and prepare it for modeling, it follows these steps.</a:t>
            </a:r>
          </a:p>
          <a:p>
            <a:pPr>
              <a:buAutoNum type="arabicPeriod"/>
            </a:pPr>
            <a:r>
              <a:rPr lang="en-IN" dirty="0"/>
              <a:t>Data Collection &amp; Loading</a:t>
            </a:r>
          </a:p>
          <a:p>
            <a:pPr>
              <a:buAutoNum type="arabicPeriod"/>
            </a:pPr>
            <a:r>
              <a:rPr lang="en-IN" dirty="0"/>
              <a:t>Data Inspection</a:t>
            </a:r>
          </a:p>
          <a:p>
            <a:pPr>
              <a:buAutoNum type="arabicPeriod"/>
            </a:pPr>
            <a:r>
              <a:rPr lang="en-IN" dirty="0"/>
              <a:t>Data Cleaning</a:t>
            </a:r>
          </a:p>
          <a:p>
            <a:pPr>
              <a:buAutoNum type="arabicPeriod"/>
            </a:pPr>
            <a:r>
              <a:rPr lang="en-IN" dirty="0"/>
              <a:t>Univariate Analysis</a:t>
            </a:r>
          </a:p>
          <a:p>
            <a:pPr>
              <a:buAutoNum type="arabicPeriod"/>
            </a:pPr>
            <a:r>
              <a:rPr lang="en-IN" dirty="0"/>
              <a:t>Bivariate / Multivariate Analysis</a:t>
            </a:r>
          </a:p>
          <a:p>
            <a:pPr>
              <a:buAutoNum type="arabicPeriod"/>
            </a:pPr>
            <a:r>
              <a:rPr lang="en-IN" dirty="0"/>
              <a:t>Feature Engineering</a:t>
            </a:r>
          </a:p>
          <a:p>
            <a:pPr>
              <a:buAutoNum type="arabicPeriod"/>
            </a:pPr>
            <a:r>
              <a:rPr lang="en-IN" dirty="0"/>
              <a:t>Data Visualization</a:t>
            </a:r>
          </a:p>
          <a:p>
            <a:pPr>
              <a:buAutoNum type="arabicPeriod"/>
            </a:pPr>
            <a:r>
              <a:rPr lang="en-IN" dirty="0"/>
              <a:t>Summary of Findings</a:t>
            </a:r>
          </a:p>
        </p:txBody>
      </p:sp>
      <p:pic>
        <p:nvPicPr>
          <p:cNvPr id="5" name="Picture 4" descr="Application Logo">
            <a:extLst>
              <a:ext uri="{FF2B5EF4-FFF2-40B4-BE49-F238E27FC236}">
                <a16:creationId xmlns:a16="http://schemas.microsoft.com/office/drawing/2014/main" id="{BFDD13F5-0B98-2FA5-98E4-8CFE7E2F4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60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CEED-3D62-4382-BDAF-2509ADEB5C95}"/>
              </a:ext>
            </a:extLst>
          </p:cNvPr>
          <p:cNvSpPr>
            <a:spLocks noGrp="1"/>
          </p:cNvSpPr>
          <p:nvPr>
            <p:ph type="title"/>
          </p:nvPr>
        </p:nvSpPr>
        <p:spPr/>
        <p:txBody>
          <a:bodyPr/>
          <a:lstStyle/>
          <a:p>
            <a:r>
              <a:rPr lang="en-US" dirty="0"/>
              <a:t>Visualization and Analysis</a:t>
            </a:r>
            <a:endParaRPr lang="en-IN" dirty="0"/>
          </a:p>
        </p:txBody>
      </p:sp>
      <p:pic>
        <p:nvPicPr>
          <p:cNvPr id="1030" name="Picture 6">
            <a:extLst>
              <a:ext uri="{FF2B5EF4-FFF2-40B4-BE49-F238E27FC236}">
                <a16:creationId xmlns:a16="http://schemas.microsoft.com/office/drawing/2014/main" id="{7F41E820-A351-DBF8-F4E6-10EAC586E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97" y="2841523"/>
            <a:ext cx="3089143" cy="325198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lt;Figure size 800x500 with 1 Axes&gt;">
            <a:extLst>
              <a:ext uri="{FF2B5EF4-FFF2-40B4-BE49-F238E27FC236}">
                <a16:creationId xmlns:a16="http://schemas.microsoft.com/office/drawing/2014/main" id="{D2641064-87AF-FBE5-F09B-64A15FAC6C39}"/>
              </a:ext>
            </a:extLst>
          </p:cNvPr>
          <p:cNvSpPr>
            <a:spLocks noChangeAspect="1" noChangeArrowheads="1"/>
          </p:cNvSpPr>
          <p:nvPr/>
        </p:nvSpPr>
        <p:spPr bwMode="auto">
          <a:xfrm>
            <a:off x="5390306" y="4259471"/>
            <a:ext cx="174023" cy="2071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a:extLst>
              <a:ext uri="{FF2B5EF4-FFF2-40B4-BE49-F238E27FC236}">
                <a16:creationId xmlns:a16="http://schemas.microsoft.com/office/drawing/2014/main" id="{6E3FC9F7-1F42-2B4D-4F21-A9C1A0050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947" y="2841523"/>
            <a:ext cx="3730623" cy="30428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4DA21BD-26A4-0242-BF31-19713EB8E4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4688" y="2438400"/>
            <a:ext cx="4510626" cy="43163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pplication Logo">
            <a:extLst>
              <a:ext uri="{FF2B5EF4-FFF2-40B4-BE49-F238E27FC236}">
                <a16:creationId xmlns:a16="http://schemas.microsoft.com/office/drawing/2014/main" id="{DA4F335C-2078-13A6-9F64-6E45871281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0961" y="1309464"/>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8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5A04-EE61-7273-8192-2257B66F25AC}"/>
              </a:ext>
            </a:extLst>
          </p:cNvPr>
          <p:cNvSpPr>
            <a:spLocks noGrp="1"/>
          </p:cNvSpPr>
          <p:nvPr>
            <p:ph type="title"/>
          </p:nvPr>
        </p:nvSpPr>
        <p:spPr/>
        <p:txBody>
          <a:bodyPr/>
          <a:lstStyle/>
          <a:p>
            <a:r>
              <a:rPr lang="en-US" dirty="0"/>
              <a:t>INSIGHTS FROM EDA</a:t>
            </a:r>
            <a:endParaRPr lang="en-IN" dirty="0"/>
          </a:p>
        </p:txBody>
      </p:sp>
      <p:sp>
        <p:nvSpPr>
          <p:cNvPr id="3" name="Content Placeholder 2">
            <a:extLst>
              <a:ext uri="{FF2B5EF4-FFF2-40B4-BE49-F238E27FC236}">
                <a16:creationId xmlns:a16="http://schemas.microsoft.com/office/drawing/2014/main" id="{ECF7961A-FD34-B523-DAAF-FA7C017AA5B8}"/>
              </a:ext>
            </a:extLst>
          </p:cNvPr>
          <p:cNvSpPr>
            <a:spLocks noGrp="1"/>
          </p:cNvSpPr>
          <p:nvPr>
            <p:ph idx="1"/>
          </p:nvPr>
        </p:nvSpPr>
        <p:spPr>
          <a:xfrm>
            <a:off x="604348" y="2436350"/>
            <a:ext cx="6002930" cy="4062771"/>
          </a:xfrm>
        </p:spPr>
        <p:txBody>
          <a:bodyPr>
            <a:normAutofit lnSpcReduction="10000"/>
          </a:bodyPr>
          <a:lstStyle/>
          <a:p>
            <a:pPr marL="0" indent="0">
              <a:buNone/>
            </a:pPr>
            <a:r>
              <a:rPr lang="en-US" b="1" dirty="0"/>
              <a:t>Strong correlations with Assists:</a:t>
            </a:r>
            <a:endParaRPr lang="en-US" dirty="0"/>
          </a:p>
          <a:p>
            <a:pPr lvl="1"/>
            <a:r>
              <a:rPr lang="en-US" dirty="0"/>
              <a:t>Assists_per_90 (0.88) → reinforces why it’s most important in RF.</a:t>
            </a:r>
          </a:p>
          <a:p>
            <a:pPr lvl="1"/>
            <a:r>
              <a:rPr lang="en-US" dirty="0"/>
              <a:t>xA_per_90 (0.39) and </a:t>
            </a:r>
            <a:r>
              <a:rPr lang="en-US" dirty="0" err="1"/>
              <a:t>Key_Passes</a:t>
            </a:r>
            <a:r>
              <a:rPr lang="en-US" dirty="0"/>
              <a:t> (0.47) → moderately correlated; contribute but less than efficiency metrics.</a:t>
            </a:r>
          </a:p>
          <a:p>
            <a:pPr marL="0" indent="0">
              <a:buNone/>
            </a:pPr>
            <a:r>
              <a:rPr lang="en-US" b="1" dirty="0"/>
              <a:t>Multicollinearity observed:</a:t>
            </a:r>
            <a:endParaRPr lang="en-US" dirty="0"/>
          </a:p>
          <a:p>
            <a:pPr lvl="1"/>
            <a:r>
              <a:rPr lang="en-US" dirty="0" err="1"/>
              <a:t>Key_Passes</a:t>
            </a:r>
            <a:r>
              <a:rPr lang="en-US" dirty="0"/>
              <a:t> vs </a:t>
            </a:r>
            <a:r>
              <a:rPr lang="en-US" dirty="0" err="1"/>
              <a:t>Expected_Assists</a:t>
            </a:r>
            <a:r>
              <a:rPr lang="en-US" dirty="0"/>
              <a:t>_(</a:t>
            </a:r>
            <a:r>
              <a:rPr lang="en-US" dirty="0" err="1"/>
              <a:t>xA</a:t>
            </a:r>
            <a:r>
              <a:rPr lang="en-US" dirty="0"/>
              <a:t>) (0.99) → almost perfectly correlated.</a:t>
            </a:r>
          </a:p>
          <a:p>
            <a:pPr lvl="1"/>
            <a:r>
              <a:rPr lang="en-US" dirty="0" err="1"/>
              <a:t>Shots_Assisted</a:t>
            </a:r>
            <a:r>
              <a:rPr lang="en-US" dirty="0"/>
              <a:t> vs </a:t>
            </a:r>
            <a:r>
              <a:rPr lang="en-US" dirty="0" err="1"/>
              <a:t>Key_Passes</a:t>
            </a:r>
            <a:r>
              <a:rPr lang="en-US" dirty="0"/>
              <a:t> (~0.97) → high correlation.</a:t>
            </a:r>
          </a:p>
          <a:p>
            <a:pPr lvl="1"/>
            <a:r>
              <a:rPr lang="en-US" dirty="0"/>
              <a:t>Insight: Some features provide redundant information; the model could be simplified without losing predictive power.</a:t>
            </a:r>
          </a:p>
          <a:p>
            <a:endParaRPr lang="en-IN" dirty="0"/>
          </a:p>
        </p:txBody>
      </p:sp>
      <p:sp>
        <p:nvSpPr>
          <p:cNvPr id="4" name="Content Placeholder 2">
            <a:extLst>
              <a:ext uri="{FF2B5EF4-FFF2-40B4-BE49-F238E27FC236}">
                <a16:creationId xmlns:a16="http://schemas.microsoft.com/office/drawing/2014/main" id="{AAE9DC40-6A48-686F-2BC1-99F7AEC8C423}"/>
              </a:ext>
            </a:extLst>
          </p:cNvPr>
          <p:cNvSpPr txBox="1">
            <a:spLocks/>
          </p:cNvSpPr>
          <p:nvPr/>
        </p:nvSpPr>
        <p:spPr>
          <a:xfrm>
            <a:off x="6538451" y="2436350"/>
            <a:ext cx="5471651" cy="406277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dirty="0"/>
              <a:t>Negative correlations:</a:t>
            </a:r>
            <a:endParaRPr lang="en-US" dirty="0"/>
          </a:p>
          <a:p>
            <a:pPr lvl="1"/>
            <a:r>
              <a:rPr lang="en-US" dirty="0"/>
              <a:t>Rank (-0.8) → Higher rank (lower number = better ranking) is associated with more assists.</a:t>
            </a:r>
          </a:p>
          <a:p>
            <a:pPr lvl="1"/>
            <a:r>
              <a:rPr lang="en-US" dirty="0"/>
              <a:t>Minor negative correlations with age and </a:t>
            </a:r>
            <a:r>
              <a:rPr lang="en-US" dirty="0" err="1"/>
              <a:t>minutes_played</a:t>
            </a:r>
            <a:r>
              <a:rPr lang="en-US" dirty="0"/>
              <a:t> are almost negligible.</a:t>
            </a:r>
          </a:p>
          <a:p>
            <a:pPr marL="0" indent="0">
              <a:buNone/>
            </a:pPr>
            <a:r>
              <a:rPr lang="en-US" b="1" dirty="0"/>
              <a:t>Interpretation:</a:t>
            </a:r>
            <a:endParaRPr lang="en-US" dirty="0"/>
          </a:p>
          <a:p>
            <a:r>
              <a:rPr lang="en-US" dirty="0"/>
              <a:t>Per-90 efficiency metrics (Assists_per_90, xA_per_90) drive predictions.</a:t>
            </a:r>
          </a:p>
          <a:p>
            <a:r>
              <a:rPr lang="en-US" dirty="0"/>
              <a:t>Raw totals (</a:t>
            </a:r>
            <a:r>
              <a:rPr lang="en-US" dirty="0" err="1"/>
              <a:t>Key_Passes</a:t>
            </a:r>
            <a:r>
              <a:rPr lang="en-US" dirty="0"/>
              <a:t>, </a:t>
            </a:r>
            <a:r>
              <a:rPr lang="en-US" dirty="0" err="1"/>
              <a:t>Shots_Assisted</a:t>
            </a:r>
            <a:r>
              <a:rPr lang="en-US" dirty="0"/>
              <a:t>) are redundant with per-90 metrics.</a:t>
            </a:r>
          </a:p>
          <a:p>
            <a:r>
              <a:rPr lang="en-US" dirty="0"/>
              <a:t>Player ranking is an indirect predictor: better-ranked players tend to have more assists.</a:t>
            </a:r>
          </a:p>
          <a:p>
            <a:endParaRPr lang="en-IN" dirty="0"/>
          </a:p>
        </p:txBody>
      </p:sp>
      <p:pic>
        <p:nvPicPr>
          <p:cNvPr id="5" name="Picture 4" descr="Application Logo">
            <a:extLst>
              <a:ext uri="{FF2B5EF4-FFF2-40B4-BE49-F238E27FC236}">
                <a16:creationId xmlns:a16="http://schemas.microsoft.com/office/drawing/2014/main" id="{01DB658E-773E-C986-97EF-67C192B03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3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263F-5DEA-0B0E-A3E0-3497AFF00379}"/>
              </a:ext>
            </a:extLst>
          </p:cNvPr>
          <p:cNvSpPr>
            <a:spLocks noGrp="1"/>
          </p:cNvSpPr>
          <p:nvPr>
            <p:ph type="title"/>
          </p:nvPr>
        </p:nvSpPr>
        <p:spPr/>
        <p:txBody>
          <a:bodyPr/>
          <a:lstStyle/>
          <a:p>
            <a:r>
              <a:rPr lang="en-US" dirty="0"/>
              <a:t>Model Selection &amp; Training </a:t>
            </a:r>
            <a:endParaRPr lang="en-IN" dirty="0"/>
          </a:p>
        </p:txBody>
      </p:sp>
      <p:sp>
        <p:nvSpPr>
          <p:cNvPr id="3" name="Content Placeholder 2">
            <a:extLst>
              <a:ext uri="{FF2B5EF4-FFF2-40B4-BE49-F238E27FC236}">
                <a16:creationId xmlns:a16="http://schemas.microsoft.com/office/drawing/2014/main" id="{C7DA91DC-5069-3858-6F64-803CCE0F204F}"/>
              </a:ext>
            </a:extLst>
          </p:cNvPr>
          <p:cNvSpPr>
            <a:spLocks noGrp="1"/>
          </p:cNvSpPr>
          <p:nvPr>
            <p:ph idx="1"/>
          </p:nvPr>
        </p:nvSpPr>
        <p:spPr>
          <a:xfrm>
            <a:off x="476865" y="2330245"/>
            <a:ext cx="5692877" cy="4454013"/>
          </a:xfrm>
        </p:spPr>
        <p:txBody>
          <a:bodyPr>
            <a:normAutofit fontScale="92500" lnSpcReduction="10000"/>
          </a:bodyPr>
          <a:lstStyle/>
          <a:p>
            <a:r>
              <a:rPr lang="en-US" b="1" dirty="0"/>
              <a:t>Chosen Model: Random Forest Regressor</a:t>
            </a:r>
            <a:r>
              <a:rPr lang="en-US" dirty="0"/>
              <a:t> ✅</a:t>
            </a:r>
          </a:p>
          <a:p>
            <a:pPr marL="0" indent="0">
              <a:buNone/>
            </a:pPr>
            <a:r>
              <a:rPr lang="en-US" b="1" dirty="0"/>
              <a:t>Reasons for Selection:</a:t>
            </a:r>
            <a:endParaRPr lang="en-US" dirty="0"/>
          </a:p>
          <a:p>
            <a:r>
              <a:rPr lang="en-US" b="1" dirty="0"/>
              <a:t>Captures Non-Linear Relationships</a:t>
            </a:r>
            <a:r>
              <a:rPr lang="en-US" dirty="0"/>
              <a:t> – Can model complex interactions between player performance metrics.</a:t>
            </a:r>
          </a:p>
          <a:p>
            <a:r>
              <a:rPr lang="en-US" b="1" dirty="0"/>
              <a:t>Robust and Stable Predictions</a:t>
            </a:r>
            <a:r>
              <a:rPr lang="en-US" dirty="0"/>
              <a:t> – Ensemble nature reduces overfitting and improves generalization.</a:t>
            </a:r>
          </a:p>
          <a:p>
            <a:r>
              <a:rPr lang="en-US" b="1" dirty="0"/>
              <a:t>Handles Multiple Features</a:t>
            </a:r>
            <a:r>
              <a:rPr lang="en-US" dirty="0"/>
              <a:t> – Works well with numerical and categorical variables after encoding.</a:t>
            </a:r>
          </a:p>
          <a:p>
            <a:r>
              <a:rPr lang="en-US" b="1" dirty="0"/>
              <a:t>Interpretability via Feature Importance</a:t>
            </a:r>
            <a:r>
              <a:rPr lang="en-US" dirty="0"/>
              <a:t> – Helps identify key metrics influencing assists.</a:t>
            </a:r>
          </a:p>
          <a:p>
            <a:r>
              <a:rPr lang="en-US" b="1" dirty="0"/>
              <a:t>High Predictive Accuracy</a:t>
            </a:r>
            <a:r>
              <a:rPr lang="en-US" dirty="0"/>
              <a:t> – Provides strong performance on test data, as reflected by R² = 0.964.</a:t>
            </a:r>
          </a:p>
          <a:p>
            <a:endParaRPr lang="en-IN" dirty="0"/>
          </a:p>
        </p:txBody>
      </p:sp>
      <p:sp>
        <p:nvSpPr>
          <p:cNvPr id="4" name="Content Placeholder 2">
            <a:extLst>
              <a:ext uri="{FF2B5EF4-FFF2-40B4-BE49-F238E27FC236}">
                <a16:creationId xmlns:a16="http://schemas.microsoft.com/office/drawing/2014/main" id="{68035B7B-7467-643D-D627-AC15130AC324}"/>
              </a:ext>
            </a:extLst>
          </p:cNvPr>
          <p:cNvSpPr txBox="1">
            <a:spLocks/>
          </p:cNvSpPr>
          <p:nvPr/>
        </p:nvSpPr>
        <p:spPr>
          <a:xfrm>
            <a:off x="6169742" y="2241755"/>
            <a:ext cx="5815781" cy="473914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dirty="0"/>
              <a:t> Model Training</a:t>
            </a:r>
          </a:p>
          <a:p>
            <a:pPr marL="0" indent="0">
              <a:buNone/>
            </a:pPr>
            <a:r>
              <a:rPr lang="en-US" b="1" dirty="0"/>
              <a:t>Data Preparation:</a:t>
            </a:r>
            <a:endParaRPr lang="en-US" dirty="0"/>
          </a:p>
          <a:p>
            <a:r>
              <a:rPr lang="en-US" dirty="0"/>
              <a:t>Selected features: Age, Position, Minutes Played, Assists Prev Season, Goals Prev Season, Key Passes, Expected Assists (</a:t>
            </a:r>
            <a:r>
              <a:rPr lang="en-US" dirty="0" err="1"/>
              <a:t>xA</a:t>
            </a:r>
            <a:r>
              <a:rPr lang="en-US" dirty="0"/>
              <a:t>), Shots Assisted, Assists Per 90, Goals Per 90, Shots Assisted Per 90.</a:t>
            </a:r>
          </a:p>
          <a:p>
            <a:r>
              <a:rPr lang="en-US" dirty="0"/>
              <a:t>Target: Assists.</a:t>
            </a:r>
          </a:p>
          <a:p>
            <a:r>
              <a:rPr lang="en-US" dirty="0"/>
              <a:t>Encoded categorical features with </a:t>
            </a:r>
            <a:r>
              <a:rPr lang="en-US" dirty="0" err="1"/>
              <a:t>LabelEncoder</a:t>
            </a:r>
            <a:r>
              <a:rPr lang="en-US" dirty="0"/>
              <a:t>.</a:t>
            </a:r>
          </a:p>
          <a:p>
            <a:r>
              <a:rPr lang="en-US" dirty="0"/>
              <a:t>Split data: 80% training, 20% testing.</a:t>
            </a:r>
          </a:p>
          <a:p>
            <a:r>
              <a:rPr lang="en-IN" b="1" dirty="0"/>
              <a:t>Model Parameters:</a:t>
            </a:r>
            <a:endParaRPr lang="en-IN" dirty="0"/>
          </a:p>
          <a:p>
            <a:pPr lvl="1"/>
            <a:r>
              <a:rPr lang="en-IN" dirty="0" err="1"/>
              <a:t>n_estimators</a:t>
            </a:r>
            <a:r>
              <a:rPr lang="en-IN" dirty="0"/>
              <a:t> = 200</a:t>
            </a:r>
          </a:p>
          <a:p>
            <a:pPr lvl="1"/>
            <a:r>
              <a:rPr lang="en-IN" dirty="0" err="1"/>
              <a:t>learning_rate</a:t>
            </a:r>
            <a:r>
              <a:rPr lang="en-IN" dirty="0"/>
              <a:t> = 0.1</a:t>
            </a:r>
          </a:p>
          <a:p>
            <a:pPr lvl="1"/>
            <a:r>
              <a:rPr lang="en-IN" dirty="0" err="1"/>
              <a:t>max_depth</a:t>
            </a:r>
            <a:r>
              <a:rPr lang="en-IN" dirty="0"/>
              <a:t> = 3</a:t>
            </a:r>
          </a:p>
          <a:p>
            <a:pPr lvl="1"/>
            <a:r>
              <a:rPr lang="en-IN" dirty="0" err="1"/>
              <a:t>random_state</a:t>
            </a:r>
            <a:r>
              <a:rPr lang="en-IN" dirty="0"/>
              <a:t> = 42</a:t>
            </a:r>
            <a:r>
              <a:rPr lang="en-US" dirty="0"/>
              <a:t>.</a:t>
            </a:r>
          </a:p>
          <a:p>
            <a:endParaRPr lang="en-IN" dirty="0"/>
          </a:p>
        </p:txBody>
      </p:sp>
      <p:pic>
        <p:nvPicPr>
          <p:cNvPr id="5" name="Picture 4" descr="Application Logo">
            <a:extLst>
              <a:ext uri="{FF2B5EF4-FFF2-40B4-BE49-F238E27FC236}">
                <a16:creationId xmlns:a16="http://schemas.microsoft.com/office/drawing/2014/main" id="{14842892-6918-79BE-5FD9-BF0366601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0961" y="1309464"/>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504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282</TotalTime>
  <Words>1180</Words>
  <Application>Microsoft Office PowerPoint</Application>
  <PresentationFormat>Widescreen</PresentationFormat>
  <Paragraphs>107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Arimo</vt:lpstr>
      <vt:lpstr>Calibri</vt:lpstr>
      <vt:lpstr>Century Gothic</vt:lpstr>
      <vt:lpstr>Wingdings 3</vt:lpstr>
      <vt:lpstr>Ion Boardroom</vt:lpstr>
      <vt:lpstr>TOP ASSISTS PREDICTION</vt:lpstr>
      <vt:lpstr>PROJECT OVERVIEW</vt:lpstr>
      <vt:lpstr>OBJECTIVE &amp; MOTIVATION</vt:lpstr>
      <vt:lpstr>PROJECT FLOW</vt:lpstr>
      <vt:lpstr>UNDERSTAND PROBLEM AND        COLLECT DATA</vt:lpstr>
      <vt:lpstr>EDA- EXPLORATORY DATA ANALYSIS</vt:lpstr>
      <vt:lpstr>Visualization and Analysis</vt:lpstr>
      <vt:lpstr>INSIGHTS FROM EDA</vt:lpstr>
      <vt:lpstr>Model Selection &amp; Training </vt:lpstr>
      <vt:lpstr>EVALUATION/RESULTS</vt:lpstr>
      <vt:lpstr>DEPLOYMENT</vt:lpstr>
      <vt:lpstr>APPLICATION UI</vt:lpstr>
      <vt:lpstr>ACKNOWLEDGMENT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MANIDEEP LANKA</dc:creator>
  <cp:lastModifiedBy>MANIDEEP LANKA</cp:lastModifiedBy>
  <cp:revision>12</cp:revision>
  <dcterms:created xsi:type="dcterms:W3CDTF">2025-10-05T10:53:53Z</dcterms:created>
  <dcterms:modified xsi:type="dcterms:W3CDTF">2025-10-06T11:35:08Z</dcterms:modified>
</cp:coreProperties>
</file>