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70D01-964B-4B0F-AE4C-F407FDBDCFD6}" type="datetimeFigureOut">
              <a:rPr lang="en-IN" smtClean="0"/>
              <a:t>06-10-2025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3A09C-7CFA-41DD-88A3-035B8143CA07}" type="slidenum">
              <a:rPr lang="en-IN" smtClean="0"/>
              <a:t>‹#›</a:t>
            </a:fld>
            <a:endParaRPr lang="en-IN"/>
          </a:p>
        </p:txBody>
      </p:sp>
    </p:spTree>
    <p:extLst>
      <p:ext uri="{BB962C8B-B14F-4D97-AF65-F5344CB8AC3E}">
        <p14:creationId xmlns:p14="http://schemas.microsoft.com/office/powerpoint/2010/main" val="1543899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03A09C-7CFA-41DD-88A3-035B8143CA07}" type="slidenum">
              <a:rPr lang="en-IN" smtClean="0"/>
              <a:t>3</a:t>
            </a:fld>
            <a:endParaRPr lang="en-IN"/>
          </a:p>
        </p:txBody>
      </p:sp>
    </p:spTree>
    <p:extLst>
      <p:ext uri="{BB962C8B-B14F-4D97-AF65-F5344CB8AC3E}">
        <p14:creationId xmlns:p14="http://schemas.microsoft.com/office/powerpoint/2010/main" val="285580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03A09C-7CFA-41DD-88A3-035B8143CA07}" type="slidenum">
              <a:rPr lang="en-IN" smtClean="0"/>
              <a:t>7</a:t>
            </a:fld>
            <a:endParaRPr lang="en-IN"/>
          </a:p>
        </p:txBody>
      </p:sp>
    </p:spTree>
    <p:extLst>
      <p:ext uri="{BB962C8B-B14F-4D97-AF65-F5344CB8AC3E}">
        <p14:creationId xmlns:p14="http://schemas.microsoft.com/office/powerpoint/2010/main" val="1075178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903A09C-7CFA-41DD-88A3-035B8143CA07}" type="slidenum">
              <a:rPr lang="en-IN" smtClean="0"/>
              <a:t>9</a:t>
            </a:fld>
            <a:endParaRPr lang="en-IN"/>
          </a:p>
        </p:txBody>
      </p:sp>
    </p:spTree>
    <p:extLst>
      <p:ext uri="{BB962C8B-B14F-4D97-AF65-F5344CB8AC3E}">
        <p14:creationId xmlns:p14="http://schemas.microsoft.com/office/powerpoint/2010/main" val="735440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154364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6F54D-3948-4447-A20D-05DF5EC47562}"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570275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3477205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1718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1471300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1957640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014456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582257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197962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129147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9041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6F54D-3948-4447-A20D-05DF5EC47562}"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423021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C6F54D-3948-4447-A20D-05DF5EC47562}" type="datetimeFigureOut">
              <a:rPr lang="en-IN" smtClean="0"/>
              <a:t>06-10-2025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615488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33005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2487108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C6F54D-3948-4447-A20D-05DF5EC47562}" type="datetimeFigureOut">
              <a:rPr lang="en-IN" smtClean="0"/>
              <a:t>06-10-2025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371266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6F54D-3948-4447-A20D-05DF5EC47562}"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5094AA-EBAA-4687-9F60-8937637BC423}" type="slidenum">
              <a:rPr lang="en-IN" smtClean="0"/>
              <a:t>‹#›</a:t>
            </a:fld>
            <a:endParaRPr lang="en-IN"/>
          </a:p>
        </p:txBody>
      </p:sp>
    </p:spTree>
    <p:extLst>
      <p:ext uri="{BB962C8B-B14F-4D97-AF65-F5344CB8AC3E}">
        <p14:creationId xmlns:p14="http://schemas.microsoft.com/office/powerpoint/2010/main" val="1634797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C6F54D-3948-4447-A20D-05DF5EC47562}" type="datetimeFigureOut">
              <a:rPr lang="en-IN" smtClean="0"/>
              <a:t>06-10-2025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5094AA-EBAA-4687-9F60-8937637BC423}" type="slidenum">
              <a:rPr lang="en-IN" smtClean="0"/>
              <a:t>‹#›</a:t>
            </a:fld>
            <a:endParaRPr lang="en-IN"/>
          </a:p>
        </p:txBody>
      </p:sp>
    </p:spTree>
    <p:extLst>
      <p:ext uri="{BB962C8B-B14F-4D97-AF65-F5344CB8AC3E}">
        <p14:creationId xmlns:p14="http://schemas.microsoft.com/office/powerpoint/2010/main" val="619313318"/>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E2433-1E36-1FFA-4E11-F141EE8FCEB0}"/>
              </a:ext>
            </a:extLst>
          </p:cNvPr>
          <p:cNvSpPr>
            <a:spLocks noGrp="1"/>
          </p:cNvSpPr>
          <p:nvPr>
            <p:ph type="ctrTitle"/>
          </p:nvPr>
        </p:nvSpPr>
        <p:spPr>
          <a:xfrm>
            <a:off x="3219729" y="1130708"/>
            <a:ext cx="8825658" cy="3329581"/>
          </a:xfrm>
        </p:spPr>
        <p:txBody>
          <a:bodyPr/>
          <a:lstStyle/>
          <a:p>
            <a:r>
              <a:rPr lang="en-IN" dirty="0"/>
              <a:t>TOP GOALS</a:t>
            </a:r>
            <a:br>
              <a:rPr lang="en-IN" dirty="0"/>
            </a:br>
            <a:r>
              <a:rPr lang="en-IN" dirty="0"/>
              <a:t>PREDICTION</a:t>
            </a:r>
          </a:p>
        </p:txBody>
      </p:sp>
      <p:sp>
        <p:nvSpPr>
          <p:cNvPr id="3" name="Subtitle 2">
            <a:extLst>
              <a:ext uri="{FF2B5EF4-FFF2-40B4-BE49-F238E27FC236}">
                <a16:creationId xmlns:a16="http://schemas.microsoft.com/office/drawing/2014/main" id="{CA134B95-1CB0-ED2B-45C2-F3A7029A148F}"/>
              </a:ext>
            </a:extLst>
          </p:cNvPr>
          <p:cNvSpPr>
            <a:spLocks noGrp="1"/>
          </p:cNvSpPr>
          <p:nvPr>
            <p:ph type="subTitle" idx="1"/>
          </p:nvPr>
        </p:nvSpPr>
        <p:spPr>
          <a:xfrm>
            <a:off x="4124297" y="4629897"/>
            <a:ext cx="8825658" cy="861420"/>
          </a:xfrm>
        </p:spPr>
        <p:txBody>
          <a:bodyPr/>
          <a:lstStyle/>
          <a:p>
            <a:r>
              <a:rPr lang="en-IN" dirty="0"/>
              <a:t>BY: KARTHIK LANKA</a:t>
            </a:r>
          </a:p>
          <a:p>
            <a:r>
              <a:rPr lang="en-IN" dirty="0"/>
              <a:t>MENTOR: NALLA SUMAN</a:t>
            </a:r>
          </a:p>
        </p:txBody>
      </p:sp>
      <p:pic>
        <p:nvPicPr>
          <p:cNvPr id="4" name="Picture 4" descr="Application Logo">
            <a:extLst>
              <a:ext uri="{FF2B5EF4-FFF2-40B4-BE49-F238E27FC236}">
                <a16:creationId xmlns:a16="http://schemas.microsoft.com/office/drawing/2014/main" id="{51D51F8F-E690-47A0-E215-7337C287B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8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240B-3161-DC54-6221-DCB66F9B216D}"/>
              </a:ext>
            </a:extLst>
          </p:cNvPr>
          <p:cNvSpPr>
            <a:spLocks noGrp="1"/>
          </p:cNvSpPr>
          <p:nvPr>
            <p:ph type="title"/>
          </p:nvPr>
        </p:nvSpPr>
        <p:spPr/>
        <p:txBody>
          <a:bodyPr/>
          <a:lstStyle/>
          <a:p>
            <a:r>
              <a:rPr lang="en-US" dirty="0"/>
              <a:t>EVALUATION/RESULTS</a:t>
            </a:r>
            <a:endParaRPr lang="en-IN" dirty="0"/>
          </a:p>
        </p:txBody>
      </p:sp>
      <p:sp>
        <p:nvSpPr>
          <p:cNvPr id="3" name="Content Placeholder 2">
            <a:extLst>
              <a:ext uri="{FF2B5EF4-FFF2-40B4-BE49-F238E27FC236}">
                <a16:creationId xmlns:a16="http://schemas.microsoft.com/office/drawing/2014/main" id="{2BEA9E54-3930-2EDC-11AE-9550701E6EC2}"/>
              </a:ext>
            </a:extLst>
          </p:cNvPr>
          <p:cNvSpPr>
            <a:spLocks noGrp="1"/>
          </p:cNvSpPr>
          <p:nvPr>
            <p:ph idx="1"/>
          </p:nvPr>
        </p:nvSpPr>
        <p:spPr>
          <a:xfrm>
            <a:off x="729686" y="1944763"/>
            <a:ext cx="6939475" cy="4805082"/>
          </a:xfrm>
        </p:spPr>
        <p:txBody>
          <a:bodyPr>
            <a:normAutofit fontScale="85000" lnSpcReduction="20000"/>
          </a:bodyPr>
          <a:lstStyle/>
          <a:p>
            <a:pPr marL="0" indent="0">
              <a:buNone/>
            </a:pPr>
            <a:r>
              <a:rPr lang="en-US" b="1" dirty="0"/>
              <a:t>⚽ Model Evaluation / Results</a:t>
            </a:r>
          </a:p>
          <a:p>
            <a:r>
              <a:rPr lang="en-US" b="1" dirty="0"/>
              <a:t>Mean Absolute Error (MAE):</a:t>
            </a:r>
            <a:r>
              <a:rPr lang="en-US" dirty="0"/>
              <a:t> </a:t>
            </a:r>
            <a:r>
              <a:rPr lang="en-US" i="1" dirty="0"/>
              <a:t>0.52</a:t>
            </a:r>
            <a:br>
              <a:rPr lang="en-US" dirty="0"/>
            </a:br>
            <a:r>
              <a:rPr lang="en-US" dirty="0"/>
              <a:t>→ On average, predictions deviate by roughly half a goal per player.</a:t>
            </a:r>
          </a:p>
          <a:p>
            <a:r>
              <a:rPr lang="en-US" b="1" dirty="0"/>
              <a:t>Mean Squared Error (MSE):</a:t>
            </a:r>
            <a:r>
              <a:rPr lang="en-US" dirty="0"/>
              <a:t> </a:t>
            </a:r>
            <a:r>
              <a:rPr lang="en-US" i="1" dirty="0"/>
              <a:t>0.43</a:t>
            </a:r>
            <a:br>
              <a:rPr lang="en-US" dirty="0"/>
            </a:br>
            <a:r>
              <a:rPr lang="en-US" dirty="0"/>
              <a:t>→ Indicates low squared difference between predicted and actual goal counts.</a:t>
            </a:r>
          </a:p>
          <a:p>
            <a:r>
              <a:rPr lang="en-US" b="1" dirty="0"/>
              <a:t>Root Mean Squared Error (RMSE):</a:t>
            </a:r>
            <a:r>
              <a:rPr lang="en-US" dirty="0"/>
              <a:t> </a:t>
            </a:r>
            <a:r>
              <a:rPr lang="en-US" i="1" dirty="0"/>
              <a:t>0.65</a:t>
            </a:r>
            <a:br>
              <a:rPr lang="en-US" dirty="0"/>
            </a:br>
            <a:r>
              <a:rPr lang="en-US" dirty="0"/>
              <a:t>→ Typical prediction error is less than 1 goal per player — showing strong accuracy.</a:t>
            </a:r>
          </a:p>
          <a:p>
            <a:r>
              <a:rPr lang="en-US" b="1" dirty="0"/>
              <a:t>R² Score:</a:t>
            </a:r>
            <a:r>
              <a:rPr lang="en-US" dirty="0"/>
              <a:t> </a:t>
            </a:r>
            <a:r>
              <a:rPr lang="en-US" i="1" dirty="0"/>
              <a:t>0.962</a:t>
            </a:r>
            <a:br>
              <a:rPr lang="en-US" dirty="0"/>
            </a:br>
            <a:r>
              <a:rPr lang="en-US" dirty="0"/>
              <a:t>→ The model explains approximately </a:t>
            </a:r>
            <a:r>
              <a:rPr lang="en-US" b="1" dirty="0"/>
              <a:t>96.2% of the variance</a:t>
            </a:r>
            <a:r>
              <a:rPr lang="en-US" dirty="0"/>
              <a:t> in player goal totals.</a:t>
            </a:r>
          </a:p>
          <a:p>
            <a:pPr marL="0" indent="0">
              <a:buNone/>
            </a:pPr>
            <a:r>
              <a:rPr lang="en-US" b="1" dirty="0"/>
              <a:t>Key Insights</a:t>
            </a:r>
          </a:p>
          <a:p>
            <a:r>
              <a:rPr lang="en-US" b="1" dirty="0"/>
              <a:t>Expected Goals (</a:t>
            </a:r>
            <a:r>
              <a:rPr lang="en-US" b="1" dirty="0" err="1"/>
              <a:t>xG</a:t>
            </a:r>
            <a:r>
              <a:rPr lang="en-US" b="1" dirty="0"/>
              <a:t>)</a:t>
            </a:r>
            <a:r>
              <a:rPr lang="en-US" dirty="0"/>
              <a:t> and </a:t>
            </a:r>
            <a:r>
              <a:rPr lang="en-US" b="1" dirty="0"/>
              <a:t>Shots on Target</a:t>
            </a:r>
            <a:r>
              <a:rPr lang="en-US" dirty="0"/>
              <a:t> are the strongest predictors of scoring output.</a:t>
            </a:r>
          </a:p>
          <a:p>
            <a:r>
              <a:rPr lang="en-US" b="1" dirty="0"/>
              <a:t>Minutes Played</a:t>
            </a:r>
            <a:r>
              <a:rPr lang="en-US" dirty="0"/>
              <a:t> and </a:t>
            </a:r>
            <a:r>
              <a:rPr lang="en-US" b="1" dirty="0"/>
              <a:t>Goals per 90</a:t>
            </a:r>
            <a:r>
              <a:rPr lang="en-US" dirty="0"/>
              <a:t> highlight player consistency and finishing efficiency.</a:t>
            </a:r>
          </a:p>
          <a:p>
            <a:endParaRPr lang="en-IN" dirty="0"/>
          </a:p>
        </p:txBody>
      </p:sp>
      <p:pic>
        <p:nvPicPr>
          <p:cNvPr id="7" name="Picture 6">
            <a:extLst>
              <a:ext uri="{FF2B5EF4-FFF2-40B4-BE49-F238E27FC236}">
                <a16:creationId xmlns:a16="http://schemas.microsoft.com/office/drawing/2014/main" id="{D7922188-E5C7-EE1D-DE01-A09CA7D82613}"/>
              </a:ext>
            </a:extLst>
          </p:cNvPr>
          <p:cNvPicPr>
            <a:picLocks noChangeAspect="1"/>
          </p:cNvPicPr>
          <p:nvPr/>
        </p:nvPicPr>
        <p:blipFill>
          <a:blip r:embed="rId2"/>
          <a:stretch>
            <a:fillRect/>
          </a:stretch>
        </p:blipFill>
        <p:spPr>
          <a:xfrm>
            <a:off x="7875639" y="1518638"/>
            <a:ext cx="3845797" cy="3436851"/>
          </a:xfrm>
          <a:prstGeom prst="rect">
            <a:avLst/>
          </a:prstGeom>
        </p:spPr>
      </p:pic>
      <p:pic>
        <p:nvPicPr>
          <p:cNvPr id="4" name="Picture 4" descr="Application Logo">
            <a:extLst>
              <a:ext uri="{FF2B5EF4-FFF2-40B4-BE49-F238E27FC236}">
                <a16:creationId xmlns:a16="http://schemas.microsoft.com/office/drawing/2014/main" id="{546E2AD1-D8D8-4AA9-C0E4-ECF0D3B51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9517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899F5-2F75-30D5-F033-5ECACB8EF7F3}"/>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09F42B0C-6E16-2D8E-849E-88A68B04DDF8}"/>
              </a:ext>
            </a:extLst>
          </p:cNvPr>
          <p:cNvSpPr>
            <a:spLocks noGrp="1"/>
          </p:cNvSpPr>
          <p:nvPr>
            <p:ph idx="1"/>
          </p:nvPr>
        </p:nvSpPr>
        <p:spPr>
          <a:xfrm>
            <a:off x="1103312" y="1691148"/>
            <a:ext cx="9830159" cy="4557251"/>
          </a:xfrm>
        </p:spPr>
        <p:txBody>
          <a:bodyPr>
            <a:normAutofit fontScale="70000" lnSpcReduction="20000"/>
          </a:bodyPr>
          <a:lstStyle/>
          <a:p>
            <a:pPr marL="0" indent="0">
              <a:buNone/>
            </a:pPr>
            <a:r>
              <a:rPr lang="en-US" b="1" dirty="0"/>
              <a:t>Project Deployment</a:t>
            </a:r>
          </a:p>
          <a:p>
            <a:pPr marL="0" indent="0">
              <a:buNone/>
            </a:pPr>
            <a:r>
              <a:rPr lang="en-US" b="1" dirty="0"/>
              <a:t>Platform:</a:t>
            </a:r>
            <a:r>
              <a:rPr lang="en-US" dirty="0"/>
              <a:t> Render (Cloud Hosting)</a:t>
            </a:r>
          </a:p>
          <a:p>
            <a:pPr lvl="1"/>
            <a:r>
              <a:rPr lang="en-US" dirty="0"/>
              <a:t>Provides a reliable and scalable environment for web applications and APIs.</a:t>
            </a:r>
          </a:p>
          <a:p>
            <a:pPr marL="0" indent="0">
              <a:buNone/>
            </a:pPr>
            <a:r>
              <a:rPr lang="en-US" b="1" dirty="0"/>
              <a:t>Purpose:</a:t>
            </a:r>
            <a:endParaRPr lang="en-US" dirty="0"/>
          </a:p>
          <a:p>
            <a:pPr lvl="1"/>
            <a:r>
              <a:rPr lang="en-US" dirty="0"/>
              <a:t>Hosts the </a:t>
            </a:r>
            <a:r>
              <a:rPr lang="en-US" b="1" dirty="0"/>
              <a:t>Premier League GOALS Prediction Model</a:t>
            </a:r>
            <a:r>
              <a:rPr lang="en-US" dirty="0"/>
              <a:t> as an interactive service.</a:t>
            </a:r>
          </a:p>
          <a:p>
            <a:pPr lvl="1"/>
            <a:r>
              <a:rPr lang="en-US" dirty="0"/>
              <a:t>Allows users to input player statistics and get predicted Goals in real-time.</a:t>
            </a:r>
          </a:p>
          <a:p>
            <a:pPr marL="0" indent="0">
              <a:buNone/>
            </a:pPr>
            <a:r>
              <a:rPr lang="en-US" b="1" dirty="0"/>
              <a:t>Backend:</a:t>
            </a:r>
            <a:endParaRPr lang="en-US" dirty="0"/>
          </a:p>
          <a:p>
            <a:pPr lvl="1"/>
            <a:r>
              <a:rPr lang="en-US" dirty="0"/>
              <a:t>Python (Flask) serving the Random Forest model.</a:t>
            </a:r>
          </a:p>
          <a:p>
            <a:pPr marL="0" indent="0">
              <a:buNone/>
            </a:pPr>
            <a:r>
              <a:rPr lang="en-US" b="1" dirty="0"/>
              <a:t>Frontend / Interface:</a:t>
            </a:r>
            <a:endParaRPr lang="en-US" dirty="0"/>
          </a:p>
          <a:p>
            <a:pPr lvl="1"/>
            <a:r>
              <a:rPr lang="en-US" dirty="0"/>
              <a:t>Simple interface to input features like Age, Position, Minutes Played, </a:t>
            </a:r>
            <a:r>
              <a:rPr lang="en-US" dirty="0" err="1"/>
              <a:t>xG</a:t>
            </a:r>
            <a:r>
              <a:rPr lang="en-US" dirty="0"/>
              <a:t>, etc., and display predictions.</a:t>
            </a:r>
          </a:p>
          <a:p>
            <a:pPr marL="0" indent="0">
              <a:buNone/>
            </a:pPr>
            <a:r>
              <a:rPr lang="en-US" b="1" dirty="0"/>
              <a:t>Benefits:</a:t>
            </a:r>
            <a:endParaRPr lang="en-US" dirty="0"/>
          </a:p>
          <a:p>
            <a:pPr lvl="1"/>
            <a:r>
              <a:rPr lang="en-US" dirty="0"/>
              <a:t>Accessible from anywhere with an internet connection.</a:t>
            </a:r>
          </a:p>
          <a:p>
            <a:pPr lvl="1"/>
            <a:r>
              <a:rPr lang="en-US" dirty="0"/>
              <a:t>Demonstrates a full ML lifecycle: </a:t>
            </a:r>
            <a:r>
              <a:rPr lang="en-US" b="1" dirty="0"/>
              <a:t>data preprocessing → model training → deployment → predictions</a:t>
            </a:r>
            <a:r>
              <a:rPr lang="en-US" dirty="0"/>
              <a:t>.</a:t>
            </a:r>
          </a:p>
          <a:p>
            <a:pPr marL="0" indent="0">
              <a:buNone/>
            </a:pPr>
            <a:r>
              <a:rPr lang="en-US" b="1" dirty="0"/>
              <a:t>Project Link:</a:t>
            </a:r>
            <a:endParaRPr lang="en-US" dirty="0"/>
          </a:p>
          <a:p>
            <a:pPr lvl="1"/>
            <a:r>
              <a:rPr lang="en-US" dirty="0"/>
              <a:t>You can share your live URL (e.g., https://epl-hub.onrender.com) to showcase the working model.</a:t>
            </a:r>
          </a:p>
          <a:p>
            <a:endParaRPr lang="en-IN" dirty="0"/>
          </a:p>
        </p:txBody>
      </p:sp>
      <p:pic>
        <p:nvPicPr>
          <p:cNvPr id="4" name="Picture 4" descr="Application Logo">
            <a:extLst>
              <a:ext uri="{FF2B5EF4-FFF2-40B4-BE49-F238E27FC236}">
                <a16:creationId xmlns:a16="http://schemas.microsoft.com/office/drawing/2014/main" id="{AB4E6522-275B-2076-4752-2EB26AD19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854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66B7-83A0-1808-6BF2-5897F9099FDE}"/>
              </a:ext>
            </a:extLst>
          </p:cNvPr>
          <p:cNvSpPr>
            <a:spLocks noGrp="1"/>
          </p:cNvSpPr>
          <p:nvPr>
            <p:ph type="title"/>
          </p:nvPr>
        </p:nvSpPr>
        <p:spPr/>
        <p:txBody>
          <a:bodyPr/>
          <a:lstStyle/>
          <a:p>
            <a:r>
              <a:rPr lang="en-IN" dirty="0"/>
              <a:t>APPLICATION UI</a:t>
            </a:r>
          </a:p>
        </p:txBody>
      </p:sp>
      <p:pic>
        <p:nvPicPr>
          <p:cNvPr id="5" name="Picture 4">
            <a:extLst>
              <a:ext uri="{FF2B5EF4-FFF2-40B4-BE49-F238E27FC236}">
                <a16:creationId xmlns:a16="http://schemas.microsoft.com/office/drawing/2014/main" id="{B613AD36-FFFD-94E1-79AD-BA0ACBA9D7D3}"/>
              </a:ext>
            </a:extLst>
          </p:cNvPr>
          <p:cNvPicPr>
            <a:picLocks noChangeAspect="1"/>
          </p:cNvPicPr>
          <p:nvPr/>
        </p:nvPicPr>
        <p:blipFill>
          <a:blip r:embed="rId2"/>
          <a:stretch>
            <a:fillRect/>
          </a:stretch>
        </p:blipFill>
        <p:spPr>
          <a:xfrm>
            <a:off x="766916" y="1708285"/>
            <a:ext cx="4788311" cy="4397548"/>
          </a:xfrm>
          <a:prstGeom prst="rect">
            <a:avLst/>
          </a:prstGeom>
        </p:spPr>
      </p:pic>
      <p:pic>
        <p:nvPicPr>
          <p:cNvPr id="7" name="Picture 6">
            <a:extLst>
              <a:ext uri="{FF2B5EF4-FFF2-40B4-BE49-F238E27FC236}">
                <a16:creationId xmlns:a16="http://schemas.microsoft.com/office/drawing/2014/main" id="{81508808-96D3-DF10-4D21-5448EE4A034A}"/>
              </a:ext>
            </a:extLst>
          </p:cNvPr>
          <p:cNvPicPr>
            <a:picLocks noChangeAspect="1"/>
          </p:cNvPicPr>
          <p:nvPr/>
        </p:nvPicPr>
        <p:blipFill>
          <a:blip r:embed="rId3"/>
          <a:stretch>
            <a:fillRect/>
          </a:stretch>
        </p:blipFill>
        <p:spPr>
          <a:xfrm>
            <a:off x="5781368" y="1708285"/>
            <a:ext cx="6096000" cy="4573490"/>
          </a:xfrm>
          <a:prstGeom prst="rect">
            <a:avLst/>
          </a:prstGeom>
        </p:spPr>
      </p:pic>
      <p:pic>
        <p:nvPicPr>
          <p:cNvPr id="3" name="Picture 4" descr="Application Logo">
            <a:extLst>
              <a:ext uri="{FF2B5EF4-FFF2-40B4-BE49-F238E27FC236}">
                <a16:creationId xmlns:a16="http://schemas.microsoft.com/office/drawing/2014/main" id="{362516FD-1C7F-873B-B13E-8FDB953700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70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FDA4-278E-6816-A177-4FF772AEFF64}"/>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21455D4F-3825-CCD0-988C-6EF4D66DBA14}"/>
              </a:ext>
            </a:extLst>
          </p:cNvPr>
          <p:cNvSpPr>
            <a:spLocks noGrp="1"/>
          </p:cNvSpPr>
          <p:nvPr>
            <p:ph idx="1"/>
          </p:nvPr>
        </p:nvSpPr>
        <p:spPr/>
        <p:txBody>
          <a:bodyPr/>
          <a:lstStyle/>
          <a:p>
            <a:r>
              <a:rPr lang="en-US" dirty="0"/>
              <a:t>I would like to sincerely thank </a:t>
            </a:r>
            <a:r>
              <a:rPr lang="en-US" b="1" dirty="0"/>
              <a:t>Mr. Nalla Suman</a:t>
            </a:r>
            <a:r>
              <a:rPr lang="en-US" dirty="0"/>
              <a:t>, my trainer and mentor, for his constant guidance, support, and constructive feedback throughout this project. His encouragement and valuable insights greatly helped me grasp and apply machine learning concepts effectively.</a:t>
            </a:r>
          </a:p>
          <a:p>
            <a:r>
              <a:rPr lang="en-US" dirty="0"/>
              <a:t>I am also grateful to </a:t>
            </a:r>
            <a:r>
              <a:rPr lang="en-US" b="1" dirty="0"/>
              <a:t>Infosys Springboard</a:t>
            </a:r>
            <a:r>
              <a:rPr lang="en-US" dirty="0"/>
              <a:t> for providing this opportunity to work on a practical and engaging project, which significantly enhanced my technical and analytical skills.</a:t>
            </a:r>
          </a:p>
          <a:p>
            <a:r>
              <a:rPr lang="en-US" dirty="0"/>
              <a:t>Finally, I would like to acknowledge the contribution of </a:t>
            </a:r>
            <a:r>
              <a:rPr lang="en-US" b="1" dirty="0"/>
              <a:t>open-source tools and resources</a:t>
            </a:r>
            <a:r>
              <a:rPr lang="en-US" dirty="0"/>
              <a:t> such as Kaggle, Scikit-learn, and Render, which were instrumental in the successful completion of this project.</a:t>
            </a:r>
          </a:p>
          <a:p>
            <a:endParaRPr lang="en-IN" dirty="0"/>
          </a:p>
        </p:txBody>
      </p:sp>
      <p:pic>
        <p:nvPicPr>
          <p:cNvPr id="4" name="Picture 4" descr="Application Logo">
            <a:extLst>
              <a:ext uri="{FF2B5EF4-FFF2-40B4-BE49-F238E27FC236}">
                <a16:creationId xmlns:a16="http://schemas.microsoft.com/office/drawing/2014/main" id="{7E7241FD-8C6A-372B-BE76-A5BE503410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08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DAC24-0D57-71B0-83DE-6E3F5A3A6D98}"/>
              </a:ext>
            </a:extLst>
          </p:cNvPr>
          <p:cNvSpPr>
            <a:spLocks noGrp="1"/>
          </p:cNvSpPr>
          <p:nvPr>
            <p:ph idx="1"/>
          </p:nvPr>
        </p:nvSpPr>
        <p:spPr>
          <a:xfrm>
            <a:off x="3345066" y="2894721"/>
            <a:ext cx="8148843" cy="3669456"/>
          </a:xfrm>
        </p:spPr>
        <p:txBody>
          <a:bodyPr>
            <a:normAutofit/>
          </a:bodyPr>
          <a:lstStyle/>
          <a:p>
            <a:pPr marL="0" indent="0">
              <a:buNone/>
            </a:pPr>
            <a:r>
              <a:rPr lang="en-IN" sz="6600" dirty="0"/>
              <a:t>THANK YOU</a:t>
            </a:r>
          </a:p>
        </p:txBody>
      </p:sp>
      <p:pic>
        <p:nvPicPr>
          <p:cNvPr id="2" name="Picture 4" descr="Application Logo">
            <a:extLst>
              <a:ext uri="{FF2B5EF4-FFF2-40B4-BE49-F238E27FC236}">
                <a16:creationId xmlns:a16="http://schemas.microsoft.com/office/drawing/2014/main" id="{08809468-B3EF-A643-56F8-15D4590C8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64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2A29-387C-BA82-20E0-F4F198EF9181}"/>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FBA7DD40-74D0-11DB-CAA0-977356671EDD}"/>
              </a:ext>
            </a:extLst>
          </p:cNvPr>
          <p:cNvSpPr>
            <a:spLocks noGrp="1"/>
          </p:cNvSpPr>
          <p:nvPr>
            <p:ph idx="1"/>
          </p:nvPr>
        </p:nvSpPr>
        <p:spPr/>
        <p:txBody>
          <a:bodyPr/>
          <a:lstStyle/>
          <a:p>
            <a:r>
              <a:rPr lang="en-US" dirty="0"/>
              <a:t>This project develops a machine learning system designed to forecast the number of goals a Premier League player is likely to score in a given season. The model leverages extensive player performance data, including metrics such as shots, goals per 90 minutes, non-penalty goals, assists, minutes played, and previous season goal records, covering Premier League seasons from 1993 to 2024. By analyzing both individual and team-based features—such as club rank, total team goals, and Big Six affiliation—the system aims to accurately predict top goal scorers and identify emerging attacking talents within the league.</a:t>
            </a:r>
          </a:p>
          <a:p>
            <a:endParaRPr lang="en-IN" dirty="0"/>
          </a:p>
        </p:txBody>
      </p:sp>
      <p:pic>
        <p:nvPicPr>
          <p:cNvPr id="4" name="Picture 4" descr="Application Logo">
            <a:extLst>
              <a:ext uri="{FF2B5EF4-FFF2-40B4-BE49-F238E27FC236}">
                <a16:creationId xmlns:a16="http://schemas.microsoft.com/office/drawing/2014/main" id="{86DA903C-8C6F-EEC7-315D-D97EF8C46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8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4749-3A7E-C040-90BB-5C1E07649A0A}"/>
              </a:ext>
            </a:extLst>
          </p:cNvPr>
          <p:cNvSpPr>
            <a:spLocks noGrp="1"/>
          </p:cNvSpPr>
          <p:nvPr>
            <p:ph type="title"/>
          </p:nvPr>
        </p:nvSpPr>
        <p:spPr/>
        <p:txBody>
          <a:bodyPr/>
          <a:lstStyle/>
          <a:p>
            <a:r>
              <a:rPr lang="en-IN" dirty="0"/>
              <a:t>OBJECTIVE &amp; MOTIVATION</a:t>
            </a:r>
          </a:p>
        </p:txBody>
      </p:sp>
      <p:sp>
        <p:nvSpPr>
          <p:cNvPr id="3" name="Content Placeholder 2">
            <a:extLst>
              <a:ext uri="{FF2B5EF4-FFF2-40B4-BE49-F238E27FC236}">
                <a16:creationId xmlns:a16="http://schemas.microsoft.com/office/drawing/2014/main" id="{0DAADF88-0763-3688-960E-913D2CA05EE0}"/>
              </a:ext>
            </a:extLst>
          </p:cNvPr>
          <p:cNvSpPr>
            <a:spLocks noGrp="1"/>
          </p:cNvSpPr>
          <p:nvPr>
            <p:ph idx="1"/>
          </p:nvPr>
        </p:nvSpPr>
        <p:spPr>
          <a:xfrm>
            <a:off x="179080" y="1853248"/>
            <a:ext cx="5831247" cy="4552034"/>
          </a:xfrm>
        </p:spPr>
        <p:txBody>
          <a:bodyPr>
            <a:normAutofit fontScale="92500" lnSpcReduction="20000"/>
          </a:bodyPr>
          <a:lstStyle/>
          <a:p>
            <a:pPr marL="0" indent="0">
              <a:buNone/>
            </a:pPr>
            <a:r>
              <a:rPr lang="en-US" b="1" dirty="0"/>
              <a:t>OBJECTIVE</a:t>
            </a:r>
          </a:p>
          <a:p>
            <a:r>
              <a:rPr lang="en-US" dirty="0"/>
              <a:t>This project aims to develop a machine learning system capable of accurately forecasting the number of goals a Premier League player is likely to score in a given season. The model leverages comprehensive player performance statistics, including goals per 90 minutes, non-penalty goals, shots on target, assists, minutes played, and previous season goal records, covering data from the 1993–2024 Premier League seasons. By analyzing both player-level and club-level features, the system seeks to uncover hidden patterns in attacking efficiency and goal-scoring potential, ultimately transforming raw football data into actionable predictive insights for identifying top scorers.</a:t>
            </a:r>
          </a:p>
          <a:p>
            <a:endParaRPr lang="en-IN" dirty="0"/>
          </a:p>
        </p:txBody>
      </p:sp>
      <p:sp>
        <p:nvSpPr>
          <p:cNvPr id="6" name="Content Placeholder 2">
            <a:extLst>
              <a:ext uri="{FF2B5EF4-FFF2-40B4-BE49-F238E27FC236}">
                <a16:creationId xmlns:a16="http://schemas.microsoft.com/office/drawing/2014/main" id="{1AF6D4C6-1BC9-4664-9CC3-35B54B76AB85}"/>
              </a:ext>
            </a:extLst>
          </p:cNvPr>
          <p:cNvSpPr txBox="1">
            <a:spLocks/>
          </p:cNvSpPr>
          <p:nvPr/>
        </p:nvSpPr>
        <p:spPr>
          <a:xfrm>
            <a:off x="6010327" y="1853248"/>
            <a:ext cx="5831247" cy="455203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a:t>MOTIVATION</a:t>
            </a:r>
          </a:p>
          <a:p>
            <a:r>
              <a:rPr lang="en-US" dirty="0"/>
              <a:t>The motivation behind this project arises from the increasing influence of data-driven decision-making in modern football. Predicting player goal-scoring performance is essential not only for understanding individual attacking output but also for supporting critical applications such as fantasy football, talent scouting, and tactical optimization. Accurate goal prediction allows fantasy managers to make strategic selections, helps clubs identify prolific finishers and rising goal threats, and enables analysts and coaches to assess player consistency and contribution to overall team success. By integrating machine learning, the project acts as a virtual football strategist—learning continuously from historical performance to forecast future goal trends and reveal insights often missed by traditional analysis.</a:t>
            </a:r>
          </a:p>
          <a:p>
            <a:endParaRPr lang="en-IN" dirty="0"/>
          </a:p>
        </p:txBody>
      </p:sp>
      <p:pic>
        <p:nvPicPr>
          <p:cNvPr id="4" name="Picture 4" descr="Application Logo">
            <a:extLst>
              <a:ext uri="{FF2B5EF4-FFF2-40B4-BE49-F238E27FC236}">
                <a16:creationId xmlns:a16="http://schemas.microsoft.com/office/drawing/2014/main" id="{56BDD534-5FA3-585B-49D4-588753216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13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D4925-5E97-539D-FCF4-EC6480AE40CD}"/>
              </a:ext>
            </a:extLst>
          </p:cNvPr>
          <p:cNvSpPr>
            <a:spLocks noGrp="1"/>
          </p:cNvSpPr>
          <p:nvPr>
            <p:ph type="title"/>
          </p:nvPr>
        </p:nvSpPr>
        <p:spPr/>
        <p:txBody>
          <a:bodyPr/>
          <a:lstStyle/>
          <a:p>
            <a:r>
              <a:rPr lang="en-IN" dirty="0"/>
              <a:t>PROJECT WORKFLOW</a:t>
            </a:r>
          </a:p>
        </p:txBody>
      </p:sp>
      <p:sp>
        <p:nvSpPr>
          <p:cNvPr id="3" name="Content Placeholder 2">
            <a:extLst>
              <a:ext uri="{FF2B5EF4-FFF2-40B4-BE49-F238E27FC236}">
                <a16:creationId xmlns:a16="http://schemas.microsoft.com/office/drawing/2014/main" id="{52CA28D4-21E1-EEFB-4283-DDEB39FD68C4}"/>
              </a:ext>
            </a:extLst>
          </p:cNvPr>
          <p:cNvSpPr>
            <a:spLocks noGrp="1"/>
          </p:cNvSpPr>
          <p:nvPr>
            <p:ph idx="1"/>
          </p:nvPr>
        </p:nvSpPr>
        <p:spPr/>
        <p:txBody>
          <a:bodyPr/>
          <a:lstStyle/>
          <a:p>
            <a:pPr marL="0" lvl="0" indent="0" defTabSz="914400" eaLnBrk="0" fontAlgn="base" hangingPunct="0">
              <a:spcBef>
                <a:spcPct val="0"/>
              </a:spcBef>
              <a:spcAft>
                <a:spcPct val="0"/>
              </a:spcAft>
              <a:buClrTx/>
              <a:buSzTx/>
              <a:buNone/>
            </a:pPr>
            <a:r>
              <a:rPr lang="en-US" altLang="en-US" sz="2400" dirty="0">
                <a:latin typeface="Arial" panose="020B0604020202020204" pitchFamily="34" charset="0"/>
              </a:rPr>
              <a:t>1)Understanding Problem Statement &amp; Data Collection</a:t>
            </a:r>
          </a:p>
          <a:p>
            <a:pPr marL="0" lvl="0" indent="0" defTabSz="914400" eaLnBrk="0" fontAlgn="base" hangingPunct="0">
              <a:spcBef>
                <a:spcPct val="0"/>
              </a:spcBef>
              <a:spcAft>
                <a:spcPct val="0"/>
              </a:spcAft>
              <a:buClrTx/>
              <a:buSzTx/>
              <a:buNone/>
            </a:pPr>
            <a:r>
              <a:rPr lang="en-US" altLang="en-US" sz="2400" dirty="0">
                <a:latin typeface="Arial" panose="020B0604020202020204" pitchFamily="34" charset="0"/>
              </a:rPr>
              <a:t>2)EDA (</a:t>
            </a:r>
            <a:r>
              <a:rPr lang="en-US" sz="2400" dirty="0">
                <a:latin typeface="Arimo"/>
                <a:ea typeface="Arimo"/>
                <a:cs typeface="Arimo"/>
                <a:sym typeface="Arimo"/>
              </a:rPr>
              <a:t>Exploratory Data Analysis </a:t>
            </a:r>
            <a:r>
              <a:rPr lang="en-US" altLang="en-US" sz="2400" dirty="0">
                <a:latin typeface="Arial" panose="020B0604020202020204" pitchFamily="34" charset="0"/>
              </a:rPr>
              <a:t>)</a:t>
            </a:r>
          </a:p>
          <a:p>
            <a:pPr marL="0" lvl="0" indent="0" defTabSz="914400" eaLnBrk="0" fontAlgn="base" hangingPunct="0">
              <a:spcBef>
                <a:spcPct val="0"/>
              </a:spcBef>
              <a:spcAft>
                <a:spcPct val="0"/>
              </a:spcAft>
              <a:buClrTx/>
              <a:buSzTx/>
              <a:buNone/>
            </a:pPr>
            <a:r>
              <a:rPr lang="en-US" altLang="en-US" sz="2400" dirty="0">
                <a:latin typeface="Arial" panose="020B0604020202020204" pitchFamily="34" charset="0"/>
              </a:rPr>
              <a:t>3)Model Selection &amp; Training </a:t>
            </a:r>
          </a:p>
          <a:p>
            <a:pPr marL="0" lvl="0" indent="0" defTabSz="914400" eaLnBrk="0" fontAlgn="base" hangingPunct="0">
              <a:spcBef>
                <a:spcPct val="0"/>
              </a:spcBef>
              <a:spcAft>
                <a:spcPct val="0"/>
              </a:spcAft>
              <a:buClrTx/>
              <a:buSzTx/>
              <a:buNone/>
            </a:pPr>
            <a:r>
              <a:rPr lang="en-US" altLang="en-US" sz="2400" dirty="0">
                <a:latin typeface="Arial" panose="020B0604020202020204" pitchFamily="34" charset="0"/>
              </a:rPr>
              <a:t>4) Evaluation</a:t>
            </a:r>
          </a:p>
          <a:p>
            <a:pPr marL="0" lvl="0" indent="0" defTabSz="914400" eaLnBrk="0" fontAlgn="base" hangingPunct="0">
              <a:spcBef>
                <a:spcPct val="0"/>
              </a:spcBef>
              <a:spcAft>
                <a:spcPct val="0"/>
              </a:spcAft>
              <a:buClrTx/>
              <a:buSzTx/>
              <a:buNone/>
            </a:pPr>
            <a:r>
              <a:rPr lang="en-US" altLang="en-US" sz="2400" dirty="0">
                <a:latin typeface="Arial" panose="020B0604020202020204" pitchFamily="34" charset="0"/>
              </a:rPr>
              <a:t>5)Deployment</a:t>
            </a:r>
          </a:p>
          <a:p>
            <a:pPr marL="0" indent="0">
              <a:buNone/>
            </a:pPr>
            <a:endParaRPr lang="en-IN" dirty="0"/>
          </a:p>
        </p:txBody>
      </p:sp>
      <p:pic>
        <p:nvPicPr>
          <p:cNvPr id="4" name="Picture 4" descr="Application Logo">
            <a:extLst>
              <a:ext uri="{FF2B5EF4-FFF2-40B4-BE49-F238E27FC236}">
                <a16:creationId xmlns:a16="http://schemas.microsoft.com/office/drawing/2014/main" id="{E068D750-64F8-A1E1-B700-9E116D31D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511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BA23-0BDE-E5DA-2007-B8013B2B56FA}"/>
              </a:ext>
            </a:extLst>
          </p:cNvPr>
          <p:cNvSpPr>
            <a:spLocks noGrp="1"/>
          </p:cNvSpPr>
          <p:nvPr>
            <p:ph type="title"/>
          </p:nvPr>
        </p:nvSpPr>
        <p:spPr/>
        <p:txBody>
          <a:bodyPr/>
          <a:lstStyle/>
          <a:p>
            <a:r>
              <a:rPr lang="en-IN" dirty="0"/>
              <a:t>UNDERSTAND PROBLEM AND</a:t>
            </a:r>
            <a:br>
              <a:rPr lang="en-IN" dirty="0"/>
            </a:br>
            <a:r>
              <a:rPr lang="en-IN" dirty="0"/>
              <a:t>       COLLECT DATA</a:t>
            </a:r>
          </a:p>
        </p:txBody>
      </p:sp>
      <p:sp>
        <p:nvSpPr>
          <p:cNvPr id="3" name="Content Placeholder 2">
            <a:extLst>
              <a:ext uri="{FF2B5EF4-FFF2-40B4-BE49-F238E27FC236}">
                <a16:creationId xmlns:a16="http://schemas.microsoft.com/office/drawing/2014/main" id="{62B43FEE-FA7B-47E5-A53F-9058D5A223D9}"/>
              </a:ext>
            </a:extLst>
          </p:cNvPr>
          <p:cNvSpPr>
            <a:spLocks noGrp="1"/>
          </p:cNvSpPr>
          <p:nvPr>
            <p:ph idx="1"/>
          </p:nvPr>
        </p:nvSpPr>
        <p:spPr>
          <a:xfrm>
            <a:off x="245773" y="1902409"/>
            <a:ext cx="5494133" cy="3053182"/>
          </a:xfrm>
        </p:spPr>
        <p:txBody>
          <a:bodyPr>
            <a:normAutofit lnSpcReduction="10000"/>
          </a:bodyPr>
          <a:lstStyle/>
          <a:p>
            <a:pPr marL="0" indent="0">
              <a:buNone/>
            </a:pPr>
            <a:r>
              <a:rPr lang="en-US" b="1" dirty="0"/>
              <a:t>AIM/GOAL:</a:t>
            </a:r>
          </a:p>
          <a:p>
            <a:r>
              <a:rPr lang="en-US" dirty="0"/>
              <a:t>Develop a regression model to estimate the number of goals a Premier League player is likely to score in a given season.</a:t>
            </a:r>
          </a:p>
          <a:p>
            <a:pPr marL="0" indent="0">
              <a:buNone/>
            </a:pPr>
            <a:r>
              <a:rPr lang="en-US" b="1" dirty="0"/>
              <a:t>Problem Type:</a:t>
            </a:r>
          </a:p>
          <a:p>
            <a:r>
              <a:rPr lang="en-US" dirty="0"/>
              <a:t>Regression task — predicting a continuous target variable (goals ranging approximately from 1 to 10).</a:t>
            </a:r>
          </a:p>
          <a:p>
            <a:endParaRPr lang="en-IN" dirty="0"/>
          </a:p>
        </p:txBody>
      </p:sp>
      <p:sp>
        <p:nvSpPr>
          <p:cNvPr id="4" name="Content Placeholder 2">
            <a:extLst>
              <a:ext uri="{FF2B5EF4-FFF2-40B4-BE49-F238E27FC236}">
                <a16:creationId xmlns:a16="http://schemas.microsoft.com/office/drawing/2014/main" id="{DFE38F61-50BA-5A18-918E-74B6A753A534}"/>
              </a:ext>
            </a:extLst>
          </p:cNvPr>
          <p:cNvSpPr txBox="1">
            <a:spLocks/>
          </p:cNvSpPr>
          <p:nvPr/>
        </p:nvSpPr>
        <p:spPr>
          <a:xfrm>
            <a:off x="5926035" y="1853248"/>
            <a:ext cx="5494133" cy="350230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a:t>Dataset Overview:</a:t>
            </a:r>
          </a:p>
          <a:p>
            <a:r>
              <a:rPr lang="en-US" dirty="0"/>
              <a:t>Data collected from the 1993–2024 Premier League seasons featuring 324 players. Includes 20 comprehensive performance attributes encompassing player and team statistics such as goals per 90 minutes, non-penalty goals, assists, minutes played, previous season goals, club rank, and total team goals.</a:t>
            </a:r>
          </a:p>
          <a:p>
            <a:endParaRPr lang="en-IN" dirty="0"/>
          </a:p>
        </p:txBody>
      </p:sp>
      <p:pic>
        <p:nvPicPr>
          <p:cNvPr id="5" name="Picture 4">
            <a:extLst>
              <a:ext uri="{FF2B5EF4-FFF2-40B4-BE49-F238E27FC236}">
                <a16:creationId xmlns:a16="http://schemas.microsoft.com/office/drawing/2014/main" id="{A2B0184A-039E-3301-66A0-A93B25896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773" y="4955591"/>
            <a:ext cx="11582433" cy="1703457"/>
          </a:xfrm>
          <a:prstGeom prst="rect">
            <a:avLst/>
          </a:prstGeom>
        </p:spPr>
      </p:pic>
      <p:pic>
        <p:nvPicPr>
          <p:cNvPr id="6" name="Picture 4" descr="Application Logo">
            <a:extLst>
              <a:ext uri="{FF2B5EF4-FFF2-40B4-BE49-F238E27FC236}">
                <a16:creationId xmlns:a16="http://schemas.microsoft.com/office/drawing/2014/main" id="{4DEDE574-AA7E-45C7-D2E0-8636B1B8D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80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F7A0-014C-929A-9657-6035E5E10306}"/>
              </a:ext>
            </a:extLst>
          </p:cNvPr>
          <p:cNvSpPr>
            <a:spLocks noGrp="1"/>
          </p:cNvSpPr>
          <p:nvPr>
            <p:ph type="title"/>
          </p:nvPr>
        </p:nvSpPr>
        <p:spPr/>
        <p:txBody>
          <a:bodyPr/>
          <a:lstStyle/>
          <a:p>
            <a:r>
              <a:rPr lang="en-US" dirty="0"/>
              <a:t>EDA- EXPLORATORY DATA ANALYSIS</a:t>
            </a:r>
            <a:endParaRPr lang="en-IN" dirty="0"/>
          </a:p>
        </p:txBody>
      </p:sp>
      <p:sp>
        <p:nvSpPr>
          <p:cNvPr id="3" name="Content Placeholder 2">
            <a:extLst>
              <a:ext uri="{FF2B5EF4-FFF2-40B4-BE49-F238E27FC236}">
                <a16:creationId xmlns:a16="http://schemas.microsoft.com/office/drawing/2014/main" id="{B2AE39E7-30E4-E3FB-D9C0-CEE5E7B2E656}"/>
              </a:ext>
            </a:extLst>
          </p:cNvPr>
          <p:cNvSpPr>
            <a:spLocks noGrp="1"/>
          </p:cNvSpPr>
          <p:nvPr>
            <p:ph idx="1"/>
          </p:nvPr>
        </p:nvSpPr>
        <p:spPr/>
        <p:txBody>
          <a:bodyPr>
            <a:normAutofit lnSpcReduction="10000"/>
          </a:bodyPr>
          <a:lstStyle/>
          <a:p>
            <a:r>
              <a:rPr lang="en-US" dirty="0"/>
              <a:t>Exploratory Data Analysis (EDA) in Machine Learning is a </a:t>
            </a:r>
            <a:r>
              <a:rPr lang="en-US" b="1" dirty="0"/>
              <a:t>critical step</a:t>
            </a:r>
            <a:r>
              <a:rPr lang="en-US" dirty="0"/>
              <a:t> that helps you understand your dataset, detect patterns, and prepare it for modeling, it follows these steps.</a:t>
            </a:r>
          </a:p>
          <a:p>
            <a:pPr>
              <a:buAutoNum type="arabicPeriod"/>
            </a:pPr>
            <a:r>
              <a:rPr lang="en-IN" dirty="0"/>
              <a:t>Data Collection &amp; Loading</a:t>
            </a:r>
          </a:p>
          <a:p>
            <a:pPr>
              <a:buAutoNum type="arabicPeriod"/>
            </a:pPr>
            <a:r>
              <a:rPr lang="en-IN" dirty="0"/>
              <a:t>Data Inspection</a:t>
            </a:r>
          </a:p>
          <a:p>
            <a:pPr>
              <a:buAutoNum type="arabicPeriod"/>
            </a:pPr>
            <a:r>
              <a:rPr lang="en-IN" dirty="0"/>
              <a:t>Data Cleaning</a:t>
            </a:r>
          </a:p>
          <a:p>
            <a:pPr>
              <a:buAutoNum type="arabicPeriod"/>
            </a:pPr>
            <a:r>
              <a:rPr lang="en-IN" dirty="0"/>
              <a:t>Univariate Analysis</a:t>
            </a:r>
          </a:p>
          <a:p>
            <a:pPr>
              <a:buAutoNum type="arabicPeriod"/>
            </a:pPr>
            <a:r>
              <a:rPr lang="en-IN" dirty="0"/>
              <a:t>Bivariate / Multivariate Analysis</a:t>
            </a:r>
          </a:p>
          <a:p>
            <a:pPr>
              <a:buAutoNum type="arabicPeriod"/>
            </a:pPr>
            <a:r>
              <a:rPr lang="en-IN" dirty="0"/>
              <a:t>Feature Engineering</a:t>
            </a:r>
          </a:p>
          <a:p>
            <a:pPr>
              <a:buAutoNum type="arabicPeriod"/>
            </a:pPr>
            <a:r>
              <a:rPr lang="en-IN" dirty="0"/>
              <a:t>Data Visualization</a:t>
            </a:r>
          </a:p>
          <a:p>
            <a:pPr>
              <a:buAutoNum type="arabicPeriod"/>
            </a:pPr>
            <a:r>
              <a:rPr lang="en-IN" dirty="0"/>
              <a:t>Summary of Findings</a:t>
            </a:r>
          </a:p>
          <a:p>
            <a:endParaRPr lang="en-IN" dirty="0"/>
          </a:p>
        </p:txBody>
      </p:sp>
      <p:pic>
        <p:nvPicPr>
          <p:cNvPr id="4" name="Picture 4" descr="Application Logo">
            <a:extLst>
              <a:ext uri="{FF2B5EF4-FFF2-40B4-BE49-F238E27FC236}">
                <a16:creationId xmlns:a16="http://schemas.microsoft.com/office/drawing/2014/main" id="{12EB17D3-AE1A-041D-0962-7783D20204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086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236D-5753-B0F5-2104-4FD34066638E}"/>
              </a:ext>
            </a:extLst>
          </p:cNvPr>
          <p:cNvSpPr>
            <a:spLocks noGrp="1"/>
          </p:cNvSpPr>
          <p:nvPr>
            <p:ph type="title"/>
          </p:nvPr>
        </p:nvSpPr>
        <p:spPr/>
        <p:txBody>
          <a:bodyPr/>
          <a:lstStyle/>
          <a:p>
            <a:r>
              <a:rPr lang="en-US" dirty="0"/>
              <a:t>Visualization and Analysis</a:t>
            </a:r>
            <a:endParaRPr lang="en-IN" dirty="0"/>
          </a:p>
        </p:txBody>
      </p:sp>
      <p:pic>
        <p:nvPicPr>
          <p:cNvPr id="1026" name="Picture 2">
            <a:extLst>
              <a:ext uri="{FF2B5EF4-FFF2-40B4-BE49-F238E27FC236}">
                <a16:creationId xmlns:a16="http://schemas.microsoft.com/office/drawing/2014/main" id="{558853BC-1357-CEF9-4C4C-3115DCAD48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13" y="2123766"/>
            <a:ext cx="3549446" cy="33955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E412F96-3567-CEE3-1500-0E5BA70071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1729" y="2123766"/>
            <a:ext cx="3549446" cy="34938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3A9BC26-83DF-DBBD-0E64-AFBB3268F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8155" y="1808870"/>
            <a:ext cx="4277032" cy="46408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Application Logo">
            <a:extLst>
              <a:ext uri="{FF2B5EF4-FFF2-40B4-BE49-F238E27FC236}">
                <a16:creationId xmlns:a16="http://schemas.microsoft.com/office/drawing/2014/main" id="{2156C054-2DBA-7C61-A966-4D52E29BD9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46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2FDD-BCBC-0DC3-4218-CCD03E84A754}"/>
              </a:ext>
            </a:extLst>
          </p:cNvPr>
          <p:cNvSpPr>
            <a:spLocks noGrp="1"/>
          </p:cNvSpPr>
          <p:nvPr>
            <p:ph type="title"/>
          </p:nvPr>
        </p:nvSpPr>
        <p:spPr/>
        <p:txBody>
          <a:bodyPr/>
          <a:lstStyle/>
          <a:p>
            <a:r>
              <a:rPr lang="en-US" dirty="0"/>
              <a:t>INSIGHTS FROM EDA</a:t>
            </a:r>
            <a:endParaRPr lang="en-IN" dirty="0"/>
          </a:p>
        </p:txBody>
      </p:sp>
      <p:sp>
        <p:nvSpPr>
          <p:cNvPr id="3" name="Content Placeholder 2">
            <a:extLst>
              <a:ext uri="{FF2B5EF4-FFF2-40B4-BE49-F238E27FC236}">
                <a16:creationId xmlns:a16="http://schemas.microsoft.com/office/drawing/2014/main" id="{9204B6A0-33F1-70D6-361E-DEA0083D2608}"/>
              </a:ext>
            </a:extLst>
          </p:cNvPr>
          <p:cNvSpPr>
            <a:spLocks noGrp="1"/>
          </p:cNvSpPr>
          <p:nvPr>
            <p:ph idx="1"/>
          </p:nvPr>
        </p:nvSpPr>
        <p:spPr>
          <a:xfrm>
            <a:off x="395391" y="1612490"/>
            <a:ext cx="5887422" cy="5053781"/>
          </a:xfrm>
        </p:spPr>
        <p:txBody>
          <a:bodyPr>
            <a:normAutofit fontScale="77500" lnSpcReduction="20000"/>
          </a:bodyPr>
          <a:lstStyle/>
          <a:p>
            <a:pPr marL="0" indent="0">
              <a:buNone/>
            </a:pPr>
            <a:r>
              <a:rPr lang="en-US" b="1" dirty="0"/>
              <a:t>Strong Correlations with Goals</a:t>
            </a:r>
          </a:p>
          <a:p>
            <a:r>
              <a:rPr lang="en-US" b="1" dirty="0"/>
              <a:t>Goals_per_90 (0.96)</a:t>
            </a:r>
            <a:r>
              <a:rPr lang="en-US" dirty="0"/>
              <a:t> → Most influential predictor; higher scoring efficiency directly drives goal totals.</a:t>
            </a:r>
          </a:p>
          <a:p>
            <a:r>
              <a:rPr lang="en-US" b="1" dirty="0" err="1"/>
              <a:t>Goals_prev_season</a:t>
            </a:r>
            <a:r>
              <a:rPr lang="en-US" b="1" dirty="0"/>
              <a:t> (0.88)</a:t>
            </a:r>
            <a:r>
              <a:rPr lang="en-US" dirty="0"/>
              <a:t> → High consistency; players with a strong previous season continue performing well.</a:t>
            </a:r>
          </a:p>
          <a:p>
            <a:r>
              <a:rPr lang="en-US" b="1" dirty="0"/>
              <a:t>Goals_last_3_seasons_avg (0.79)</a:t>
            </a:r>
            <a:r>
              <a:rPr lang="en-US" dirty="0"/>
              <a:t> → Reflects long-term form; sustained scorers remain reliable goal threats.</a:t>
            </a:r>
          </a:p>
          <a:p>
            <a:r>
              <a:rPr lang="en-US" b="1" dirty="0" err="1"/>
              <a:t>Minutes_Played</a:t>
            </a:r>
            <a:r>
              <a:rPr lang="en-US" b="1" dirty="0"/>
              <a:t> (0.71)</a:t>
            </a:r>
            <a:r>
              <a:rPr lang="en-US" dirty="0"/>
              <a:t> → Naturally linked; more minutes = more scoring opportunities.</a:t>
            </a:r>
          </a:p>
          <a:p>
            <a:pPr marL="0" indent="0">
              <a:buNone/>
            </a:pPr>
            <a:r>
              <a:rPr lang="en-US" b="1" dirty="0"/>
              <a:t>Multicollinearity Observed</a:t>
            </a:r>
          </a:p>
          <a:p>
            <a:r>
              <a:rPr lang="en-US" b="1" dirty="0"/>
              <a:t>Goals_per_90 vs </a:t>
            </a:r>
            <a:r>
              <a:rPr lang="en-US" b="1" dirty="0" err="1"/>
              <a:t>Minutes_Played</a:t>
            </a:r>
            <a:r>
              <a:rPr lang="en-US" b="1" dirty="0"/>
              <a:t> (~0.89)</a:t>
            </a:r>
            <a:r>
              <a:rPr lang="en-US" dirty="0"/>
              <a:t> → Highly correlated — both measure scoring activity, though per-90 normalizes for playtime.</a:t>
            </a:r>
          </a:p>
          <a:p>
            <a:r>
              <a:rPr lang="en-US" b="1" dirty="0" err="1"/>
              <a:t>Goals_prev_season</a:t>
            </a:r>
            <a:r>
              <a:rPr lang="en-US" b="1" dirty="0"/>
              <a:t> vs Goals_last_3_seasons_avg (~0.91)</a:t>
            </a:r>
            <a:r>
              <a:rPr lang="en-US" dirty="0"/>
              <a:t> → Indicates redundant long-term performance trends.</a:t>
            </a:r>
          </a:p>
          <a:p>
            <a:r>
              <a:rPr lang="en-US" dirty="0"/>
              <a:t>Suggestion: model simplification possible by dropping one redundant variable (either </a:t>
            </a:r>
            <a:r>
              <a:rPr lang="en-US" i="1" dirty="0" err="1"/>
              <a:t>Goals_prev_season</a:t>
            </a:r>
            <a:r>
              <a:rPr lang="en-US" dirty="0"/>
              <a:t> or </a:t>
            </a:r>
            <a:r>
              <a:rPr lang="en-US" i="1" dirty="0"/>
              <a:t>3-season average</a:t>
            </a:r>
            <a:r>
              <a:rPr lang="en-US" dirty="0"/>
              <a:t>).</a:t>
            </a:r>
          </a:p>
          <a:p>
            <a:pPr marL="0" indent="0">
              <a:buNone/>
            </a:pPr>
            <a:endParaRPr lang="en-IN" dirty="0"/>
          </a:p>
        </p:txBody>
      </p:sp>
      <p:sp>
        <p:nvSpPr>
          <p:cNvPr id="4" name="Content Placeholder 2">
            <a:extLst>
              <a:ext uri="{FF2B5EF4-FFF2-40B4-BE49-F238E27FC236}">
                <a16:creationId xmlns:a16="http://schemas.microsoft.com/office/drawing/2014/main" id="{43961A7E-5407-E789-BE6C-AF2B545D9605}"/>
              </a:ext>
            </a:extLst>
          </p:cNvPr>
          <p:cNvSpPr txBox="1">
            <a:spLocks/>
          </p:cNvSpPr>
          <p:nvPr/>
        </p:nvSpPr>
        <p:spPr>
          <a:xfrm>
            <a:off x="6633958" y="1612490"/>
            <a:ext cx="5390893" cy="515210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b="1" dirty="0"/>
              <a:t> Negative Correlations</a:t>
            </a:r>
          </a:p>
          <a:p>
            <a:r>
              <a:rPr lang="en-US" b="1" dirty="0" err="1"/>
              <a:t>Club_League_Rank</a:t>
            </a:r>
            <a:r>
              <a:rPr lang="en-US" b="1" dirty="0"/>
              <a:t> (-0.74)</a:t>
            </a:r>
            <a:r>
              <a:rPr lang="en-US" dirty="0"/>
              <a:t> → Players from better-ranked clubs (lower rank number) tend to score more goals.</a:t>
            </a:r>
          </a:p>
          <a:p>
            <a:r>
              <a:rPr lang="en-US" b="1" dirty="0"/>
              <a:t>Age (-0.22)</a:t>
            </a:r>
            <a:r>
              <a:rPr lang="en-US" dirty="0"/>
              <a:t> → Slight decline with age, possibly due to reduced pace or rotation.</a:t>
            </a:r>
          </a:p>
          <a:p>
            <a:r>
              <a:rPr lang="en-US" b="1" dirty="0"/>
              <a:t>Assists (-0.10)</a:t>
            </a:r>
            <a:r>
              <a:rPr lang="en-US" dirty="0"/>
              <a:t> → Minimal effect; being a playmaker doesn’t necessarily increase goal count.</a:t>
            </a:r>
          </a:p>
          <a:p>
            <a:pPr marL="0" indent="0">
              <a:buNone/>
            </a:pPr>
            <a:r>
              <a:rPr lang="en-US" b="1" dirty="0"/>
              <a:t> Interpretation</a:t>
            </a:r>
          </a:p>
          <a:p>
            <a:r>
              <a:rPr lang="en-US" b="1" dirty="0"/>
              <a:t>Efficiency metrics</a:t>
            </a:r>
            <a:r>
              <a:rPr lang="en-US" dirty="0"/>
              <a:t> (</a:t>
            </a:r>
            <a:r>
              <a:rPr lang="en-US" i="1" dirty="0"/>
              <a:t>Goals_per_90</a:t>
            </a:r>
            <a:r>
              <a:rPr lang="en-US" dirty="0"/>
              <a:t>, </a:t>
            </a:r>
            <a:r>
              <a:rPr lang="en-US" i="1" dirty="0" err="1"/>
              <a:t>Minutes_Played</a:t>
            </a:r>
            <a:r>
              <a:rPr lang="en-US" dirty="0"/>
              <a:t>) are the dominant predictors — confirming model reliability.</a:t>
            </a:r>
          </a:p>
          <a:p>
            <a:r>
              <a:rPr lang="en-US" b="1" dirty="0"/>
              <a:t>Consistency metrics</a:t>
            </a:r>
            <a:r>
              <a:rPr lang="en-US" dirty="0"/>
              <a:t> (</a:t>
            </a:r>
            <a:r>
              <a:rPr lang="en-US" i="1" dirty="0" err="1"/>
              <a:t>Goals_prev_season</a:t>
            </a:r>
            <a:r>
              <a:rPr lang="en-US" dirty="0"/>
              <a:t>, </a:t>
            </a:r>
            <a:r>
              <a:rPr lang="en-US" i="1" dirty="0"/>
              <a:t>3-season average</a:t>
            </a:r>
            <a:r>
              <a:rPr lang="en-US" dirty="0"/>
              <a:t>) capture player form trajectory.</a:t>
            </a:r>
          </a:p>
          <a:p>
            <a:r>
              <a:rPr lang="en-US" b="1" dirty="0"/>
              <a:t>Team strength</a:t>
            </a:r>
            <a:r>
              <a:rPr lang="en-US" dirty="0"/>
              <a:t> (via </a:t>
            </a:r>
            <a:r>
              <a:rPr lang="en-US" i="1" dirty="0" err="1"/>
              <a:t>Club_League_Rank</a:t>
            </a:r>
            <a:r>
              <a:rPr lang="en-US" dirty="0"/>
              <a:t>) acts as an indirect performance amplifier.</a:t>
            </a:r>
          </a:p>
          <a:p>
            <a:pPr marL="0" indent="0">
              <a:buFont typeface="Wingdings 3" charset="2"/>
              <a:buNone/>
            </a:pPr>
            <a:endParaRPr lang="en-IN" dirty="0"/>
          </a:p>
        </p:txBody>
      </p:sp>
      <p:pic>
        <p:nvPicPr>
          <p:cNvPr id="5" name="Picture 4" descr="Application Logo">
            <a:extLst>
              <a:ext uri="{FF2B5EF4-FFF2-40B4-BE49-F238E27FC236}">
                <a16:creationId xmlns:a16="http://schemas.microsoft.com/office/drawing/2014/main" id="{73D9FCC6-2CB8-30F8-3A18-ED0A54F34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132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330D-5417-2C6E-2EDE-6ECB31A64A47}"/>
              </a:ext>
            </a:extLst>
          </p:cNvPr>
          <p:cNvSpPr>
            <a:spLocks noGrp="1"/>
          </p:cNvSpPr>
          <p:nvPr>
            <p:ph type="title"/>
          </p:nvPr>
        </p:nvSpPr>
        <p:spPr/>
        <p:txBody>
          <a:bodyPr/>
          <a:lstStyle/>
          <a:p>
            <a:r>
              <a:rPr lang="en-US" dirty="0"/>
              <a:t>Model Selection &amp; Training </a:t>
            </a:r>
            <a:endParaRPr lang="en-IN" dirty="0"/>
          </a:p>
        </p:txBody>
      </p:sp>
      <p:sp>
        <p:nvSpPr>
          <p:cNvPr id="3" name="Content Placeholder 2">
            <a:extLst>
              <a:ext uri="{FF2B5EF4-FFF2-40B4-BE49-F238E27FC236}">
                <a16:creationId xmlns:a16="http://schemas.microsoft.com/office/drawing/2014/main" id="{643DEAB1-56B3-448D-AE8D-609D40F9021B}"/>
              </a:ext>
            </a:extLst>
          </p:cNvPr>
          <p:cNvSpPr>
            <a:spLocks noGrp="1"/>
          </p:cNvSpPr>
          <p:nvPr>
            <p:ph idx="1"/>
          </p:nvPr>
        </p:nvSpPr>
        <p:spPr>
          <a:xfrm>
            <a:off x="174162" y="1523999"/>
            <a:ext cx="5921838" cy="5063613"/>
          </a:xfrm>
        </p:spPr>
        <p:txBody>
          <a:bodyPr>
            <a:normAutofit fontScale="92500" lnSpcReduction="20000"/>
          </a:bodyPr>
          <a:lstStyle/>
          <a:p>
            <a:pPr marL="0" indent="0">
              <a:buNone/>
            </a:pPr>
            <a:r>
              <a:rPr lang="en-US" b="1" dirty="0"/>
              <a:t>Chosen Model: Gradient Boosting Regressor ✅</a:t>
            </a:r>
          </a:p>
          <a:p>
            <a:r>
              <a:rPr lang="en-US" b="1" dirty="0"/>
              <a:t>Reasons for Selection</a:t>
            </a:r>
          </a:p>
          <a:p>
            <a:r>
              <a:rPr lang="en-US" b="1" dirty="0"/>
              <a:t>Captures Non-Linear Relationships</a:t>
            </a:r>
            <a:r>
              <a:rPr lang="en-US" dirty="0"/>
              <a:t> → Handles complex dependencies between performance metrics such as </a:t>
            </a:r>
            <a:r>
              <a:rPr lang="en-US" i="1" dirty="0"/>
              <a:t>Goals per 90</a:t>
            </a:r>
            <a:r>
              <a:rPr lang="en-US" dirty="0"/>
              <a:t>, </a:t>
            </a:r>
            <a:r>
              <a:rPr lang="en-US" i="1" dirty="0"/>
              <a:t>Minutes Played</a:t>
            </a:r>
            <a:r>
              <a:rPr lang="en-US" dirty="0"/>
              <a:t>, and </a:t>
            </a:r>
            <a:r>
              <a:rPr lang="en-US" i="1" dirty="0"/>
              <a:t>Past Goals</a:t>
            </a:r>
            <a:r>
              <a:rPr lang="en-US" dirty="0"/>
              <a:t>.</a:t>
            </a:r>
          </a:p>
          <a:p>
            <a:r>
              <a:rPr lang="en-US" b="1" dirty="0"/>
              <a:t>High Interpretability via Feature Importance</a:t>
            </a:r>
            <a:r>
              <a:rPr lang="en-US" dirty="0"/>
              <a:t> → Enables clear understanding of which attributes drive goal-scoring outcomes.</a:t>
            </a:r>
          </a:p>
          <a:p>
            <a:r>
              <a:rPr lang="en-US" b="1" dirty="0"/>
              <a:t>Reduces Bias-Variance Tradeoff</a:t>
            </a:r>
            <a:r>
              <a:rPr lang="en-US" dirty="0"/>
              <a:t> → Boosting iteratively corrects weak learner errors, providing stable and accurate predictions.</a:t>
            </a:r>
          </a:p>
          <a:p>
            <a:r>
              <a:rPr lang="en-US" b="1" dirty="0"/>
              <a:t>Strong Predictive Power</a:t>
            </a:r>
            <a:r>
              <a:rPr lang="en-US" dirty="0"/>
              <a:t> → Consistently delivers high test accuracy, achieving </a:t>
            </a:r>
            <a:r>
              <a:rPr lang="en-US" b="1" dirty="0"/>
              <a:t>R² = 0.96</a:t>
            </a:r>
            <a:r>
              <a:rPr lang="en-US" dirty="0"/>
              <a:t> on unseen data.</a:t>
            </a:r>
          </a:p>
          <a:p>
            <a:r>
              <a:rPr lang="en-US" b="1" dirty="0"/>
              <a:t>Efficient with Moderate Dataset Size</a:t>
            </a:r>
            <a:r>
              <a:rPr lang="en-US" dirty="0"/>
              <a:t> → Works well even with limited player samples while maintaining generalization.</a:t>
            </a:r>
          </a:p>
          <a:p>
            <a:endParaRPr lang="en-IN" dirty="0"/>
          </a:p>
        </p:txBody>
      </p:sp>
      <p:sp>
        <p:nvSpPr>
          <p:cNvPr id="4" name="Content Placeholder 2">
            <a:extLst>
              <a:ext uri="{FF2B5EF4-FFF2-40B4-BE49-F238E27FC236}">
                <a16:creationId xmlns:a16="http://schemas.microsoft.com/office/drawing/2014/main" id="{4F29E956-FFD6-0298-575B-221B008DB5F0}"/>
              </a:ext>
            </a:extLst>
          </p:cNvPr>
          <p:cNvSpPr txBox="1">
            <a:spLocks/>
          </p:cNvSpPr>
          <p:nvPr/>
        </p:nvSpPr>
        <p:spPr>
          <a:xfrm>
            <a:off x="6017342" y="1523998"/>
            <a:ext cx="6174658" cy="524059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b="1" dirty="0"/>
              <a:t>Model Training</a:t>
            </a:r>
          </a:p>
          <a:p>
            <a:r>
              <a:rPr lang="en-IN" b="1" dirty="0"/>
              <a:t>Data Preparation:</a:t>
            </a:r>
            <a:endParaRPr lang="en-IN" dirty="0"/>
          </a:p>
          <a:p>
            <a:r>
              <a:rPr lang="en-IN" b="1" dirty="0"/>
              <a:t>Selected Features:</a:t>
            </a:r>
            <a:r>
              <a:rPr lang="en-IN" dirty="0"/>
              <a:t> Position, Age, Appearances, </a:t>
            </a:r>
            <a:r>
              <a:rPr lang="en-IN" dirty="0" err="1"/>
              <a:t>Minutes_Played</a:t>
            </a:r>
            <a:r>
              <a:rPr lang="en-IN" dirty="0"/>
              <a:t>, </a:t>
            </a:r>
            <a:r>
              <a:rPr lang="en-IN" dirty="0" err="1"/>
              <a:t>Goals_prev_season</a:t>
            </a:r>
            <a:r>
              <a:rPr lang="en-IN" dirty="0"/>
              <a:t>, Assists, Goals_per_90, </a:t>
            </a:r>
            <a:r>
              <a:rPr lang="en-IN" dirty="0" err="1"/>
              <a:t>League_Goals_per_Match</a:t>
            </a:r>
            <a:r>
              <a:rPr lang="en-IN" dirty="0"/>
              <a:t>, Goals_last_3_seasons_avg</a:t>
            </a:r>
          </a:p>
          <a:p>
            <a:r>
              <a:rPr lang="en-IN" b="1" dirty="0"/>
              <a:t>Target Variable:</a:t>
            </a:r>
            <a:r>
              <a:rPr lang="en-IN" dirty="0"/>
              <a:t> Goals</a:t>
            </a:r>
          </a:p>
          <a:p>
            <a:r>
              <a:rPr lang="en-IN" b="1" dirty="0"/>
              <a:t>Categorical Encoding:</a:t>
            </a:r>
            <a:r>
              <a:rPr lang="en-IN" dirty="0"/>
              <a:t> Position encoded using </a:t>
            </a:r>
            <a:r>
              <a:rPr lang="en-IN" dirty="0" err="1"/>
              <a:t>LabelEncoder</a:t>
            </a:r>
            <a:r>
              <a:rPr lang="en-IN" dirty="0"/>
              <a:t>.</a:t>
            </a:r>
          </a:p>
          <a:p>
            <a:r>
              <a:rPr lang="en-IN" b="1" dirty="0"/>
              <a:t>Data Split:</a:t>
            </a:r>
            <a:r>
              <a:rPr lang="en-IN" dirty="0"/>
              <a:t> 80% training, 20% testing.</a:t>
            </a:r>
          </a:p>
          <a:p>
            <a:r>
              <a:rPr lang="en-IN" b="1" dirty="0"/>
              <a:t>Missing Values:</a:t>
            </a:r>
            <a:r>
              <a:rPr lang="en-IN" dirty="0"/>
              <a:t> Filled using median (numeric) and mode (categorical).</a:t>
            </a:r>
          </a:p>
          <a:p>
            <a:r>
              <a:rPr lang="en-IN" b="1" dirty="0"/>
              <a:t>Model Parameters:</a:t>
            </a:r>
            <a:endParaRPr lang="en-IN" dirty="0"/>
          </a:p>
          <a:p>
            <a:pPr lvl="1"/>
            <a:r>
              <a:rPr lang="en-IN" dirty="0" err="1"/>
              <a:t>n_estimators</a:t>
            </a:r>
            <a:r>
              <a:rPr lang="en-IN" dirty="0"/>
              <a:t> = 200</a:t>
            </a:r>
          </a:p>
          <a:p>
            <a:pPr lvl="1"/>
            <a:r>
              <a:rPr lang="en-IN" dirty="0" err="1"/>
              <a:t>learning_rate</a:t>
            </a:r>
            <a:r>
              <a:rPr lang="en-IN" dirty="0"/>
              <a:t> = 0.1</a:t>
            </a:r>
          </a:p>
          <a:p>
            <a:pPr lvl="1"/>
            <a:r>
              <a:rPr lang="en-IN" dirty="0" err="1"/>
              <a:t>max_depth</a:t>
            </a:r>
            <a:r>
              <a:rPr lang="en-IN" dirty="0"/>
              <a:t> = 3</a:t>
            </a:r>
          </a:p>
          <a:p>
            <a:pPr lvl="1"/>
            <a:r>
              <a:rPr lang="en-IN" dirty="0" err="1"/>
              <a:t>random_state</a:t>
            </a:r>
            <a:r>
              <a:rPr lang="en-IN" dirty="0"/>
              <a:t> = 42</a:t>
            </a:r>
          </a:p>
          <a:p>
            <a:endParaRPr lang="en-IN" dirty="0"/>
          </a:p>
        </p:txBody>
      </p:sp>
      <p:pic>
        <p:nvPicPr>
          <p:cNvPr id="5" name="Picture 4" descr="Application Logo">
            <a:extLst>
              <a:ext uri="{FF2B5EF4-FFF2-40B4-BE49-F238E27FC236}">
                <a16:creationId xmlns:a16="http://schemas.microsoft.com/office/drawing/2014/main" id="{7ADBB570-102A-5D03-F3D2-E9ADD2459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524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TotalTime>
  <Words>1435</Words>
  <Application>Microsoft Office PowerPoint</Application>
  <PresentationFormat>Widescreen</PresentationFormat>
  <Paragraphs>106</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Arimo</vt:lpstr>
      <vt:lpstr>Calibri</vt:lpstr>
      <vt:lpstr>Century Gothic</vt:lpstr>
      <vt:lpstr>Wingdings 3</vt:lpstr>
      <vt:lpstr>Ion</vt:lpstr>
      <vt:lpstr>TOP GOALS PREDICTION</vt:lpstr>
      <vt:lpstr>PROJECT OVERVIEW</vt:lpstr>
      <vt:lpstr>OBJECTIVE &amp; MOTIVATION</vt:lpstr>
      <vt:lpstr>PROJECT WORKFLOW</vt:lpstr>
      <vt:lpstr>UNDERSTAND PROBLEM AND        COLLECT DATA</vt:lpstr>
      <vt:lpstr>EDA- EXPLORATORY DATA ANALYSIS</vt:lpstr>
      <vt:lpstr>Visualization and Analysis</vt:lpstr>
      <vt:lpstr>INSIGHTS FROM EDA</vt:lpstr>
      <vt:lpstr>Model Selection &amp; Training </vt:lpstr>
      <vt:lpstr>EVALUATION/RESULTS</vt:lpstr>
      <vt:lpstr>DEPLOYMENT</vt:lpstr>
      <vt:lpstr>APPLICATION UI</vt:lpstr>
      <vt:lpstr>ACKNOWLEDGMENT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MANIDEEP LANKA</dc:creator>
  <cp:lastModifiedBy>MANIDEEP LANKA</cp:lastModifiedBy>
  <cp:revision>5</cp:revision>
  <dcterms:created xsi:type="dcterms:W3CDTF">2025-10-06T10:25:49Z</dcterms:created>
  <dcterms:modified xsi:type="dcterms:W3CDTF">2025-10-06T11:37:49Z</dcterms:modified>
</cp:coreProperties>
</file>