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1"/>
  </p:notesMasterIdLst>
  <p:sldIdLst>
    <p:sldId id="256" r:id="rId2"/>
    <p:sldId id="257" r:id="rId3"/>
    <p:sldId id="300" r:id="rId4"/>
    <p:sldId id="261" r:id="rId5"/>
    <p:sldId id="258" r:id="rId6"/>
    <p:sldId id="297" r:id="rId7"/>
    <p:sldId id="259" r:id="rId8"/>
    <p:sldId id="298" r:id="rId9"/>
    <p:sldId id="299" r:id="rId10"/>
    <p:sldId id="301" r:id="rId11"/>
    <p:sldId id="302" r:id="rId12"/>
    <p:sldId id="303" r:id="rId13"/>
    <p:sldId id="308" r:id="rId14"/>
    <p:sldId id="260" r:id="rId15"/>
    <p:sldId id="304" r:id="rId16"/>
    <p:sldId id="305" r:id="rId17"/>
    <p:sldId id="306" r:id="rId18"/>
    <p:sldId id="307" r:id="rId19"/>
    <p:sldId id="268" r:id="rId20"/>
  </p:sldIdLst>
  <p:sldSz cx="9144000" cy="5143500" type="screen16x9"/>
  <p:notesSz cx="6858000" cy="9144000"/>
  <p:embeddedFontLst>
    <p:embeddedFont>
      <p:font typeface="Advent Pro SemiBold" panose="020B0604020202020204" charset="0"/>
      <p:regular r:id="rId22"/>
      <p:bold r:id="rId23"/>
      <p:italic r:id="rId24"/>
      <p:boldItalic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Livvic Light" pitchFamily="2" charset="0"/>
      <p:regular r:id="rId34"/>
      <p:italic r:id="rId35"/>
    </p:embeddedFont>
    <p:embeddedFont>
      <p:font typeface="Maven Pro" panose="020B0604020202020204" charset="0"/>
      <p:regular r:id="rId36"/>
      <p:bold r:id="rId37"/>
    </p:embeddedFont>
    <p:embeddedFont>
      <p:font typeface="Maven Pro SemiBold" panose="020B0604020202020204" charset="0"/>
      <p:regular r:id="rId38"/>
      <p:bold r:id="rId39"/>
    </p:embeddedFont>
    <p:embeddedFont>
      <p:font typeface="Nunito Light" pitchFamily="2" charset="0"/>
      <p:regular r:id="rId40"/>
      <p:italic r:id="rId41"/>
    </p:embeddedFont>
    <p:embeddedFont>
      <p:font typeface="Share Tech"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D0BD21-01BA-46C2-B8DD-F9F84A6AFC9C}">
  <a:tblStyle styleId="{5ED0BD21-01BA-46C2-B8DD-F9F84A6AF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6EE0D42-D5FA-A159-2DC9-F99CDB24718D}"/>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5BF273C9-8A6A-4B43-B3D3-074BB06066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EDEC158-7522-2050-CE5F-B311CA4AB3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65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68F84F02-99E6-8331-7AFD-F199A93F03BA}"/>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69BE55C1-3B3F-FABF-E7D4-3F3DC7A79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DC7D1EBB-3111-07A9-272D-22219BA226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58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21617817-35DE-F0C7-0E97-FF5E3AA1BB6F}"/>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9928DA1D-EA9E-0102-BABE-22CF55D21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76D53EDC-67DA-C11C-6DD1-AAFFE90A6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047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BAC4324B-DCA3-32D2-92B2-0B9B25320BA9}"/>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E133579A-7978-C632-0305-A0E493AB80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C5F9DEAF-D59C-CC87-9370-DB1183B3F6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F5A99866-4395-92F7-0ADD-1F556F272DD4}"/>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C1C2567C-7D9C-BF24-7CAC-F618531B94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FA5AD7F4-1D26-4ED5-AB0A-D4ECE9DFD9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93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5B46EB14-7B79-4B66-3082-2824B54BFDEB}"/>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700F4C3-BBAB-637A-D00A-CEDA13A095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FF76952D-7177-7958-3600-B71CB2853A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3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9B08170-C821-6CE3-F61D-6119777F08F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3E77564-D7A0-7CDD-74CE-28FE5E125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C2AB5E49-ECDB-78D9-AAD5-B81AAEE2CA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7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975578ED-A451-FC7E-F165-84B4F58D58E1}"/>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F6205517-3CCC-78D3-44BE-FCEFA1562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4676EC6D-332D-3209-31C0-8C9AC10F6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1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F59CBDA-D450-AE00-D6CC-6DB6AF069DD5}"/>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0AADAA6C-66B2-2990-5226-C652674B0A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196FE44-7BA8-E84C-6A69-B636F073E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58" name="Google Shape;458;p25"/>
          <p:cNvGrpSpPr/>
          <p:nvPr/>
        </p:nvGrpSpPr>
        <p:grpSpPr>
          <a:xfrm>
            <a:off x="4490420" y="4427043"/>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Presented</a:t>
            </a:r>
            <a:r>
              <a:rPr lang="en" b="1" dirty="0"/>
              <a:t> by:</a:t>
            </a:r>
          </a:p>
          <a:p>
            <a:pPr marL="0" lvl="0" indent="0" algn="ctr" rtl="0">
              <a:spcBef>
                <a:spcPts val="0"/>
              </a:spcBef>
              <a:spcAft>
                <a:spcPts val="0"/>
              </a:spcAft>
              <a:buNone/>
            </a:pPr>
            <a:r>
              <a:rPr lang="en" b="1" dirty="0"/>
              <a:t>Nitin Manohar Mishra</a:t>
            </a:r>
          </a:p>
          <a:p>
            <a:pPr marL="0" lvl="0" indent="0" algn="ctr" rtl="0">
              <a:spcBef>
                <a:spcPts val="0"/>
              </a:spcBef>
              <a:spcAft>
                <a:spcPts val="0"/>
              </a:spcAft>
              <a:buNone/>
            </a:pPr>
            <a:r>
              <a:rPr lang="en" b="1" dirty="0"/>
              <a:t>Chris Joy</a:t>
            </a:r>
          </a:p>
          <a:p>
            <a:pPr marL="0" lvl="0" indent="0" algn="ctr" rtl="0">
              <a:spcBef>
                <a:spcPts val="0"/>
              </a:spcBef>
              <a:spcAft>
                <a:spcPts val="0"/>
              </a:spcAft>
              <a:buNone/>
            </a:pPr>
            <a:r>
              <a:rPr lang="en" b="1" dirty="0"/>
              <a:t>Sri Harshini</a:t>
            </a:r>
          </a:p>
          <a:p>
            <a:pPr marL="0" lvl="0" indent="0" algn="ctr" rtl="0">
              <a:spcBef>
                <a:spcPts val="0"/>
              </a:spcBef>
              <a:spcAft>
                <a:spcPts val="0"/>
              </a:spcAft>
              <a:buNone/>
            </a:pPr>
            <a:r>
              <a:rPr lang="en" b="1" dirty="0"/>
              <a:t>Swastik Roy Choudhury</a:t>
            </a:r>
            <a:endParaRPr b="1" dirty="0"/>
          </a:p>
        </p:txBody>
      </p:sp>
      <p:sp>
        <p:nvSpPr>
          <p:cNvPr id="436" name="Google Shape;436;p25"/>
          <p:cNvSpPr txBox="1">
            <a:spLocks noGrp="1"/>
          </p:cNvSpPr>
          <p:nvPr>
            <p:ph type="ctrTitle"/>
          </p:nvPr>
        </p:nvSpPr>
        <p:spPr>
          <a:xfrm>
            <a:off x="0" y="751888"/>
            <a:ext cx="9135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AI-DRIVEN </a:t>
            </a:r>
            <a:r>
              <a:rPr lang="en" dirty="0">
                <a:solidFill>
                  <a:schemeClr val="accent2"/>
                </a:solidFill>
              </a:rPr>
              <a:t>DEMAND PREDICTION</a:t>
            </a:r>
            <a:r>
              <a:rPr lang="en" dirty="0"/>
              <a:t> FOR SMARTER RETAIL</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A2277DC2-4943-4FFD-CFCB-918E589A5AF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056989E-BBA9-7736-CA1C-9EBC827986A6}"/>
              </a:ext>
            </a:extLst>
          </p:cNvPr>
          <p:cNvPicPr>
            <a:picLocks noChangeAspect="1"/>
          </p:cNvPicPr>
          <p:nvPr/>
        </p:nvPicPr>
        <p:blipFill>
          <a:blip r:embed="rId3"/>
          <a:stretch>
            <a:fillRect/>
          </a:stretch>
        </p:blipFill>
        <p:spPr>
          <a:xfrm>
            <a:off x="4863130" y="2792398"/>
            <a:ext cx="4025375" cy="2082160"/>
          </a:xfrm>
          <a:prstGeom prst="rect">
            <a:avLst/>
          </a:prstGeom>
        </p:spPr>
      </p:pic>
      <p:pic>
        <p:nvPicPr>
          <p:cNvPr id="9" name="Picture 8">
            <a:extLst>
              <a:ext uri="{FF2B5EF4-FFF2-40B4-BE49-F238E27FC236}">
                <a16:creationId xmlns:a16="http://schemas.microsoft.com/office/drawing/2014/main" id="{6F79F9A3-7D89-5F7B-4983-53A5A49BA24C}"/>
              </a:ext>
            </a:extLst>
          </p:cNvPr>
          <p:cNvPicPr>
            <a:picLocks noChangeAspect="1"/>
          </p:cNvPicPr>
          <p:nvPr/>
        </p:nvPicPr>
        <p:blipFill>
          <a:blip r:embed="rId4"/>
          <a:stretch>
            <a:fillRect/>
          </a:stretch>
        </p:blipFill>
        <p:spPr>
          <a:xfrm>
            <a:off x="255495" y="349625"/>
            <a:ext cx="8633011" cy="2092173"/>
          </a:xfrm>
          <a:prstGeom prst="rect">
            <a:avLst/>
          </a:prstGeom>
        </p:spPr>
      </p:pic>
      <p:sp>
        <p:nvSpPr>
          <p:cNvPr id="11" name="Title 10">
            <a:extLst>
              <a:ext uri="{FF2B5EF4-FFF2-40B4-BE49-F238E27FC236}">
                <a16:creationId xmlns:a16="http://schemas.microsoft.com/office/drawing/2014/main" id="{A490D72A-F207-62E0-3A90-C61ADAA23053}"/>
              </a:ext>
            </a:extLst>
          </p:cNvPr>
          <p:cNvSpPr>
            <a:spLocks noGrp="1"/>
          </p:cNvSpPr>
          <p:nvPr>
            <p:ph type="ctrTitle"/>
          </p:nvPr>
        </p:nvSpPr>
        <p:spPr/>
        <p:txBody>
          <a:bodyPr/>
          <a:lstStyle/>
          <a:p>
            <a:endParaRPr lang="en-IN"/>
          </a:p>
        </p:txBody>
      </p:sp>
      <p:pic>
        <p:nvPicPr>
          <p:cNvPr id="13" name="Picture 12">
            <a:extLst>
              <a:ext uri="{FF2B5EF4-FFF2-40B4-BE49-F238E27FC236}">
                <a16:creationId xmlns:a16="http://schemas.microsoft.com/office/drawing/2014/main" id="{D55CFAA4-E74F-7C4C-6908-578ECB284CD6}"/>
              </a:ext>
            </a:extLst>
          </p:cNvPr>
          <p:cNvPicPr>
            <a:picLocks noChangeAspect="1"/>
          </p:cNvPicPr>
          <p:nvPr/>
        </p:nvPicPr>
        <p:blipFill>
          <a:blip r:embed="rId5"/>
          <a:stretch>
            <a:fillRect/>
          </a:stretch>
        </p:blipFill>
        <p:spPr>
          <a:xfrm>
            <a:off x="255495" y="2792398"/>
            <a:ext cx="4370294" cy="2107327"/>
          </a:xfrm>
          <a:prstGeom prst="rect">
            <a:avLst/>
          </a:prstGeom>
        </p:spPr>
      </p:pic>
    </p:spTree>
    <p:extLst>
      <p:ext uri="{BB962C8B-B14F-4D97-AF65-F5344CB8AC3E}">
        <p14:creationId xmlns:p14="http://schemas.microsoft.com/office/powerpoint/2010/main" val="370942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BE01D822-FE70-22CB-4132-810B6F8C1B9D}"/>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14194A63-1190-C979-0A2C-8754A0D397BA}"/>
              </a:ext>
            </a:extLst>
          </p:cNvPr>
          <p:cNvSpPr txBox="1">
            <a:spLocks noGrp="1"/>
          </p:cNvSpPr>
          <p:nvPr>
            <p:ph type="body" idx="1"/>
          </p:nvPr>
        </p:nvSpPr>
        <p:spPr>
          <a:xfrm>
            <a:off x="396948" y="740146"/>
            <a:ext cx="4175052"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300" dirty="0">
                <a:solidFill>
                  <a:schemeClr val="accent2"/>
                </a:solidFill>
                <a:uFill>
                  <a:noFill/>
                </a:uFill>
                <a:latin typeface="Maven Pro SemiBold"/>
                <a:ea typeface="Maven Pro SemiBold"/>
                <a:cs typeface="Maven Pro SemiBold"/>
                <a:sym typeface="Maven Pro SemiBold"/>
              </a:rPr>
              <a:t>1. Auto Regressive:</a:t>
            </a:r>
          </a:p>
          <a:p>
            <a:pPr marL="285750" indent="-285750"/>
            <a:r>
              <a:rPr lang="en-US" sz="1300" dirty="0"/>
              <a:t>Predicts future values based on a linear combination of its past values.</a:t>
            </a:r>
          </a:p>
          <a:p>
            <a:pPr marL="285750" indent="-285750"/>
            <a:r>
              <a:rPr lang="en-US" sz="1300" dirty="0"/>
              <a:t>Captures temporal dependencies in the dataset, focusing on lagged relationships.</a:t>
            </a:r>
          </a:p>
          <a:p>
            <a:pPr marL="0" indent="0">
              <a:buNone/>
            </a:pPr>
            <a:endParaRPr lang="en-US" sz="1300" dirty="0"/>
          </a:p>
          <a:p>
            <a:pPr marL="0" indent="0">
              <a:buNone/>
            </a:pPr>
            <a:r>
              <a:rPr lang="en-IN" sz="1300" dirty="0">
                <a:solidFill>
                  <a:schemeClr val="accent2"/>
                </a:solidFill>
                <a:uFill>
                  <a:noFill/>
                </a:uFill>
                <a:latin typeface="Maven Pro SemiBold"/>
                <a:ea typeface="Maven Pro SemiBold"/>
                <a:cs typeface="Maven Pro SemiBold"/>
                <a:sym typeface="Maven Pro SemiBold"/>
              </a:rPr>
              <a:t>2. Moving Average:</a:t>
            </a:r>
          </a:p>
          <a:p>
            <a:pPr marL="285750" indent="-285750"/>
            <a:r>
              <a:rPr lang="en-US" sz="1300" dirty="0"/>
              <a:t>Models the error terms (residuals) from past predictions rather than the actual values.</a:t>
            </a:r>
          </a:p>
          <a:p>
            <a:pPr marL="285750" indent="-285750"/>
            <a:r>
              <a:rPr lang="en-US" sz="1300" dirty="0"/>
              <a:t>Useful for smoothing short-term fluctuations and identifying trends.</a:t>
            </a:r>
          </a:p>
          <a:p>
            <a:pPr marL="285750" indent="-285750"/>
            <a:endParaRPr lang="en-US" sz="1300" dirty="0">
              <a:solidFill>
                <a:schemeClr val="accent2"/>
              </a:solidFill>
              <a:uFill>
                <a:noFill/>
              </a:uFill>
              <a:latin typeface="Maven Pro SemiBold"/>
              <a:ea typeface="Maven Pro SemiBold"/>
              <a:cs typeface="Maven Pro SemiBold"/>
              <a:sym typeface="Maven Pro SemiBold"/>
            </a:endParaRPr>
          </a:p>
          <a:p>
            <a:pPr marL="0" indent="0">
              <a:buNone/>
            </a:pPr>
            <a:r>
              <a:rPr lang="en-US" sz="1300" dirty="0">
                <a:solidFill>
                  <a:schemeClr val="accent2"/>
                </a:solidFill>
                <a:uFill>
                  <a:noFill/>
                </a:uFill>
                <a:latin typeface="Maven Pro SemiBold"/>
                <a:ea typeface="Maven Pro SemiBold"/>
                <a:cs typeface="Maven Pro SemiBold"/>
                <a:sym typeface="Maven Pro SemiBold"/>
              </a:rPr>
              <a:t>3. ARIMA(Autoregressive Integrated Moving Average):</a:t>
            </a:r>
          </a:p>
          <a:p>
            <a:pPr marL="285750" indent="-285750"/>
            <a:r>
              <a:rPr lang="en-US" sz="1300" dirty="0"/>
              <a:t>Combines AR and MA techniques, adding a differencing step to handle non-stationary data.</a:t>
            </a:r>
          </a:p>
          <a:p>
            <a:pPr marL="285750" indent="-285750"/>
            <a:r>
              <a:rPr lang="en-US" sz="1300" dirty="0"/>
              <a:t>Ideal for datasets with trends but no significant seasonality.</a:t>
            </a:r>
            <a:endParaRPr lang="en-IN" sz="1300" dirty="0">
              <a:solidFill>
                <a:schemeClr val="accent2"/>
              </a:solidFill>
              <a:uFill>
                <a:noFill/>
              </a:uFill>
              <a:latin typeface="Maven Pro SemiBold"/>
              <a:ea typeface="Maven Pro SemiBold"/>
              <a:cs typeface="Maven Pro SemiBold"/>
              <a:sym typeface="Maven Pro SemiBold"/>
            </a:endParaRPr>
          </a:p>
        </p:txBody>
      </p:sp>
      <p:sp>
        <p:nvSpPr>
          <p:cNvPr id="508" name="Google Shape;508;p28">
            <a:extLst>
              <a:ext uri="{FF2B5EF4-FFF2-40B4-BE49-F238E27FC236}">
                <a16:creationId xmlns:a16="http://schemas.microsoft.com/office/drawing/2014/main" id="{EB2FD3F0-7631-CAFE-5988-71192F68C5DF}"/>
              </a:ext>
            </a:extLst>
          </p:cNvPr>
          <p:cNvSpPr txBox="1">
            <a:spLocks noGrp="1"/>
          </p:cNvSpPr>
          <p:nvPr>
            <p:ph type="ctrTitle"/>
          </p:nvPr>
        </p:nvSpPr>
        <p:spPr>
          <a:xfrm>
            <a:off x="618824" y="109116"/>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4: TIME SERIES ANALYSIS</a:t>
            </a:r>
            <a:endParaRPr dirty="0"/>
          </a:p>
        </p:txBody>
      </p:sp>
      <p:sp>
        <p:nvSpPr>
          <p:cNvPr id="3" name="Google Shape;507;p28">
            <a:extLst>
              <a:ext uri="{FF2B5EF4-FFF2-40B4-BE49-F238E27FC236}">
                <a16:creationId xmlns:a16="http://schemas.microsoft.com/office/drawing/2014/main" id="{E67EF5AE-B0E2-C745-2F8D-5AE26127A0FE}"/>
              </a:ext>
            </a:extLst>
          </p:cNvPr>
          <p:cNvSpPr txBox="1">
            <a:spLocks/>
          </p:cNvSpPr>
          <p:nvPr/>
        </p:nvSpPr>
        <p:spPr>
          <a:xfrm>
            <a:off x="4572000" y="740146"/>
            <a:ext cx="4175052"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4. SARIMA (Seasonal ARIMA):</a:t>
            </a:r>
          </a:p>
          <a:p>
            <a:pPr marL="285750" indent="-285750"/>
            <a:r>
              <a:rPr lang="en-US" sz="1300" dirty="0"/>
              <a:t>Extends ARIMA by incorporating seasonal components to address repeating patterns over fixed intervals.</a:t>
            </a:r>
          </a:p>
          <a:p>
            <a:pPr marL="285750" indent="-285750"/>
            <a:r>
              <a:rPr lang="en-US" sz="1300" dirty="0"/>
              <a:t>Suitable for data with clear seasonal variations, such as monthly or quarterly sales.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5. ARIMAX (ARIMA with Exogenous Variables):</a:t>
            </a:r>
          </a:p>
          <a:p>
            <a:pPr marL="285750" indent="-285750"/>
            <a:r>
              <a:rPr lang="en-US" sz="1300" dirty="0"/>
              <a:t>Enhances ARIMA by including external predictors (e.g., clicks, impressions) to improve accuracy.</a:t>
            </a:r>
          </a:p>
          <a:p>
            <a:pPr marL="285750" indent="-285750"/>
            <a:r>
              <a:rPr lang="en-US" sz="1300" dirty="0"/>
              <a:t>Allows the model to account for external factors influencing the target variable.</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3. SARIMAX (Seasonal ARIMA with Exogenous Variables):</a:t>
            </a:r>
          </a:p>
          <a:p>
            <a:pPr marL="285750" indent="-285750"/>
            <a:r>
              <a:rPr lang="en-US" sz="1300" dirty="0"/>
              <a:t>Combines the seasonal capabilities of SARIMA with the flexibility of external inputs.</a:t>
            </a:r>
          </a:p>
          <a:p>
            <a:pPr marL="285750" indent="-285750"/>
            <a:r>
              <a:rPr lang="en-US" sz="1300" dirty="0"/>
              <a:t>Provides a holistic approach for forecasting when external variables and seasonality are critical.</a:t>
            </a:r>
            <a:endParaRPr lang="en-IN" sz="1300" dirty="0">
              <a:solidFill>
                <a:schemeClr val="accent2"/>
              </a:solidFill>
              <a:uFill>
                <a:noFill/>
              </a:uFill>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145568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274A62AD-7C3B-CB00-F3A5-56DC1100FC8D}"/>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9061C48B-DCB0-68B9-2D80-2EAFEF5D6526}"/>
              </a:ext>
            </a:extLst>
          </p:cNvPr>
          <p:cNvSpPr>
            <a:spLocks noGrp="1"/>
          </p:cNvSpPr>
          <p:nvPr>
            <p:ph type="body" idx="1"/>
          </p:nvPr>
        </p:nvSpPr>
        <p:spPr/>
        <p:txBody>
          <a:bodyPr/>
          <a:lstStyle/>
          <a:p>
            <a:endParaRPr lang="en-IN" dirty="0"/>
          </a:p>
        </p:txBody>
      </p:sp>
      <p:sp>
        <p:nvSpPr>
          <p:cNvPr id="10" name="Title 9">
            <a:extLst>
              <a:ext uri="{FF2B5EF4-FFF2-40B4-BE49-F238E27FC236}">
                <a16:creationId xmlns:a16="http://schemas.microsoft.com/office/drawing/2014/main" id="{79F9A5AE-B323-9D90-349E-FA1F1788423D}"/>
              </a:ext>
            </a:extLst>
          </p:cNvPr>
          <p:cNvSpPr>
            <a:spLocks noGrp="1"/>
          </p:cNvSpPr>
          <p:nvPr>
            <p:ph type="ctrTitle"/>
          </p:nvPr>
        </p:nvSpPr>
        <p:spPr/>
        <p:txBody>
          <a:bodyPr/>
          <a:lstStyle/>
          <a:p>
            <a:endParaRPr lang="en-IN" dirty="0"/>
          </a:p>
        </p:txBody>
      </p:sp>
      <p:pic>
        <p:nvPicPr>
          <p:cNvPr id="11" name="Picture 2">
            <a:extLst>
              <a:ext uri="{FF2B5EF4-FFF2-40B4-BE49-F238E27FC236}">
                <a16:creationId xmlns:a16="http://schemas.microsoft.com/office/drawing/2014/main" id="{AD1A81D9-965C-D956-C78A-7FA1E8D33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37285" y="411675"/>
            <a:ext cx="3802514" cy="19608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87DE5014-BAAA-8BCD-AB4F-611E01D5C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864116" y="411675"/>
            <a:ext cx="3802514" cy="216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D138015-F5B3-5885-722D-E2385111CC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337285" y="2817563"/>
            <a:ext cx="3802514" cy="21214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D2EE1142-B85B-8938-4C6C-071F77B005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4864116" y="2817563"/>
            <a:ext cx="3802514" cy="212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4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68F3D6-641F-16CB-8393-95850F249E14}"/>
              </a:ext>
            </a:extLst>
          </p:cNvPr>
          <p:cNvSpPr>
            <a:spLocks noGrp="1"/>
          </p:cNvSpPr>
          <p:nvPr>
            <p:ph type="body" idx="1"/>
          </p:nvPr>
        </p:nvSpPr>
        <p:spPr>
          <a:xfrm>
            <a:off x="618825" y="1679175"/>
            <a:ext cx="1135634" cy="2090100"/>
          </a:xfrm>
        </p:spPr>
        <p:txBody>
          <a:bodyPr/>
          <a:lstStyle/>
          <a:p>
            <a:endParaRPr lang="en-IN" dirty="0"/>
          </a:p>
        </p:txBody>
      </p:sp>
      <p:sp>
        <p:nvSpPr>
          <p:cNvPr id="3" name="Title 2">
            <a:extLst>
              <a:ext uri="{FF2B5EF4-FFF2-40B4-BE49-F238E27FC236}">
                <a16:creationId xmlns:a16="http://schemas.microsoft.com/office/drawing/2014/main" id="{06087C7A-1E7B-8034-270C-DE339612CE36}"/>
              </a:ext>
            </a:extLst>
          </p:cNvPr>
          <p:cNvSpPr>
            <a:spLocks noGrp="1"/>
          </p:cNvSpPr>
          <p:nvPr>
            <p:ph type="ctrTitle"/>
          </p:nvPr>
        </p:nvSpPr>
        <p:spPr>
          <a:xfrm>
            <a:off x="2522325" y="404241"/>
            <a:ext cx="3792139" cy="577800"/>
          </a:xfrm>
        </p:spPr>
        <p:txBody>
          <a:bodyPr/>
          <a:lstStyle/>
          <a:p>
            <a:r>
              <a:rPr lang="en-US" dirty="0"/>
              <a:t>EVALUATION METRICES</a:t>
            </a:r>
            <a:endParaRPr lang="en-IN" dirty="0"/>
          </a:p>
        </p:txBody>
      </p:sp>
      <p:pic>
        <p:nvPicPr>
          <p:cNvPr id="9" name="Picture 8">
            <a:extLst>
              <a:ext uri="{FF2B5EF4-FFF2-40B4-BE49-F238E27FC236}">
                <a16:creationId xmlns:a16="http://schemas.microsoft.com/office/drawing/2014/main" id="{4DB63F8D-5A75-3B8A-4052-627D20BAEDB2}"/>
              </a:ext>
            </a:extLst>
          </p:cNvPr>
          <p:cNvPicPr>
            <a:picLocks noChangeAspect="1"/>
          </p:cNvPicPr>
          <p:nvPr/>
        </p:nvPicPr>
        <p:blipFill>
          <a:blip r:embed="rId2"/>
          <a:stretch>
            <a:fillRect/>
          </a:stretch>
        </p:blipFill>
        <p:spPr>
          <a:xfrm>
            <a:off x="618825" y="1679175"/>
            <a:ext cx="3792138" cy="2571262"/>
          </a:xfrm>
          <a:prstGeom prst="rect">
            <a:avLst/>
          </a:prstGeom>
        </p:spPr>
      </p:pic>
      <p:pic>
        <p:nvPicPr>
          <p:cNvPr id="11" name="Picture 10">
            <a:extLst>
              <a:ext uri="{FF2B5EF4-FFF2-40B4-BE49-F238E27FC236}">
                <a16:creationId xmlns:a16="http://schemas.microsoft.com/office/drawing/2014/main" id="{3F7A031B-897D-97FB-5241-1540555E6A39}"/>
              </a:ext>
            </a:extLst>
          </p:cNvPr>
          <p:cNvPicPr>
            <a:picLocks noChangeAspect="1"/>
          </p:cNvPicPr>
          <p:nvPr/>
        </p:nvPicPr>
        <p:blipFill>
          <a:blip r:embed="rId3"/>
          <a:stretch>
            <a:fillRect/>
          </a:stretch>
        </p:blipFill>
        <p:spPr>
          <a:xfrm>
            <a:off x="4817326" y="1679175"/>
            <a:ext cx="3792137" cy="2571262"/>
          </a:xfrm>
          <a:prstGeom prst="rect">
            <a:avLst/>
          </a:prstGeom>
        </p:spPr>
      </p:pic>
    </p:spTree>
    <p:extLst>
      <p:ext uri="{BB962C8B-B14F-4D97-AF65-F5344CB8AC3E}">
        <p14:creationId xmlns:p14="http://schemas.microsoft.com/office/powerpoint/2010/main" val="4924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2503944" y="142961"/>
            <a:ext cx="413611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INSIGHTS AND CONCLUSION</a:t>
            </a:r>
            <a:endParaRPr dirty="0"/>
          </a:p>
        </p:txBody>
      </p:sp>
      <p:sp>
        <p:nvSpPr>
          <p:cNvPr id="574" name="Google Shape;574;p29"/>
          <p:cNvSpPr txBox="1">
            <a:spLocks noGrp="1"/>
          </p:cNvSpPr>
          <p:nvPr>
            <p:ph type="subTitle" idx="1"/>
          </p:nvPr>
        </p:nvSpPr>
        <p:spPr>
          <a:xfrm>
            <a:off x="0" y="735651"/>
            <a:ext cx="9144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evaluating all the models, the SARIMAX model emerged as the most suitable choice for this project:</a:t>
            </a:r>
          </a:p>
        </p:txBody>
      </p:sp>
      <p:grpSp>
        <p:nvGrpSpPr>
          <p:cNvPr id="577" name="Google Shape;577;p29"/>
          <p:cNvGrpSpPr/>
          <p:nvPr/>
        </p:nvGrpSpPr>
        <p:grpSpPr>
          <a:xfrm>
            <a:off x="2453350" y="3234442"/>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7;p28">
            <a:extLst>
              <a:ext uri="{FF2B5EF4-FFF2-40B4-BE49-F238E27FC236}">
                <a16:creationId xmlns:a16="http://schemas.microsoft.com/office/drawing/2014/main" id="{B9CA562E-504E-6C54-FAA5-D1FFF216D0CC}"/>
              </a:ext>
            </a:extLst>
          </p:cNvPr>
          <p:cNvSpPr txBox="1">
            <a:spLocks/>
          </p:cNvSpPr>
          <p:nvPr/>
        </p:nvSpPr>
        <p:spPr>
          <a:xfrm>
            <a:off x="449290" y="1065844"/>
            <a:ext cx="8296714"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Seasonality Capture:</a:t>
            </a:r>
            <a:r>
              <a:rPr lang="en-US" sz="1300" dirty="0"/>
              <a:t>It effectively captures seasonality, essential for predicting recurring demand patterns.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Incorporation of Exogenous Variables: </a:t>
            </a:r>
            <a:r>
              <a:rPr lang="en-US" sz="1300" dirty="0"/>
              <a:t>It integrates key external factors like Clicks and Impressions, which influence the target variable (Quantity).</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Superior Accuracy: </a:t>
            </a:r>
            <a:r>
              <a:rPr lang="en-US" sz="1300" dirty="0"/>
              <a:t>Compared to simpler models (AR, MA), SARIMAX consistently showed higher accuracy and a more comprehensive data understanding.</a:t>
            </a:r>
          </a:p>
          <a:p>
            <a:pPr marL="0" indent="0">
              <a:buFont typeface="Maven Pro"/>
              <a:buNone/>
            </a:pPr>
            <a:endParaRPr lang="en-US" sz="1300" dirty="0"/>
          </a:p>
          <a:p>
            <a:pPr marL="0" indent="0">
              <a:buNone/>
            </a:pPr>
            <a:r>
              <a:rPr lang="en-US" sz="1300" dirty="0">
                <a:solidFill>
                  <a:schemeClr val="accent2"/>
                </a:solidFill>
                <a:uFill>
                  <a:noFill/>
                </a:uFill>
                <a:latin typeface="Maven Pro SemiBold"/>
                <a:ea typeface="Maven Pro SemiBold"/>
                <a:cs typeface="Maven Pro SemiBold"/>
                <a:sym typeface="Maven Pro SemiBold"/>
              </a:rPr>
              <a:t>Conclusion: </a:t>
            </a:r>
            <a:r>
              <a:rPr lang="en-US" sz="1300" dirty="0"/>
              <a:t>SARIMAX meets the project’s forecasting needs, making it the recommended approach for reliable time series analysis and demand prediction.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F01C690A-353C-C696-686F-B84B356C4CDF}"/>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4EA57CA-2B8F-B451-B08F-BF96875E050F}"/>
              </a:ext>
            </a:extLst>
          </p:cNvPr>
          <p:cNvSpPr txBox="1">
            <a:spLocks noGrp="1"/>
          </p:cNvSpPr>
          <p:nvPr>
            <p:ph type="body" idx="1"/>
          </p:nvPr>
        </p:nvSpPr>
        <p:spPr>
          <a:xfrm>
            <a:off x="228600" y="519105"/>
            <a:ext cx="8686800" cy="924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Hyperparameter Tuning: </a:t>
            </a:r>
            <a:r>
              <a:rPr lang="en-US" sz="1200" dirty="0"/>
              <a:t>The multivariate regression model's hyperparameters were fine-tuned using </a:t>
            </a:r>
            <a:r>
              <a:rPr lang="en-US" sz="1200" b="1" dirty="0" err="1"/>
              <a:t>GridSearchCV</a:t>
            </a:r>
            <a:r>
              <a:rPr lang="en-US" sz="1200" dirty="0"/>
              <a:t> to optimize parameters such as </a:t>
            </a:r>
            <a:r>
              <a:rPr lang="en-US" sz="1200" b="1" dirty="0" err="1"/>
              <a:t>fit_intercept</a:t>
            </a:r>
            <a:r>
              <a:rPr lang="en-US" sz="1200" b="1" dirty="0"/>
              <a:t> </a:t>
            </a:r>
            <a:r>
              <a:rPr lang="en-US" sz="1200" dirty="0"/>
              <a:t>and </a:t>
            </a:r>
            <a:r>
              <a:rPr lang="en-US" sz="1200" b="1" dirty="0" err="1"/>
              <a:t>copy_X</a:t>
            </a:r>
            <a:r>
              <a:rPr lang="en-US" sz="1200" b="1" dirty="0"/>
              <a:t>.</a:t>
            </a:r>
            <a:r>
              <a:rPr lang="en-US" sz="1200" dirty="0"/>
              <a:t> After testing multiple configurations, the best model was identified with parameters </a:t>
            </a:r>
            <a:r>
              <a:rPr lang="en-US" sz="1200" b="1" dirty="0"/>
              <a:t>{'</a:t>
            </a:r>
            <a:r>
              <a:rPr lang="en-US" sz="1200" b="1" dirty="0" err="1"/>
              <a:t>copy_X</a:t>
            </a:r>
            <a:r>
              <a:rPr lang="en-US" sz="1200" b="1" dirty="0"/>
              <a:t>': True, '</a:t>
            </a:r>
            <a:r>
              <a:rPr lang="en-US" sz="1200" b="1" dirty="0" err="1"/>
              <a:t>fit_intercept</a:t>
            </a:r>
            <a:r>
              <a:rPr lang="en-US" sz="1200" b="1" dirty="0"/>
              <a:t>': True}. </a:t>
            </a:r>
            <a:r>
              <a:rPr lang="en-US" sz="1200" dirty="0"/>
              <a:t>The evaluation metrics showed an </a:t>
            </a:r>
            <a:r>
              <a:rPr lang="en-US" sz="1200" b="1" dirty="0"/>
              <a:t>RMSE of 30.13 </a:t>
            </a:r>
            <a:r>
              <a:rPr lang="en-US" sz="1200" dirty="0"/>
              <a:t>and an </a:t>
            </a:r>
            <a:r>
              <a:rPr lang="en-US" sz="1200" b="1" dirty="0"/>
              <a:t>R-squared value of 0.17</a:t>
            </a:r>
            <a:r>
              <a:rPr lang="en-US" sz="1200" dirty="0"/>
              <a:t>.</a:t>
            </a:r>
            <a:endParaRPr sz="1200" dirty="0"/>
          </a:p>
        </p:txBody>
      </p:sp>
      <p:sp>
        <p:nvSpPr>
          <p:cNvPr id="508" name="Google Shape;508;p28">
            <a:extLst>
              <a:ext uri="{FF2B5EF4-FFF2-40B4-BE49-F238E27FC236}">
                <a16:creationId xmlns:a16="http://schemas.microsoft.com/office/drawing/2014/main" id="{25E3B0C3-AAEA-82A9-56FB-4591CCB81B33}"/>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8EA4B389-A262-DDB1-F1DB-144B8F415602}"/>
              </a:ext>
            </a:extLst>
          </p:cNvPr>
          <p:cNvSpPr txBox="1">
            <a:spLocks/>
          </p:cNvSpPr>
          <p:nvPr/>
        </p:nvSpPr>
        <p:spPr>
          <a:xfrm>
            <a:off x="4193386" y="1691994"/>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multivariate regression model was used to predict daily values based on the tuned parameters. Key Insight: The model captures daily fluctuations but struggles with significant spikes, leading to slight discrepancies between predicted and actual values. </a:t>
            </a:r>
          </a:p>
        </p:txBody>
      </p:sp>
      <p:sp>
        <p:nvSpPr>
          <p:cNvPr id="5" name="Google Shape;507;p28">
            <a:extLst>
              <a:ext uri="{FF2B5EF4-FFF2-40B4-BE49-F238E27FC236}">
                <a16:creationId xmlns:a16="http://schemas.microsoft.com/office/drawing/2014/main" id="{B8D35BEE-1FA1-153A-5EFF-F5030BADA6BD}"/>
              </a:ext>
            </a:extLst>
          </p:cNvPr>
          <p:cNvSpPr txBox="1">
            <a:spLocks/>
          </p:cNvSpPr>
          <p:nvPr/>
        </p:nvSpPr>
        <p:spPr>
          <a:xfrm>
            <a:off x="4327858" y="3505088"/>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Residuals were calculated by subtracting the predicted values from the actual values and plotted to assess the model's accuracy. The analysis revealed minimal systematic errors and no significant biases, highlighting the robustness of the model.</a:t>
            </a:r>
          </a:p>
        </p:txBody>
      </p:sp>
      <p:pic>
        <p:nvPicPr>
          <p:cNvPr id="4" name="Picture 3">
            <a:extLst>
              <a:ext uri="{FF2B5EF4-FFF2-40B4-BE49-F238E27FC236}">
                <a16:creationId xmlns:a16="http://schemas.microsoft.com/office/drawing/2014/main" id="{E9CEE0CF-EF70-1EEB-FEA3-78CFEF783D51}"/>
              </a:ext>
            </a:extLst>
          </p:cNvPr>
          <p:cNvPicPr>
            <a:picLocks noChangeAspect="1"/>
          </p:cNvPicPr>
          <p:nvPr/>
        </p:nvPicPr>
        <p:blipFill>
          <a:blip r:embed="rId3"/>
          <a:stretch>
            <a:fillRect/>
          </a:stretch>
        </p:blipFill>
        <p:spPr>
          <a:xfrm>
            <a:off x="411223" y="3505088"/>
            <a:ext cx="3075391" cy="1540495"/>
          </a:xfrm>
          <a:prstGeom prst="rect">
            <a:avLst/>
          </a:prstGeom>
        </p:spPr>
      </p:pic>
      <p:pic>
        <p:nvPicPr>
          <p:cNvPr id="9" name="Picture 8">
            <a:extLst>
              <a:ext uri="{FF2B5EF4-FFF2-40B4-BE49-F238E27FC236}">
                <a16:creationId xmlns:a16="http://schemas.microsoft.com/office/drawing/2014/main" id="{6FC594D2-E653-F907-9F04-E668AB7E52C0}"/>
              </a:ext>
            </a:extLst>
          </p:cNvPr>
          <p:cNvPicPr>
            <a:picLocks noChangeAspect="1"/>
          </p:cNvPicPr>
          <p:nvPr/>
        </p:nvPicPr>
        <p:blipFill>
          <a:blip r:embed="rId4"/>
          <a:stretch>
            <a:fillRect/>
          </a:stretch>
        </p:blipFill>
        <p:spPr>
          <a:xfrm>
            <a:off x="457200" y="1638412"/>
            <a:ext cx="3075392" cy="1540495"/>
          </a:xfrm>
          <a:prstGeom prst="rect">
            <a:avLst/>
          </a:prstGeom>
        </p:spPr>
      </p:pic>
    </p:spTree>
    <p:extLst>
      <p:ext uri="{BB962C8B-B14F-4D97-AF65-F5344CB8AC3E}">
        <p14:creationId xmlns:p14="http://schemas.microsoft.com/office/powerpoint/2010/main" val="95090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4B43481B-0C5B-B638-AC9C-C2468B4BACEE}"/>
            </a:ext>
          </a:extLst>
        </p:cNvPr>
        <p:cNvGrpSpPr/>
        <p:nvPr/>
      </p:nvGrpSpPr>
      <p:grpSpPr>
        <a:xfrm>
          <a:off x="0" y="0"/>
          <a:ext cx="0" cy="0"/>
          <a:chOff x="0" y="0"/>
          <a:chExt cx="0" cy="0"/>
        </a:xfrm>
      </p:grpSpPr>
      <p:sp>
        <p:nvSpPr>
          <p:cNvPr id="508" name="Google Shape;508;p28">
            <a:extLst>
              <a:ext uri="{FF2B5EF4-FFF2-40B4-BE49-F238E27FC236}">
                <a16:creationId xmlns:a16="http://schemas.microsoft.com/office/drawing/2014/main" id="{929F7B2D-A1E5-5E1D-7D3B-27D9FF112F9C}"/>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52ACE27D-60EB-2EC1-6860-57C443E090B8}"/>
              </a:ext>
            </a:extLst>
          </p:cNvPr>
          <p:cNvSpPr txBox="1">
            <a:spLocks/>
          </p:cNvSpPr>
          <p:nvPr/>
        </p:nvSpPr>
        <p:spPr>
          <a:xfrm>
            <a:off x="4300964" y="1287187"/>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residuals plot was used to check for randomness between actual and predicted values. Key Insight: Residuals show minor biases, but no significant outliers, suggesting that the model largely captures patterns.</a:t>
            </a:r>
          </a:p>
        </p:txBody>
      </p:sp>
      <p:sp>
        <p:nvSpPr>
          <p:cNvPr id="5" name="Google Shape;507;p28">
            <a:extLst>
              <a:ext uri="{FF2B5EF4-FFF2-40B4-BE49-F238E27FC236}">
                <a16:creationId xmlns:a16="http://schemas.microsoft.com/office/drawing/2014/main" id="{4710E14E-9552-4EE6-F8B2-4EC5787F4912}"/>
              </a:ext>
            </a:extLst>
          </p:cNvPr>
          <p:cNvSpPr txBox="1">
            <a:spLocks/>
          </p:cNvSpPr>
          <p:nvPr/>
        </p:nvSpPr>
        <p:spPr>
          <a:xfrm>
            <a:off x="4300964" y="2406494"/>
            <a:ext cx="47220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model was used to generate predictions for the next six months based on simulated future values of exogenous variables (Clicks and Impressions). </a:t>
            </a:r>
          </a:p>
          <a:p>
            <a:pPr marL="0" indent="0">
              <a:buFont typeface="Maven Pro"/>
              <a:buNone/>
            </a:pPr>
            <a:endParaRPr lang="en-US" sz="1200" dirty="0"/>
          </a:p>
          <a:p>
            <a:pPr marL="0" indent="0">
              <a:buFont typeface="Maven Pro"/>
              <a:buNone/>
            </a:pPr>
            <a:endParaRPr lang="en-US" sz="1200" dirty="0"/>
          </a:p>
          <a:p>
            <a:pPr marL="0" indent="0">
              <a:buFont typeface="Maven Pro"/>
              <a:buNone/>
            </a:pPr>
            <a:r>
              <a:rPr lang="en-US" sz="1200" dirty="0"/>
              <a:t>Key Insight: The model forecasts a significant increase in the predicted quantity during the initial months, followed by a stabilization. While the trend generally follows expected patterns, further refinement is needed for more precise forecasting. </a:t>
            </a:r>
          </a:p>
        </p:txBody>
      </p:sp>
      <p:pic>
        <p:nvPicPr>
          <p:cNvPr id="4" name="Picture 3">
            <a:extLst>
              <a:ext uri="{FF2B5EF4-FFF2-40B4-BE49-F238E27FC236}">
                <a16:creationId xmlns:a16="http://schemas.microsoft.com/office/drawing/2014/main" id="{99DE11FD-8DA5-E86C-6B60-C57047B3EF6C}"/>
              </a:ext>
            </a:extLst>
          </p:cNvPr>
          <p:cNvPicPr>
            <a:picLocks noChangeAspect="1"/>
          </p:cNvPicPr>
          <p:nvPr/>
        </p:nvPicPr>
        <p:blipFill>
          <a:blip r:embed="rId3"/>
          <a:stretch>
            <a:fillRect/>
          </a:stretch>
        </p:blipFill>
        <p:spPr>
          <a:xfrm>
            <a:off x="620469" y="2981093"/>
            <a:ext cx="2628253" cy="1836235"/>
          </a:xfrm>
          <a:prstGeom prst="rect">
            <a:avLst/>
          </a:prstGeom>
        </p:spPr>
      </p:pic>
      <p:pic>
        <p:nvPicPr>
          <p:cNvPr id="9" name="Picture 8">
            <a:extLst>
              <a:ext uri="{FF2B5EF4-FFF2-40B4-BE49-F238E27FC236}">
                <a16:creationId xmlns:a16="http://schemas.microsoft.com/office/drawing/2014/main" id="{9A8EABAE-2177-0A64-EF07-927DBD431600}"/>
              </a:ext>
            </a:extLst>
          </p:cNvPr>
          <p:cNvPicPr>
            <a:picLocks noChangeAspect="1"/>
          </p:cNvPicPr>
          <p:nvPr/>
        </p:nvPicPr>
        <p:blipFill>
          <a:blip r:embed="rId4"/>
          <a:stretch>
            <a:fillRect/>
          </a:stretch>
        </p:blipFill>
        <p:spPr>
          <a:xfrm>
            <a:off x="620469" y="865099"/>
            <a:ext cx="2628253" cy="1828694"/>
          </a:xfrm>
          <a:prstGeom prst="rect">
            <a:avLst/>
          </a:prstGeom>
        </p:spPr>
      </p:pic>
    </p:spTree>
    <p:extLst>
      <p:ext uri="{BB962C8B-B14F-4D97-AF65-F5344CB8AC3E}">
        <p14:creationId xmlns:p14="http://schemas.microsoft.com/office/powerpoint/2010/main" val="390765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307CA3-0DE7-E738-555E-EE75D7062F8A}"/>
              </a:ext>
            </a:extLst>
          </p:cNvPr>
          <p:cNvSpPr>
            <a:spLocks noGrp="1"/>
          </p:cNvSpPr>
          <p:nvPr>
            <p:ph type="body" idx="1"/>
          </p:nvPr>
        </p:nvSpPr>
        <p:spPr>
          <a:xfrm>
            <a:off x="633692" y="984807"/>
            <a:ext cx="3534300" cy="475785"/>
          </a:xfrm>
        </p:spPr>
        <p:txBody>
          <a:bodyPr/>
          <a:lstStyle/>
          <a:p>
            <a:r>
              <a:rPr lang="en-US" dirty="0"/>
              <a:t>DAILY REPRESENTATION</a:t>
            </a:r>
            <a:endParaRPr lang="en-IN" dirty="0"/>
          </a:p>
        </p:txBody>
      </p:sp>
      <p:sp>
        <p:nvSpPr>
          <p:cNvPr id="3" name="Title 2">
            <a:extLst>
              <a:ext uri="{FF2B5EF4-FFF2-40B4-BE49-F238E27FC236}">
                <a16:creationId xmlns:a16="http://schemas.microsoft.com/office/drawing/2014/main" id="{3177A256-0A42-0C42-7BD5-3F8F1B489DE2}"/>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5" name="Picture 4">
            <a:extLst>
              <a:ext uri="{FF2B5EF4-FFF2-40B4-BE49-F238E27FC236}">
                <a16:creationId xmlns:a16="http://schemas.microsoft.com/office/drawing/2014/main" id="{F17923B1-DA23-8CBB-7166-F235D998DC98}"/>
              </a:ext>
            </a:extLst>
          </p:cNvPr>
          <p:cNvPicPr>
            <a:picLocks noChangeAspect="1"/>
          </p:cNvPicPr>
          <p:nvPr/>
        </p:nvPicPr>
        <p:blipFill>
          <a:blip r:embed="rId2"/>
          <a:stretch>
            <a:fillRect/>
          </a:stretch>
        </p:blipFill>
        <p:spPr>
          <a:xfrm>
            <a:off x="580759" y="1752484"/>
            <a:ext cx="7982482" cy="3190191"/>
          </a:xfrm>
          <a:prstGeom prst="rect">
            <a:avLst/>
          </a:prstGeom>
        </p:spPr>
      </p:pic>
    </p:spTree>
    <p:extLst>
      <p:ext uri="{BB962C8B-B14F-4D97-AF65-F5344CB8AC3E}">
        <p14:creationId xmlns:p14="http://schemas.microsoft.com/office/powerpoint/2010/main" val="290019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2B07-7BA5-F215-35F9-B3AC4570882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A1D73B5-9274-BCC2-6A8D-EA0DD18B409D}"/>
              </a:ext>
            </a:extLst>
          </p:cNvPr>
          <p:cNvSpPr>
            <a:spLocks noGrp="1"/>
          </p:cNvSpPr>
          <p:nvPr>
            <p:ph type="body" idx="1"/>
          </p:nvPr>
        </p:nvSpPr>
        <p:spPr>
          <a:xfrm>
            <a:off x="633692" y="984807"/>
            <a:ext cx="3534300" cy="475785"/>
          </a:xfrm>
        </p:spPr>
        <p:txBody>
          <a:bodyPr/>
          <a:lstStyle/>
          <a:p>
            <a:r>
              <a:rPr lang="en-US" dirty="0"/>
              <a:t>WEEKLY REPRESENTATION</a:t>
            </a:r>
            <a:endParaRPr lang="en-IN" dirty="0"/>
          </a:p>
        </p:txBody>
      </p:sp>
      <p:sp>
        <p:nvSpPr>
          <p:cNvPr id="3" name="Title 2">
            <a:extLst>
              <a:ext uri="{FF2B5EF4-FFF2-40B4-BE49-F238E27FC236}">
                <a16:creationId xmlns:a16="http://schemas.microsoft.com/office/drawing/2014/main" id="{AA6AEF85-8C34-512A-F2F7-8808D6191E16}"/>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6" name="Picture 5">
            <a:extLst>
              <a:ext uri="{FF2B5EF4-FFF2-40B4-BE49-F238E27FC236}">
                <a16:creationId xmlns:a16="http://schemas.microsoft.com/office/drawing/2014/main" id="{E273F7CA-2421-0224-0B30-A34B3999BE6F}"/>
              </a:ext>
            </a:extLst>
          </p:cNvPr>
          <p:cNvPicPr>
            <a:picLocks noChangeAspect="1"/>
          </p:cNvPicPr>
          <p:nvPr/>
        </p:nvPicPr>
        <p:blipFill>
          <a:blip r:embed="rId2"/>
          <a:stretch>
            <a:fillRect/>
          </a:stretch>
        </p:blipFill>
        <p:spPr>
          <a:xfrm>
            <a:off x="460917" y="1460592"/>
            <a:ext cx="8333678" cy="3387413"/>
          </a:xfrm>
          <a:prstGeom prst="rect">
            <a:avLst/>
          </a:prstGeom>
        </p:spPr>
      </p:pic>
    </p:spTree>
    <p:extLst>
      <p:ext uri="{BB962C8B-B14F-4D97-AF65-F5344CB8AC3E}">
        <p14:creationId xmlns:p14="http://schemas.microsoft.com/office/powerpoint/2010/main" val="415677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today's dynamic retail landscape, staying ahead of demand is the key to success. Traditional demand forecasting methods fail to capture complex patterns influenced by online engagement and seasonal trends.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uses AI-powered time series analysis and multivariate regression to forecast product demand. It combines historical sales data with online activity metrics like clicks and impressions in an attempt to enable companies to better plan their inventories, market more smartly, and improve experiences for their customers.</a:t>
            </a:r>
          </a:p>
        </p:txBody>
      </p:sp>
      <p:sp>
        <p:nvSpPr>
          <p:cNvPr id="467" name="Google Shape;467;p26"/>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INTRODUCTION TO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631BC55E-B5DC-184D-D012-2534DA76A5E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9C772BF7-DB6C-628E-BCDA-A3A6C4C0E7EF}"/>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the dynamic landscape of e-commerce, accurate demand forecasting is critical for success. Retail businesses often struggle with managing inventory, optimizing marketing strategies, and meeting customer demands due to unpredictable sales patterns and external influences.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focuses on developing an AI-driven demand forecasting model leveraging historical sales data and key external metrics (e.g., Google clicks, Facebook impressions). </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The goal is to improve inventory management, enhance marketing efficiency, and support data-driven decision-making to meet customer expectations effectively.</a:t>
            </a:r>
          </a:p>
        </p:txBody>
      </p:sp>
      <p:sp>
        <p:nvSpPr>
          <p:cNvPr id="467" name="Google Shape;467;p26">
            <a:extLst>
              <a:ext uri="{FF2B5EF4-FFF2-40B4-BE49-F238E27FC236}">
                <a16:creationId xmlns:a16="http://schemas.microsoft.com/office/drawing/2014/main" id="{0860C7AA-E2BF-11B3-47F6-00CCF3FD3DF0}"/>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PROBLEM STATEMENT</a:t>
            </a:r>
          </a:p>
        </p:txBody>
      </p:sp>
    </p:spTree>
    <p:extLst>
      <p:ext uri="{BB962C8B-B14F-4D97-AF65-F5344CB8AC3E}">
        <p14:creationId xmlns:p14="http://schemas.microsoft.com/office/powerpoint/2010/main" val="33504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3541471" y="445325"/>
            <a:ext cx="206105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OBJECTIVES</a:t>
            </a:r>
            <a:endParaRPr sz="3000" b="1" dirty="0"/>
          </a:p>
        </p:txBody>
      </p:sp>
      <p:sp>
        <p:nvSpPr>
          <p:cNvPr id="602" name="Google Shape;602;p30"/>
          <p:cNvSpPr txBox="1">
            <a:spLocks noGrp="1"/>
          </p:cNvSpPr>
          <p:nvPr>
            <p:ph type="ctrTitle" idx="2"/>
          </p:nvPr>
        </p:nvSpPr>
        <p:spPr>
          <a:xfrm>
            <a:off x="5907686" y="1388657"/>
            <a:ext cx="3390784"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INSIGHTFUL BUSINESS DECISIONS</a:t>
            </a:r>
            <a:endParaRPr sz="1800" b="1" dirty="0"/>
          </a:p>
        </p:txBody>
      </p:sp>
      <p:sp>
        <p:nvSpPr>
          <p:cNvPr id="603" name="Google Shape;603;p30"/>
          <p:cNvSpPr txBox="1">
            <a:spLocks noGrp="1"/>
          </p:cNvSpPr>
          <p:nvPr>
            <p:ph type="ctrTitle" idx="4"/>
          </p:nvPr>
        </p:nvSpPr>
        <p:spPr>
          <a:xfrm>
            <a:off x="-203643" y="2808385"/>
            <a:ext cx="3342122"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TARGETED CAMPAIGN PLANNING</a:t>
            </a:r>
            <a:endParaRPr sz="1800" b="1" dirty="0"/>
          </a:p>
        </p:txBody>
      </p:sp>
      <p:sp>
        <p:nvSpPr>
          <p:cNvPr id="604" name="Google Shape;604;p30"/>
          <p:cNvSpPr txBox="1">
            <a:spLocks noGrp="1"/>
          </p:cNvSpPr>
          <p:nvPr>
            <p:ph type="subTitle" idx="7"/>
          </p:nvPr>
        </p:nvSpPr>
        <p:spPr>
          <a:xfrm>
            <a:off x="5796612" y="3271106"/>
            <a:ext cx="3347387"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Maintain optimal inventory levels by predicting demand fluctuations and avoiding inefficiencies.</a:t>
            </a:r>
            <a:endParaRPr dirty="0"/>
          </a:p>
        </p:txBody>
      </p:sp>
      <p:sp>
        <p:nvSpPr>
          <p:cNvPr id="605" name="Google Shape;605;p30"/>
          <p:cNvSpPr txBox="1">
            <a:spLocks noGrp="1"/>
          </p:cNvSpPr>
          <p:nvPr>
            <p:ph type="ctrTitle"/>
          </p:nvPr>
        </p:nvSpPr>
        <p:spPr>
          <a:xfrm>
            <a:off x="0" y="1368066"/>
            <a:ext cx="2951923"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t>SMARTER DEMAND INSIGHTS</a:t>
            </a:r>
            <a:endParaRPr sz="1800" b="1" dirty="0"/>
          </a:p>
        </p:txBody>
      </p:sp>
      <p:sp>
        <p:nvSpPr>
          <p:cNvPr id="606" name="Google Shape;606;p30"/>
          <p:cNvSpPr txBox="1">
            <a:spLocks noGrp="1"/>
          </p:cNvSpPr>
          <p:nvPr>
            <p:ph type="subTitle" idx="1"/>
          </p:nvPr>
        </p:nvSpPr>
        <p:spPr>
          <a:xfrm>
            <a:off x="0" y="1865495"/>
            <a:ext cx="347371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Utilize AI models to accurately forecast demand trends using past sales and digital engagement data.</a:t>
            </a:r>
            <a:endParaRPr dirty="0"/>
          </a:p>
        </p:txBody>
      </p:sp>
      <p:sp>
        <p:nvSpPr>
          <p:cNvPr id="607" name="Google Shape;607;p30"/>
          <p:cNvSpPr txBox="1">
            <a:spLocks noGrp="1"/>
          </p:cNvSpPr>
          <p:nvPr>
            <p:ph type="subTitle" idx="3"/>
          </p:nvPr>
        </p:nvSpPr>
        <p:spPr>
          <a:xfrm>
            <a:off x="5796612" y="1865494"/>
            <a:ext cx="3347388" cy="7970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Drive confident and informed decision-making through data-backed predictions and analysis.</a:t>
            </a:r>
            <a:endParaRPr dirty="0"/>
          </a:p>
        </p:txBody>
      </p:sp>
      <p:sp>
        <p:nvSpPr>
          <p:cNvPr id="608" name="Google Shape;608;p30"/>
          <p:cNvSpPr txBox="1">
            <a:spLocks noGrp="1"/>
          </p:cNvSpPr>
          <p:nvPr>
            <p:ph type="subTitle" idx="5"/>
          </p:nvPr>
        </p:nvSpPr>
        <p:spPr>
          <a:xfrm>
            <a:off x="0" y="3271106"/>
            <a:ext cx="320154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Leverage demand patterns to craft impactful marketing strategies during peak periods.</a:t>
            </a:r>
            <a:endParaRPr dirty="0"/>
          </a:p>
        </p:txBody>
      </p:sp>
      <p:sp>
        <p:nvSpPr>
          <p:cNvPr id="609" name="Google Shape;609;p30"/>
          <p:cNvSpPr txBox="1">
            <a:spLocks noGrp="1"/>
          </p:cNvSpPr>
          <p:nvPr>
            <p:ph type="ctrTitle" idx="6"/>
          </p:nvPr>
        </p:nvSpPr>
        <p:spPr>
          <a:xfrm>
            <a:off x="5833080" y="2778806"/>
            <a:ext cx="340504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STREAMLINED STOCK MANAGEMENT</a:t>
            </a:r>
            <a:endParaRPr sz="1800" b="1"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19671" y="308785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a:stCxn id="612" idx="2"/>
            <a:endCxn id="611"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84946" cy="548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397006" y="2803148"/>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SERIES ANALYSIS</a:t>
            </a:r>
            <a:endParaRPr dirty="0"/>
          </a:p>
        </p:txBody>
      </p:sp>
      <p:sp>
        <p:nvSpPr>
          <p:cNvPr id="473" name="Google Shape;473;p27"/>
          <p:cNvSpPr txBox="1">
            <a:spLocks noGrp="1"/>
          </p:cNvSpPr>
          <p:nvPr>
            <p:ph type="subTitle" idx="1"/>
          </p:nvPr>
        </p:nvSpPr>
        <p:spPr>
          <a:xfrm>
            <a:off x="6378974" y="3309163"/>
            <a:ext cx="1499419"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Apply statistical methods to understand patterns in time-dependent data and make predictions.</a:t>
            </a:r>
            <a:endParaRPr dirty="0"/>
          </a:p>
        </p:txBody>
      </p:sp>
      <p:sp>
        <p:nvSpPr>
          <p:cNvPr id="474" name="Google Shape;474;p27"/>
          <p:cNvSpPr txBox="1">
            <a:spLocks noGrp="1"/>
          </p:cNvSpPr>
          <p:nvPr>
            <p:ph type="ctrTitle" idx="4"/>
          </p:nvPr>
        </p:nvSpPr>
        <p:spPr>
          <a:xfrm>
            <a:off x="3133626" y="287561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MERGING</a:t>
            </a:r>
            <a:endParaRPr dirty="0"/>
          </a:p>
        </p:txBody>
      </p:sp>
      <p:sp>
        <p:nvSpPr>
          <p:cNvPr id="475" name="Google Shape;475;p27"/>
          <p:cNvSpPr txBox="1">
            <a:spLocks noGrp="1"/>
          </p:cNvSpPr>
          <p:nvPr>
            <p:ph type="ctrTitle"/>
          </p:nvPr>
        </p:nvSpPr>
        <p:spPr>
          <a:xfrm>
            <a:off x="1223300" y="287561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sp>
        <p:nvSpPr>
          <p:cNvPr id="476" name="Google Shape;476;p27"/>
          <p:cNvSpPr txBox="1">
            <a:spLocks noGrp="1"/>
          </p:cNvSpPr>
          <p:nvPr>
            <p:ph type="subTitle" idx="2"/>
          </p:nvPr>
        </p:nvSpPr>
        <p:spPr>
          <a:xfrm>
            <a:off x="1223300" y="330849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Clean and prepare the data for analysis by handling missing values and transforming features.</a:t>
            </a:r>
            <a:endParaRPr dirty="0"/>
          </a:p>
        </p:txBody>
      </p:sp>
      <p:sp>
        <p:nvSpPr>
          <p:cNvPr id="477" name="Google Shape;477;p27"/>
          <p:cNvSpPr txBox="1">
            <a:spLocks noGrp="1"/>
          </p:cNvSpPr>
          <p:nvPr>
            <p:ph type="title" idx="3"/>
          </p:nvPr>
        </p:nvSpPr>
        <p:spPr>
          <a:xfrm>
            <a:off x="1223300" y="213849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subTitle" idx="5"/>
          </p:nvPr>
        </p:nvSpPr>
        <p:spPr>
          <a:xfrm>
            <a:off x="3114233" y="3308488"/>
            <a:ext cx="1499419"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Combine multiple datasets into a single comprehensive dataset for further analysis.</a:t>
            </a:r>
            <a:endParaRPr dirty="0"/>
          </a:p>
        </p:txBody>
      </p:sp>
      <p:sp>
        <p:nvSpPr>
          <p:cNvPr id="479" name="Google Shape;479;p27"/>
          <p:cNvSpPr txBox="1">
            <a:spLocks noGrp="1"/>
          </p:cNvSpPr>
          <p:nvPr>
            <p:ph type="title" idx="6"/>
          </p:nvPr>
        </p:nvSpPr>
        <p:spPr>
          <a:xfrm>
            <a:off x="3063999" y="2131207"/>
            <a:ext cx="82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481" name="Google Shape;481;p27"/>
          <p:cNvSpPr txBox="1">
            <a:spLocks noGrp="1"/>
          </p:cNvSpPr>
          <p:nvPr>
            <p:ph type="title" idx="9"/>
          </p:nvPr>
        </p:nvSpPr>
        <p:spPr>
          <a:xfrm>
            <a:off x="6665704" y="213849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2" name="Google Shape;482;p27"/>
          <p:cNvSpPr/>
          <p:nvPr/>
        </p:nvSpPr>
        <p:spPr>
          <a:xfrm>
            <a:off x="1223300" y="1055359"/>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039843" y="1055352"/>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055359"/>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cxnSpLocks/>
            <a:stCxn id="482" idx="1"/>
            <a:endCxn id="477" idx="1"/>
          </p:cNvCxnSpPr>
          <p:nvPr/>
        </p:nvCxnSpPr>
        <p:spPr>
          <a:xfrm>
            <a:off x="1223300" y="1467409"/>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cxnSpLocks/>
          </p:cNvCxnSpPr>
          <p:nvPr/>
        </p:nvCxnSpPr>
        <p:spPr>
          <a:xfrm>
            <a:off x="3044699" y="147095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cxnSpLocks/>
            <a:stCxn id="484" idx="1"/>
            <a:endCxn id="481" idx="1"/>
          </p:cNvCxnSpPr>
          <p:nvPr/>
        </p:nvCxnSpPr>
        <p:spPr>
          <a:xfrm>
            <a:off x="6665704" y="1467409"/>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170061" y="75144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187947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16187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3182516" y="1222767"/>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177256"/>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13;p30">
            <a:extLst>
              <a:ext uri="{FF2B5EF4-FFF2-40B4-BE49-F238E27FC236}">
                <a16:creationId xmlns:a16="http://schemas.microsoft.com/office/drawing/2014/main" id="{16E34060-9BBA-40D7-8817-B011F0DF2CAD}"/>
              </a:ext>
            </a:extLst>
          </p:cNvPr>
          <p:cNvSpPr/>
          <p:nvPr/>
        </p:nvSpPr>
        <p:spPr>
          <a:xfrm>
            <a:off x="4911742" y="1055352"/>
            <a:ext cx="824099"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17;p30">
            <a:extLst>
              <a:ext uri="{FF2B5EF4-FFF2-40B4-BE49-F238E27FC236}">
                <a16:creationId xmlns:a16="http://schemas.microsoft.com/office/drawing/2014/main" id="{3B07439B-350D-055E-D1D1-55C65BC6FF77}"/>
              </a:ext>
            </a:extLst>
          </p:cNvPr>
          <p:cNvGrpSpPr/>
          <p:nvPr/>
        </p:nvGrpSpPr>
        <p:grpSpPr>
          <a:xfrm>
            <a:off x="5132481" y="1217012"/>
            <a:ext cx="402156" cy="456781"/>
            <a:chOff x="5357662" y="4297637"/>
            <a:chExt cx="287275" cy="326296"/>
          </a:xfrm>
        </p:grpSpPr>
        <p:sp>
          <p:nvSpPr>
            <p:cNvPr id="4" name="Google Shape;618;p30">
              <a:extLst>
                <a:ext uri="{FF2B5EF4-FFF2-40B4-BE49-F238E27FC236}">
                  <a16:creationId xmlns:a16="http://schemas.microsoft.com/office/drawing/2014/main" id="{492D10F5-2B30-07E3-B1C0-CC944CC7FA03}"/>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19;p30">
              <a:extLst>
                <a:ext uri="{FF2B5EF4-FFF2-40B4-BE49-F238E27FC236}">
                  <a16:creationId xmlns:a16="http://schemas.microsoft.com/office/drawing/2014/main" id="{266BB10D-6851-C918-3CCA-123819A73086}"/>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0;p30">
              <a:extLst>
                <a:ext uri="{FF2B5EF4-FFF2-40B4-BE49-F238E27FC236}">
                  <a16:creationId xmlns:a16="http://schemas.microsoft.com/office/drawing/2014/main" id="{4A54405E-6D60-ECE5-14AB-EC71D2B3DDDC}"/>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1;p30">
              <a:extLst>
                <a:ext uri="{FF2B5EF4-FFF2-40B4-BE49-F238E27FC236}">
                  <a16:creationId xmlns:a16="http://schemas.microsoft.com/office/drawing/2014/main" id="{46B6F0F6-F10F-2AEC-9A53-E3C6B378DFF7}"/>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2;p30">
              <a:extLst>
                <a:ext uri="{FF2B5EF4-FFF2-40B4-BE49-F238E27FC236}">
                  <a16:creationId xmlns:a16="http://schemas.microsoft.com/office/drawing/2014/main" id="{9E6364C0-6FEF-F3DB-7C26-28DC727C8869}"/>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77;p27">
            <a:extLst>
              <a:ext uri="{FF2B5EF4-FFF2-40B4-BE49-F238E27FC236}">
                <a16:creationId xmlns:a16="http://schemas.microsoft.com/office/drawing/2014/main" id="{57284E07-E2D1-3F95-7264-B6AB98810D0F}"/>
              </a:ext>
            </a:extLst>
          </p:cNvPr>
          <p:cNvSpPr txBox="1">
            <a:spLocks/>
          </p:cNvSpPr>
          <p:nvPr/>
        </p:nvSpPr>
        <p:spPr>
          <a:xfrm>
            <a:off x="4821342" y="2141213"/>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03</a:t>
            </a:r>
          </a:p>
        </p:txBody>
      </p:sp>
      <p:cxnSp>
        <p:nvCxnSpPr>
          <p:cNvPr id="10" name="Google Shape;487;p27">
            <a:extLst>
              <a:ext uri="{FF2B5EF4-FFF2-40B4-BE49-F238E27FC236}">
                <a16:creationId xmlns:a16="http://schemas.microsoft.com/office/drawing/2014/main" id="{25075BDE-7E9B-BA05-DFDC-BAE042452D4B}"/>
              </a:ext>
            </a:extLst>
          </p:cNvPr>
          <p:cNvCxnSpPr/>
          <p:nvPr/>
        </p:nvCxnSpPr>
        <p:spPr>
          <a:xfrm>
            <a:off x="4902185" y="1477062"/>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1" name="Google Shape;472;p27">
            <a:extLst>
              <a:ext uri="{FF2B5EF4-FFF2-40B4-BE49-F238E27FC236}">
                <a16:creationId xmlns:a16="http://schemas.microsoft.com/office/drawing/2014/main" id="{46733158-1B93-0D68-D010-B0ACF31BDC55}"/>
              </a:ext>
            </a:extLst>
          </p:cNvPr>
          <p:cNvSpPr txBox="1">
            <a:spLocks/>
          </p:cNvSpPr>
          <p:nvPr/>
        </p:nvSpPr>
        <p:spPr>
          <a:xfrm>
            <a:off x="4560153" y="2783621"/>
            <a:ext cx="1281724" cy="6619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sz="1400" dirty="0"/>
              <a:t>DATA ANALYSIS AND VISUALIZATION</a:t>
            </a:r>
          </a:p>
        </p:txBody>
      </p:sp>
      <p:sp>
        <p:nvSpPr>
          <p:cNvPr id="18" name="Google Shape;473;p27">
            <a:extLst>
              <a:ext uri="{FF2B5EF4-FFF2-40B4-BE49-F238E27FC236}">
                <a16:creationId xmlns:a16="http://schemas.microsoft.com/office/drawing/2014/main" id="{7D515987-A767-611B-A0A4-703D82219643}"/>
              </a:ext>
            </a:extLst>
          </p:cNvPr>
          <p:cNvSpPr txBox="1">
            <a:spLocks/>
          </p:cNvSpPr>
          <p:nvPr/>
        </p:nvSpPr>
        <p:spPr>
          <a:xfrm>
            <a:off x="4583848" y="3294686"/>
            <a:ext cx="1499419"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dirty="0"/>
              <a:t>Combine multiple datasets into a single comprehensive dataset for further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FF08C397-FEF5-C7F8-8CAA-F6DC4196DE9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BD438F39-F994-720E-1F3D-EB7A39AF7DEB}"/>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Description:</a:t>
            </a:r>
            <a:r>
              <a:rPr lang="en-US" sz="1800" dirty="0"/>
              <a:t>The dataset used includes historical sales data (target variable: Quantity) and external factors such as Clicks and Impressions (from Google Analytics and social media).</a:t>
            </a:r>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Structure</a:t>
            </a:r>
            <a:r>
              <a:rPr lang="en" sz="1800" dirty="0">
                <a:solidFill>
                  <a:schemeClr val="accent2"/>
                </a:solidFill>
                <a:uFill>
                  <a:noFill/>
                </a:uFill>
                <a:latin typeface="Maven Pro SemiBold"/>
                <a:ea typeface="Maven Pro SemiBold"/>
                <a:cs typeface="Maven Pro SemiBold"/>
                <a:sym typeface="Maven Pro SemiBold"/>
              </a:rPr>
              <a:t>:</a:t>
            </a:r>
            <a:r>
              <a:rPr lang="en-US" sz="1800" dirty="0"/>
              <a:t> Quantity (sales data) has been assigned as Target Variable while Clicks, Impressions have been assigned as Exogenous Variables since these are the external factors that have influence over demand of the product.</a:t>
            </a:r>
          </a:p>
          <a:p>
            <a:pPr marL="457200" lvl="0" indent="-304800" algn="l" rtl="0">
              <a:lnSpc>
                <a:spcPct val="100000"/>
              </a:lnSpc>
              <a:spcBef>
                <a:spcPts val="0"/>
              </a:spcBef>
              <a:spcAft>
                <a:spcPts val="0"/>
              </a:spcAft>
              <a:buClr>
                <a:schemeClr val="lt1"/>
              </a:buClr>
              <a:buSzPts val="1200"/>
              <a:buFont typeface="Maven Pro"/>
              <a:buAutoNum type="arabicPeriod"/>
            </a:pPr>
            <a:r>
              <a:rPr lang="en" sz="1800" dirty="0">
                <a:solidFill>
                  <a:schemeClr val="accent2"/>
                </a:solidFill>
                <a:uFill>
                  <a:noFill/>
                </a:uFill>
                <a:latin typeface="Maven Pro SemiBold"/>
                <a:ea typeface="Maven Pro SemiBold"/>
                <a:cs typeface="Maven Pro SemiBold"/>
                <a:sym typeface="Maven Pro SemiBold"/>
              </a:rPr>
              <a:t>Data Quality: </a:t>
            </a:r>
            <a:r>
              <a:rPr lang="en-US" sz="1800" dirty="0"/>
              <a:t>Challenges included handling missing values and data cleaning.</a:t>
            </a:r>
          </a:p>
        </p:txBody>
      </p:sp>
      <p:sp>
        <p:nvSpPr>
          <p:cNvPr id="467" name="Google Shape;467;p26">
            <a:extLst>
              <a:ext uri="{FF2B5EF4-FFF2-40B4-BE49-F238E27FC236}">
                <a16:creationId xmlns:a16="http://schemas.microsoft.com/office/drawing/2014/main" id="{BF1B8BE3-BB24-0F7B-343D-357BA75DEAFD}"/>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DATA SOURCES AND OVERVIEW</a:t>
            </a:r>
          </a:p>
        </p:txBody>
      </p:sp>
    </p:spTree>
    <p:extLst>
      <p:ext uri="{BB962C8B-B14F-4D97-AF65-F5344CB8AC3E}">
        <p14:creationId xmlns:p14="http://schemas.microsoft.com/office/powerpoint/2010/main" val="347446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5"/>
            <a:ext cx="5959776"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STEP 1: Convert the 'Day Index' column to a proper datetime format</a:t>
            </a:r>
          </a:p>
          <a:p>
            <a:pPr marL="0" lvl="0" indent="0" algn="l" rtl="0">
              <a:spcBef>
                <a:spcPts val="0"/>
              </a:spcBef>
              <a:spcAft>
                <a:spcPts val="0"/>
              </a:spcAft>
              <a:buNone/>
            </a:pPr>
            <a:r>
              <a:rPr lang="en-US" sz="1200" dirty="0"/>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endParaRPr sz="1200" dirty="0"/>
          </a:p>
        </p:txBody>
      </p:sp>
      <p:sp>
        <p:nvSpPr>
          <p:cNvPr id="508" name="Google Shape;508;p28"/>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1 : DATA PRE PROCESSING</a:t>
            </a:r>
            <a:endParaRPr dirty="0"/>
          </a:p>
        </p:txBody>
      </p:sp>
      <p:pic>
        <p:nvPicPr>
          <p:cNvPr id="2" name="Picture 1">
            <a:extLst>
              <a:ext uri="{FF2B5EF4-FFF2-40B4-BE49-F238E27FC236}">
                <a16:creationId xmlns:a16="http://schemas.microsoft.com/office/drawing/2014/main" id="{090B51AB-D60C-BB66-9BC9-54BB43851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989475"/>
            <a:ext cx="2345400" cy="1435106"/>
          </a:xfrm>
          <a:prstGeom prst="rect">
            <a:avLst/>
          </a:prstGeom>
        </p:spPr>
      </p:pic>
      <p:sp>
        <p:nvSpPr>
          <p:cNvPr id="3" name="Google Shape;507;p28">
            <a:extLst>
              <a:ext uri="{FF2B5EF4-FFF2-40B4-BE49-F238E27FC236}">
                <a16:creationId xmlns:a16="http://schemas.microsoft.com/office/drawing/2014/main" id="{A83CFF07-9EBD-271B-06F0-1BAF302C137C}"/>
              </a:ext>
            </a:extLst>
          </p:cNvPr>
          <p:cNvSpPr txBox="1">
            <a:spLocks/>
          </p:cNvSpPr>
          <p:nvPr/>
        </p:nvSpPr>
        <p:spPr>
          <a:xfrm>
            <a:off x="618824" y="2014181"/>
            <a:ext cx="5051726" cy="1559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b="1" dirty="0"/>
              <a:t>STEP 2: Remove duplicate rows</a:t>
            </a:r>
            <a:br>
              <a:rPr lang="en-US" sz="1200" b="1" dirty="0"/>
            </a:br>
            <a:r>
              <a:rPr lang="en-US" sz="1200" dirty="0"/>
              <a:t>There were no duplicate rows in the dataset, so this step was not necessary.</a:t>
            </a:r>
          </a:p>
          <a:p>
            <a:pPr marL="0" indent="0">
              <a:buFont typeface="Maven Pro"/>
              <a:buNone/>
            </a:pPr>
            <a:endParaRPr lang="en-US" sz="1200" dirty="0"/>
          </a:p>
          <a:p>
            <a:pPr marL="0" indent="0">
              <a:buFont typeface="Maven Pro"/>
              <a:buNone/>
            </a:pPr>
            <a:r>
              <a:rPr lang="en-US" sz="1200" b="1" dirty="0"/>
              <a:t>STEP 3: Fill any missing values using forward fill</a:t>
            </a:r>
          </a:p>
          <a:p>
            <a:pPr marL="0" indent="0">
              <a:buFont typeface="Maven Pro"/>
              <a:buNone/>
            </a:pPr>
            <a:r>
              <a:rPr lang="en-US" sz="1200" dirty="0"/>
              <a:t>There were no missing values in the dataset, so this step was not needed.</a:t>
            </a:r>
          </a:p>
          <a:p>
            <a:pPr marL="0" indent="0">
              <a:buFont typeface="Maven Pro"/>
              <a:buNone/>
            </a:pPr>
            <a:endParaRPr lang="en-US" sz="1200" b="1" dirty="0"/>
          </a:p>
          <a:p>
            <a:pPr marL="0" indent="0">
              <a:buFont typeface="Maven Pro"/>
              <a:buNone/>
            </a:pPr>
            <a:r>
              <a:rPr lang="en-US" sz="1200" b="1" dirty="0"/>
              <a:t>FINAL STEP :Output Data </a:t>
            </a:r>
          </a:p>
          <a:p>
            <a:pPr marL="0" indent="0">
              <a:buFont typeface="Maven Pro"/>
              <a:buNone/>
            </a:pPr>
            <a:r>
              <a:rPr lang="en-US" sz="1200" dirty="0"/>
              <a:t>Cleaned datasets are saved into the </a:t>
            </a:r>
            <a:r>
              <a:rPr lang="en-US" sz="1200" dirty="0" err="1"/>
              <a:t>pre_processed_datasets</a:t>
            </a:r>
            <a:r>
              <a:rPr lang="en-US" sz="1200" dirty="0"/>
              <a:t> folder, ready for merging.</a:t>
            </a:r>
          </a:p>
        </p:txBody>
      </p:sp>
      <p:pic>
        <p:nvPicPr>
          <p:cNvPr id="4" name="Picture 3">
            <a:extLst>
              <a:ext uri="{FF2B5EF4-FFF2-40B4-BE49-F238E27FC236}">
                <a16:creationId xmlns:a16="http://schemas.microsoft.com/office/drawing/2014/main" id="{6B1FECA2-4911-FA9E-44F4-2F8FFAAD7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151" y="2698751"/>
            <a:ext cx="3515026" cy="1943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DEF43B70-B433-973D-5E52-CD9B3A495FD0}"/>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C3602A3-B0DF-F7D5-194B-D8D57FC6B821}"/>
              </a:ext>
            </a:extLst>
          </p:cNvPr>
          <p:cNvSpPr txBox="1">
            <a:spLocks noGrp="1"/>
          </p:cNvSpPr>
          <p:nvPr>
            <p:ph type="body" idx="1"/>
          </p:nvPr>
        </p:nvSpPr>
        <p:spPr>
          <a:xfrm>
            <a:off x="419386" y="989475"/>
            <a:ext cx="8256590"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process involves loading preprocessed datasets from the </a:t>
            </a:r>
            <a:r>
              <a:rPr lang="en-US" sz="1600" dirty="0" err="1"/>
              <a:t>pre_processed_datasets</a:t>
            </a:r>
            <a:r>
              <a:rPr lang="en-US" sz="1600" dirty="0"/>
              <a:t> folder, merging them based on the common column Day Index, and saving the final merged dataset to the </a:t>
            </a:r>
            <a:r>
              <a:rPr lang="en-US" sz="1600" dirty="0" err="1"/>
              <a:t>master_dataset</a:t>
            </a:r>
            <a:r>
              <a:rPr lang="en-US" sz="1600" dirty="0"/>
              <a:t> folder.</a:t>
            </a:r>
          </a:p>
        </p:txBody>
      </p:sp>
      <p:sp>
        <p:nvSpPr>
          <p:cNvPr id="508" name="Google Shape;508;p28">
            <a:extLst>
              <a:ext uri="{FF2B5EF4-FFF2-40B4-BE49-F238E27FC236}">
                <a16:creationId xmlns:a16="http://schemas.microsoft.com/office/drawing/2014/main" id="{7AB35C60-A8A3-D49F-B72A-7A59F1C65533}"/>
              </a:ext>
            </a:extLst>
          </p:cNvPr>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2 : DATASET MERGING</a:t>
            </a:r>
            <a:endParaRPr dirty="0"/>
          </a:p>
        </p:txBody>
      </p:sp>
      <p:pic>
        <p:nvPicPr>
          <p:cNvPr id="5" name="Picture 4">
            <a:extLst>
              <a:ext uri="{FF2B5EF4-FFF2-40B4-BE49-F238E27FC236}">
                <a16:creationId xmlns:a16="http://schemas.microsoft.com/office/drawing/2014/main" id="{2F8A2677-5003-3EFA-4655-B0C5E660B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24" y="2216150"/>
            <a:ext cx="8207952" cy="2517106"/>
          </a:xfrm>
          <a:prstGeom prst="rect">
            <a:avLst/>
          </a:prstGeom>
        </p:spPr>
      </p:pic>
    </p:spTree>
    <p:extLst>
      <p:ext uri="{BB962C8B-B14F-4D97-AF65-F5344CB8AC3E}">
        <p14:creationId xmlns:p14="http://schemas.microsoft.com/office/powerpoint/2010/main" val="313760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08AE7575-25B9-2734-4F09-4FA996043C68}"/>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753D65ED-0755-D9A5-F248-464C17BB6E23}"/>
              </a:ext>
            </a:extLst>
          </p:cNvPr>
          <p:cNvSpPr txBox="1">
            <a:spLocks noGrp="1"/>
          </p:cNvSpPr>
          <p:nvPr>
            <p:ph type="body" idx="1"/>
          </p:nvPr>
        </p:nvSpPr>
        <p:spPr>
          <a:xfrm>
            <a:off x="618824" y="942410"/>
            <a:ext cx="7906353"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accent2"/>
                </a:solidFill>
                <a:uFill>
                  <a:noFill/>
                </a:uFill>
                <a:latin typeface="Maven Pro SemiBold"/>
                <a:ea typeface="Maven Pro SemiBold"/>
                <a:cs typeface="Maven Pro SemiBold"/>
                <a:sym typeface="Maven Pro SemiBold"/>
              </a:rPr>
              <a:t>Why we need this code</a:t>
            </a:r>
            <a:r>
              <a:rPr lang="en-US" sz="1600" dirty="0"/>
              <a:t>: The code is essential for analyzing the Master Dataset, as it transforms raw data into actionable insights. It helps uncover trends, correlations, and key metrics crucial for making informed decisions in the project.</a:t>
            </a:r>
          </a:p>
          <a:p>
            <a:pPr marL="0" lvl="0" indent="0" algn="l" rtl="0">
              <a:spcBef>
                <a:spcPts val="0"/>
              </a:spcBef>
              <a:spcAft>
                <a:spcPts val="0"/>
              </a:spcAft>
              <a:buNone/>
            </a:pPr>
            <a:r>
              <a:rPr lang="en-US" sz="1600" dirty="0"/>
              <a:t>Purpose of this code:</a:t>
            </a:r>
          </a:p>
          <a:p>
            <a:pPr marL="171450" indent="-171450"/>
            <a:r>
              <a:rPr lang="en-IN" sz="1600" dirty="0">
                <a:solidFill>
                  <a:schemeClr val="accent2"/>
                </a:solidFill>
                <a:uFill>
                  <a:noFill/>
                </a:uFill>
                <a:latin typeface="Maven Pro SemiBold"/>
                <a:ea typeface="Maven Pro SemiBold"/>
                <a:cs typeface="Maven Pro SemiBold"/>
                <a:sym typeface="Maven Pro SemiBold"/>
              </a:rPr>
              <a:t>Feature Engineering </a:t>
            </a:r>
            <a:r>
              <a:rPr lang="en-US" sz="1600" dirty="0"/>
              <a:t>: It calculates vital metrics such as Click-Through Rate (CTR), Conversion Rate, and Sales per Click, which enhance data comprehension.</a:t>
            </a:r>
          </a:p>
          <a:p>
            <a:pPr marL="171450" indent="-171450"/>
            <a:r>
              <a:rPr lang="en-IN" sz="1600" dirty="0">
                <a:solidFill>
                  <a:schemeClr val="accent2"/>
                </a:solidFill>
                <a:uFill>
                  <a:noFill/>
                </a:uFill>
                <a:latin typeface="Maven Pro SemiBold"/>
                <a:ea typeface="Maven Pro SemiBold"/>
                <a:cs typeface="Maven Pro SemiBold"/>
                <a:sym typeface="Maven Pro SemiBold"/>
              </a:rPr>
              <a:t>Data Cleaning</a:t>
            </a:r>
            <a:r>
              <a:rPr lang="en-US" sz="1600" dirty="0"/>
              <a:t>: The code addresses missing values and infinities, ensuring that calculations and visualizations are robust and reliable.</a:t>
            </a:r>
          </a:p>
          <a:p>
            <a:pPr marL="171450" indent="-171450"/>
            <a:r>
              <a:rPr lang="en-IN" sz="1600" dirty="0">
                <a:solidFill>
                  <a:schemeClr val="accent2"/>
                </a:solidFill>
                <a:uFill>
                  <a:noFill/>
                </a:uFill>
                <a:latin typeface="Maven Pro SemiBold"/>
                <a:ea typeface="Maven Pro SemiBold"/>
                <a:cs typeface="Maven Pro SemiBold"/>
                <a:sym typeface="Maven Pro SemiBold"/>
              </a:rPr>
              <a:t>Visualizations</a:t>
            </a:r>
            <a:r>
              <a:rPr lang="en-US" sz="1600" dirty="0"/>
              <a:t>: A series of plots and charts are generated to highlight relationships, growth patterns, and insights in the data, making it easier to identify trends over time.</a:t>
            </a:r>
          </a:p>
          <a:p>
            <a:pPr marL="171450" indent="-171450"/>
            <a:r>
              <a:rPr lang="en-IN" sz="1600" dirty="0">
                <a:solidFill>
                  <a:schemeClr val="accent2"/>
                </a:solidFill>
                <a:uFill>
                  <a:noFill/>
                </a:uFill>
                <a:latin typeface="Maven Pro SemiBold"/>
                <a:ea typeface="Maven Pro SemiBold"/>
                <a:cs typeface="Maven Pro SemiBold"/>
                <a:sym typeface="Maven Pro SemiBold"/>
              </a:rPr>
              <a:t>Key Takeaways and conclusion</a:t>
            </a:r>
            <a:r>
              <a:rPr lang="en-US" sz="1600" dirty="0"/>
              <a:t>: This code allows us to analyze and visualize key performance metrics, track trends over time, and identify factors influencing sales. It is a crucial step in understanding data, making it more actionable, and supporting better decision-making for demand prediction and business planning.</a:t>
            </a:r>
          </a:p>
        </p:txBody>
      </p:sp>
      <p:sp>
        <p:nvSpPr>
          <p:cNvPr id="508" name="Google Shape;508;p28">
            <a:extLst>
              <a:ext uri="{FF2B5EF4-FFF2-40B4-BE49-F238E27FC236}">
                <a16:creationId xmlns:a16="http://schemas.microsoft.com/office/drawing/2014/main" id="{EB1D3C3C-2231-02C4-7A2C-8FDA41200844}"/>
              </a:ext>
            </a:extLst>
          </p:cNvPr>
          <p:cNvSpPr txBox="1">
            <a:spLocks noGrp="1"/>
          </p:cNvSpPr>
          <p:nvPr>
            <p:ph type="ctrTitle"/>
          </p:nvPr>
        </p:nvSpPr>
        <p:spPr>
          <a:xfrm>
            <a:off x="618823" y="411675"/>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3: EXPLORATORY DATA ANALYSIS</a:t>
            </a:r>
            <a:endParaRPr dirty="0"/>
          </a:p>
        </p:txBody>
      </p:sp>
    </p:spTree>
    <p:extLst>
      <p:ext uri="{BB962C8B-B14F-4D97-AF65-F5344CB8AC3E}">
        <p14:creationId xmlns:p14="http://schemas.microsoft.com/office/powerpoint/2010/main" val="14120468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1395</Words>
  <Application>Microsoft Office PowerPoint</Application>
  <PresentationFormat>On-screen Show (16:9)</PresentationFormat>
  <Paragraphs>109</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Share Tech</vt:lpstr>
      <vt:lpstr>Maven Pro</vt:lpstr>
      <vt:lpstr>Fira Sans Condensed Medium</vt:lpstr>
      <vt:lpstr>Arial</vt:lpstr>
      <vt:lpstr>Maven Pro SemiBold</vt:lpstr>
      <vt:lpstr>Fira Sans Extra Condensed Medium</vt:lpstr>
      <vt:lpstr>Advent Pro SemiBold</vt:lpstr>
      <vt:lpstr>Livvic Light</vt:lpstr>
      <vt:lpstr>Nunito Light</vt:lpstr>
      <vt:lpstr>Data Science Consulting by Slidesgo</vt:lpstr>
      <vt:lpstr>AI-DRIVEN DEMAND PREDICTION FOR SMARTER RETAIL</vt:lpstr>
      <vt:lpstr>INTRODUCTION TO THE PROJECT</vt:lpstr>
      <vt:lpstr>PROBLEM STATEMENT</vt:lpstr>
      <vt:lpstr>OBJECTIVES</vt:lpstr>
      <vt:lpstr>TIME SERIES ANALYSIS</vt:lpstr>
      <vt:lpstr>DATA SOURCES AND OVERVIEW</vt:lpstr>
      <vt:lpstr>PART 1 : DATA PRE PROCESSING</vt:lpstr>
      <vt:lpstr>PART 2 : DATASET MERGING</vt:lpstr>
      <vt:lpstr>PART 3: EXPLORATORY DATA ANALYSIS</vt:lpstr>
      <vt:lpstr>PowerPoint Presentation</vt:lpstr>
      <vt:lpstr>PART 4: TIME SERIES ANALYSIS</vt:lpstr>
      <vt:lpstr>PowerPoint Presentation</vt:lpstr>
      <vt:lpstr>EVALUATION METRICES</vt:lpstr>
      <vt:lpstr>INSIGHTS AND CONCLUSION</vt:lpstr>
      <vt:lpstr>Final Step: Splitting Data and Running Multivariate Regression with Visualization</vt:lpstr>
      <vt:lpstr>Final Step: Splitting Data and Running Multivariate Regression with Visualization</vt:lpstr>
      <vt:lpstr>FORECASTING(SARIMAX MODEL)</vt:lpstr>
      <vt:lpstr>FORECASTING(SARIMAX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 JOY</dc:creator>
  <cp:lastModifiedBy>Chris Joy</cp:lastModifiedBy>
  <cp:revision>12</cp:revision>
  <dcterms:modified xsi:type="dcterms:W3CDTF">2024-12-25T21:12:30Z</dcterms:modified>
</cp:coreProperties>
</file>