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Lulu Font TH" charset="1" panose="02000503000000000000"/>
      <p:regular r:id="rId18"/>
    </p:embeddedFont>
    <p:embeddedFont>
      <p:font typeface="TT Rounds Condensed" charset="1" panose="02000506030000020003"/>
      <p:regular r:id="rId19"/>
    </p:embeddedFont>
    <p:embeddedFont>
      <p:font typeface="TT Rounds Condensed Bold" charset="1" panose="020008060300000200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D09C"/>
        </a:solidFill>
      </p:bgPr>
    </p:bg>
    <p:spTree>
      <p:nvGrpSpPr>
        <p:cNvPr id="1" name=""/>
        <p:cNvGrpSpPr/>
        <p:nvPr/>
      </p:nvGrpSpPr>
      <p:grpSpPr>
        <a:xfrm>
          <a:off x="0" y="0"/>
          <a:ext cx="0" cy="0"/>
          <a:chOff x="0" y="0"/>
          <a:chExt cx="0" cy="0"/>
        </a:xfrm>
      </p:grpSpPr>
      <p:sp>
        <p:nvSpPr>
          <p:cNvPr name="Freeform 2" id="2"/>
          <p:cNvSpPr/>
          <p:nvPr/>
        </p:nvSpPr>
        <p:spPr>
          <a:xfrm flipH="false" flipV="false" rot="2312008">
            <a:off x="13887545" y="-1321997"/>
            <a:ext cx="6304604" cy="4869501"/>
          </a:xfrm>
          <a:custGeom>
            <a:avLst/>
            <a:gdLst/>
            <a:ahLst/>
            <a:cxnLst/>
            <a:rect r="r" b="b" t="t" l="l"/>
            <a:pathLst>
              <a:path h="4869501" w="6304604">
                <a:moveTo>
                  <a:pt x="0" y="0"/>
                </a:moveTo>
                <a:lnTo>
                  <a:pt x="6304605" y="0"/>
                </a:lnTo>
                <a:lnTo>
                  <a:pt x="6304605" y="4869501"/>
                </a:lnTo>
                <a:lnTo>
                  <a:pt x="0" y="4869501"/>
                </a:lnTo>
                <a:lnTo>
                  <a:pt x="0" y="0"/>
                </a:lnTo>
                <a:close/>
              </a:path>
            </a:pathLst>
          </a:custGeom>
          <a:blipFill>
            <a:blip r:embed="rId2"/>
            <a:stretch>
              <a:fillRect l="-24979" t="0" r="-34555" b="-15152"/>
            </a:stretch>
          </a:blipFill>
        </p:spPr>
      </p:sp>
      <p:sp>
        <p:nvSpPr>
          <p:cNvPr name="Freeform 3" id="3"/>
          <p:cNvSpPr/>
          <p:nvPr/>
        </p:nvSpPr>
        <p:spPr>
          <a:xfrm flipH="true" flipV="false" rot="-10800000">
            <a:off x="-206155" y="6172200"/>
            <a:ext cx="2977619" cy="4114800"/>
          </a:xfrm>
          <a:custGeom>
            <a:avLst/>
            <a:gdLst/>
            <a:ahLst/>
            <a:cxnLst/>
            <a:rect r="r" b="b" t="t" l="l"/>
            <a:pathLst>
              <a:path h="4114800" w="2977619">
                <a:moveTo>
                  <a:pt x="2977619" y="0"/>
                </a:moveTo>
                <a:lnTo>
                  <a:pt x="0" y="0"/>
                </a:lnTo>
                <a:lnTo>
                  <a:pt x="0" y="4114800"/>
                </a:lnTo>
                <a:lnTo>
                  <a:pt x="2977619" y="4114800"/>
                </a:lnTo>
                <a:lnTo>
                  <a:pt x="297761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06893" y="1503805"/>
            <a:ext cx="12350303" cy="3713905"/>
          </a:xfrm>
          <a:prstGeom prst="rect">
            <a:avLst/>
          </a:prstGeom>
        </p:spPr>
        <p:txBody>
          <a:bodyPr anchor="t" rtlCol="false" tIns="0" lIns="0" bIns="0" rIns="0">
            <a:spAutoFit/>
          </a:bodyPr>
          <a:lstStyle/>
          <a:p>
            <a:pPr algn="ctr">
              <a:lnSpc>
                <a:spcPts val="9767"/>
              </a:lnSpc>
            </a:pPr>
            <a:r>
              <a:rPr lang="en-US" sz="8139" spc="76">
                <a:solidFill>
                  <a:srgbClr val="FFFFFF"/>
                </a:solidFill>
                <a:latin typeface="Lulu Font TH"/>
                <a:ea typeface="Lulu Font TH"/>
                <a:cs typeface="Lulu Font TH"/>
                <a:sym typeface="Lulu Font TH"/>
              </a:rPr>
              <a:t>Future Cart: AI-Driven Demand Prediction for Smarter Retail</a:t>
            </a:r>
          </a:p>
        </p:txBody>
      </p:sp>
      <p:sp>
        <p:nvSpPr>
          <p:cNvPr name="TextBox 5" id="5"/>
          <p:cNvSpPr txBox="true"/>
          <p:nvPr/>
        </p:nvSpPr>
        <p:spPr>
          <a:xfrm rot="0">
            <a:off x="9144000" y="5607183"/>
            <a:ext cx="7585669" cy="857250"/>
          </a:xfrm>
          <a:prstGeom prst="rect">
            <a:avLst/>
          </a:prstGeom>
        </p:spPr>
        <p:txBody>
          <a:bodyPr anchor="t" rtlCol="false" tIns="0" lIns="0" bIns="0" rIns="0">
            <a:spAutoFit/>
          </a:bodyPr>
          <a:lstStyle/>
          <a:p>
            <a:pPr algn="l">
              <a:lnSpc>
                <a:spcPts val="6720"/>
              </a:lnSpc>
            </a:pPr>
            <a:r>
              <a:rPr lang="en-US" sz="5600" spc="52">
                <a:solidFill>
                  <a:srgbClr val="434336"/>
                </a:solidFill>
                <a:latin typeface="TT Rounds Condensed"/>
                <a:ea typeface="TT Rounds Condensed"/>
                <a:cs typeface="TT Rounds Condensed"/>
                <a:sym typeface="TT Rounds Condensed"/>
              </a:rPr>
              <a:t>Presented By: </a:t>
            </a:r>
          </a:p>
        </p:txBody>
      </p:sp>
      <p:sp>
        <p:nvSpPr>
          <p:cNvPr name="TextBox 6" id="6"/>
          <p:cNvSpPr txBox="true"/>
          <p:nvPr/>
        </p:nvSpPr>
        <p:spPr>
          <a:xfrm rot="0">
            <a:off x="10696475" y="6580011"/>
            <a:ext cx="6562825" cy="3400425"/>
          </a:xfrm>
          <a:prstGeom prst="rect">
            <a:avLst/>
          </a:prstGeom>
        </p:spPr>
        <p:txBody>
          <a:bodyPr anchor="t" rtlCol="false" tIns="0" lIns="0" bIns="0" rIns="0">
            <a:spAutoFit/>
          </a:bodyPr>
          <a:lstStyle/>
          <a:p>
            <a:pPr algn="l" marL="1351281" indent="-675640" lvl="1">
              <a:lnSpc>
                <a:spcPts val="6720"/>
              </a:lnSpc>
              <a:buAutoNum type="arabicPeriod" startAt="1"/>
            </a:pPr>
            <a:r>
              <a:rPr lang="en-US" sz="5600" spc="52">
                <a:solidFill>
                  <a:srgbClr val="434336"/>
                </a:solidFill>
                <a:latin typeface="TT Rounds Condensed"/>
                <a:ea typeface="TT Rounds Condensed"/>
                <a:cs typeface="TT Rounds Condensed"/>
                <a:sym typeface="TT Rounds Condensed"/>
              </a:rPr>
              <a:t>Abhilash</a:t>
            </a:r>
          </a:p>
          <a:p>
            <a:pPr algn="l" marL="1351281" indent="-675640" lvl="1">
              <a:lnSpc>
                <a:spcPts val="6720"/>
              </a:lnSpc>
              <a:buAutoNum type="arabicPeriod" startAt="1"/>
            </a:pPr>
            <a:r>
              <a:rPr lang="en-US" sz="5600" spc="52">
                <a:solidFill>
                  <a:srgbClr val="434336"/>
                </a:solidFill>
                <a:latin typeface="TT Rounds Condensed"/>
                <a:ea typeface="TT Rounds Condensed"/>
                <a:cs typeface="TT Rounds Condensed"/>
                <a:sym typeface="TT Rounds Condensed"/>
              </a:rPr>
              <a:t>Abhigna Kumar</a:t>
            </a:r>
          </a:p>
          <a:p>
            <a:pPr algn="l" marL="1350569" indent="-675285" lvl="1">
              <a:lnSpc>
                <a:spcPts val="6720"/>
              </a:lnSpc>
              <a:buAutoNum type="arabicPeriod" startAt="1"/>
            </a:pPr>
            <a:r>
              <a:rPr lang="en-US" sz="5600" spc="50">
                <a:solidFill>
                  <a:srgbClr val="434336"/>
                </a:solidFill>
                <a:latin typeface="TT Rounds Condensed"/>
                <a:ea typeface="TT Rounds Condensed"/>
                <a:cs typeface="TT Rounds Condensed"/>
                <a:sym typeface="TT Rounds Condensed"/>
              </a:rPr>
              <a:t>Aravindhan</a:t>
            </a:r>
          </a:p>
          <a:p>
            <a:pPr algn="l" marL="1350569" indent="-675285" lvl="1">
              <a:lnSpc>
                <a:spcPts val="6720"/>
              </a:lnSpc>
              <a:buAutoNum type="arabicPeriod" startAt="1"/>
            </a:pPr>
            <a:r>
              <a:rPr lang="en-US" sz="5600" spc="52">
                <a:solidFill>
                  <a:srgbClr val="434336"/>
                </a:solidFill>
                <a:latin typeface="TT Rounds Condensed"/>
                <a:ea typeface="TT Rounds Condensed"/>
                <a:cs typeface="TT Rounds Condensed"/>
                <a:sym typeface="TT Rounds Condensed"/>
              </a:rPr>
              <a:t>Saket Chaudhary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D09C"/>
        </a:solidFill>
      </p:bgPr>
    </p:bg>
    <p:spTree>
      <p:nvGrpSpPr>
        <p:cNvPr id="1" name=""/>
        <p:cNvGrpSpPr/>
        <p:nvPr/>
      </p:nvGrpSpPr>
      <p:grpSpPr>
        <a:xfrm>
          <a:off x="0" y="0"/>
          <a:ext cx="0" cy="0"/>
          <a:chOff x="0" y="0"/>
          <a:chExt cx="0" cy="0"/>
        </a:xfrm>
      </p:grpSpPr>
      <p:sp>
        <p:nvSpPr>
          <p:cNvPr name="TextBox 2" id="2"/>
          <p:cNvSpPr txBox="true"/>
          <p:nvPr/>
        </p:nvSpPr>
        <p:spPr>
          <a:xfrm rot="0">
            <a:off x="737425" y="2123409"/>
            <a:ext cx="14577054" cy="7305675"/>
          </a:xfrm>
          <a:prstGeom prst="rect">
            <a:avLst/>
          </a:prstGeom>
        </p:spPr>
        <p:txBody>
          <a:bodyPr anchor="t" rtlCol="false" tIns="0" lIns="0" bIns="0" rIns="0">
            <a:spAutoFit/>
          </a:bodyPr>
          <a:lstStyle/>
          <a:p>
            <a:pPr algn="l" marL="798829" indent="-399415" lvl="1">
              <a:lnSpc>
                <a:spcPts val="4439"/>
              </a:lnSpc>
              <a:buFont typeface="Arial"/>
              <a:buChar char="•"/>
            </a:pPr>
            <a:r>
              <a:rPr lang="en-US" b="true" sz="3699" spc="33">
                <a:solidFill>
                  <a:srgbClr val="434336"/>
                </a:solidFill>
                <a:latin typeface="TT Rounds Condensed Bold"/>
                <a:ea typeface="TT Rounds Condensed Bold"/>
                <a:cs typeface="TT Rounds Condensed Bold"/>
                <a:sym typeface="TT Rounds Condensed Bold"/>
              </a:rPr>
              <a:t>Trend Consistency: </a:t>
            </a:r>
            <a:r>
              <a:rPr lang="en-US" sz="3699" spc="33">
                <a:solidFill>
                  <a:srgbClr val="434336"/>
                </a:solidFill>
                <a:latin typeface="TT Rounds Condensed"/>
                <a:ea typeface="TT Rounds Condensed"/>
                <a:cs typeface="TT Rounds Condensed"/>
                <a:sym typeface="TT Rounds Condensed"/>
              </a:rPr>
              <a:t>The forecasted values align closely with historical trends, suggesting that future 'Quantity' values will continue to follow similar patterns, with some seasonal fluctuations.</a:t>
            </a:r>
          </a:p>
          <a:p>
            <a:pPr algn="l" marL="798829" indent="-399415" lvl="1">
              <a:lnSpc>
                <a:spcPts val="4439"/>
              </a:lnSpc>
              <a:buFont typeface="Arial"/>
              <a:buChar char="•"/>
            </a:pPr>
            <a:r>
              <a:rPr lang="en-US" b="true" sz="3699" spc="33">
                <a:solidFill>
                  <a:srgbClr val="434336"/>
                </a:solidFill>
                <a:latin typeface="TT Rounds Condensed Bold"/>
                <a:ea typeface="TT Rounds Condensed Bold"/>
                <a:cs typeface="TT Rounds Condensed Bold"/>
                <a:sym typeface="TT Rounds Condensed Bold"/>
              </a:rPr>
              <a:t>Impact of Exogenous Variables:</a:t>
            </a:r>
            <a:r>
              <a:rPr lang="en-US" sz="3699" spc="33">
                <a:solidFill>
                  <a:srgbClr val="434336"/>
                </a:solidFill>
                <a:latin typeface="TT Rounds Condensed"/>
                <a:ea typeface="TT Rounds Condensed"/>
                <a:cs typeface="TT Rounds Condensed"/>
                <a:sym typeface="TT Rounds Condensed"/>
              </a:rPr>
              <a:t> The forecast reflects the influence of external factors such as 'Clicks' and 'Impressions,' indicating that these variables play a crucial role in determining the 'Quantity' outcome.</a:t>
            </a:r>
          </a:p>
          <a:p>
            <a:pPr algn="l" marL="798829" indent="-399415" lvl="1">
              <a:lnSpc>
                <a:spcPts val="4439"/>
              </a:lnSpc>
              <a:buFont typeface="Arial"/>
              <a:buChar char="•"/>
            </a:pPr>
            <a:r>
              <a:rPr lang="en-US" b="true" sz="3699" spc="34">
                <a:solidFill>
                  <a:srgbClr val="434336"/>
                </a:solidFill>
                <a:latin typeface="TT Rounds Condensed Bold"/>
                <a:ea typeface="TT Rounds Condensed Bold"/>
                <a:cs typeface="TT Rounds Condensed Bold"/>
                <a:sym typeface="TT Rounds Condensed Bold"/>
              </a:rPr>
              <a:t>Forecast Stability: </a:t>
            </a:r>
            <a:r>
              <a:rPr lang="en-US" sz="3699" spc="34">
                <a:solidFill>
                  <a:srgbClr val="434336"/>
                </a:solidFill>
                <a:latin typeface="TT Rounds Condensed"/>
                <a:ea typeface="TT Rounds Condensed"/>
                <a:cs typeface="TT Rounds Condensed"/>
                <a:sym typeface="TT Rounds Condensed"/>
              </a:rPr>
              <a:t>Despite some variability, the forecasts remain stable, reinforcing the model’s ability to predict future values accurately, even with changing external conditions.</a:t>
            </a:r>
          </a:p>
          <a:p>
            <a:pPr algn="l" marL="798829" indent="-399415" lvl="1">
              <a:lnSpc>
                <a:spcPts val="4439"/>
              </a:lnSpc>
              <a:buFont typeface="Arial"/>
              <a:buChar char="•"/>
            </a:pPr>
            <a:r>
              <a:rPr lang="en-US" b="true" sz="3699" spc="34">
                <a:solidFill>
                  <a:srgbClr val="434336"/>
                </a:solidFill>
                <a:latin typeface="TT Rounds Condensed Bold"/>
                <a:ea typeface="TT Rounds Condensed Bold"/>
                <a:cs typeface="TT Rounds Condensed Bold"/>
                <a:sym typeface="TT Rounds Condensed Bold"/>
              </a:rPr>
              <a:t>S</a:t>
            </a:r>
            <a:r>
              <a:rPr lang="en-US" b="true" sz="3699" spc="34">
                <a:solidFill>
                  <a:srgbClr val="434336"/>
                </a:solidFill>
                <a:latin typeface="TT Rounds Condensed Bold"/>
                <a:ea typeface="TT Rounds Condensed Bold"/>
                <a:cs typeface="TT Rounds Condensed Bold"/>
                <a:sym typeface="TT Rounds Condensed Bold"/>
              </a:rPr>
              <a:t>easonal Patterns:</a:t>
            </a:r>
            <a:r>
              <a:rPr lang="en-US" sz="3699" spc="34">
                <a:solidFill>
                  <a:srgbClr val="434336"/>
                </a:solidFill>
                <a:latin typeface="TT Rounds Condensed"/>
                <a:ea typeface="TT Rounds Condensed"/>
                <a:cs typeface="TT Rounds Condensed"/>
                <a:sym typeface="TT Rounds Condensed"/>
              </a:rPr>
              <a:t> The model captures recurring seasonal trends, providing insights into how 'Quantity' behaves during specific times of the year, which can help in planning for demand spikes or dips.</a:t>
            </a:r>
          </a:p>
          <a:p>
            <a:pPr algn="l" marL="1832609" indent="-610870" lvl="2">
              <a:lnSpc>
                <a:spcPts val="4439"/>
              </a:lnSpc>
            </a:pPr>
          </a:p>
        </p:txBody>
      </p:sp>
      <p:sp>
        <p:nvSpPr>
          <p:cNvPr name="TextBox 3" id="3"/>
          <p:cNvSpPr txBox="true"/>
          <p:nvPr/>
        </p:nvSpPr>
        <p:spPr>
          <a:xfrm rot="0">
            <a:off x="1155813" y="634953"/>
            <a:ext cx="5467708" cy="1238250"/>
          </a:xfrm>
          <a:prstGeom prst="rect">
            <a:avLst/>
          </a:prstGeom>
        </p:spPr>
        <p:txBody>
          <a:bodyPr anchor="t" rtlCol="false" tIns="0" lIns="0" bIns="0" rIns="0">
            <a:spAutoFit/>
          </a:bodyPr>
          <a:lstStyle/>
          <a:p>
            <a:pPr algn="ctr">
              <a:lnSpc>
                <a:spcPts val="9600"/>
              </a:lnSpc>
              <a:spcBef>
                <a:spcPct val="0"/>
              </a:spcBef>
            </a:pPr>
            <a:r>
              <a:rPr lang="en-US" b="true" sz="8000" spc="74">
                <a:solidFill>
                  <a:srgbClr val="BA15D5"/>
                </a:solidFill>
                <a:latin typeface="TT Rounds Condensed Bold"/>
                <a:ea typeface="TT Rounds Condensed Bold"/>
                <a:cs typeface="TT Rounds Condensed Bold"/>
                <a:sym typeface="TT Rounds Condensed Bold"/>
              </a:rPr>
              <a:t>Key Insights:</a:t>
            </a:r>
          </a:p>
        </p:txBody>
      </p:sp>
      <p:sp>
        <p:nvSpPr>
          <p:cNvPr name="Freeform 4" id="4"/>
          <p:cNvSpPr/>
          <p:nvPr/>
        </p:nvSpPr>
        <p:spPr>
          <a:xfrm flipH="false" flipV="false" rot="2307704">
            <a:off x="15436998" y="7603515"/>
            <a:ext cx="3745399" cy="3309571"/>
          </a:xfrm>
          <a:custGeom>
            <a:avLst/>
            <a:gdLst/>
            <a:ahLst/>
            <a:cxnLst/>
            <a:rect r="r" b="b" t="t" l="l"/>
            <a:pathLst>
              <a:path h="3309571" w="3745399">
                <a:moveTo>
                  <a:pt x="0" y="0"/>
                </a:moveTo>
                <a:lnTo>
                  <a:pt x="3745399" y="0"/>
                </a:lnTo>
                <a:lnTo>
                  <a:pt x="3745399" y="3309570"/>
                </a:lnTo>
                <a:lnTo>
                  <a:pt x="0" y="3309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9D09C"/>
        </a:solidFill>
      </p:bgPr>
    </p:bg>
    <p:spTree>
      <p:nvGrpSpPr>
        <p:cNvPr id="1" name=""/>
        <p:cNvGrpSpPr/>
        <p:nvPr/>
      </p:nvGrpSpPr>
      <p:grpSpPr>
        <a:xfrm>
          <a:off x="0" y="0"/>
          <a:ext cx="0" cy="0"/>
          <a:chOff x="0" y="0"/>
          <a:chExt cx="0" cy="0"/>
        </a:xfrm>
      </p:grpSpPr>
      <p:sp>
        <p:nvSpPr>
          <p:cNvPr name="TextBox 2" id="2"/>
          <p:cNvSpPr txBox="true"/>
          <p:nvPr/>
        </p:nvSpPr>
        <p:spPr>
          <a:xfrm rot="0">
            <a:off x="738496" y="749313"/>
            <a:ext cx="9322176" cy="1343382"/>
          </a:xfrm>
          <a:prstGeom prst="rect">
            <a:avLst/>
          </a:prstGeom>
        </p:spPr>
        <p:txBody>
          <a:bodyPr anchor="t" rtlCol="false" tIns="0" lIns="0" bIns="0" rIns="0">
            <a:spAutoFit/>
          </a:bodyPr>
          <a:lstStyle/>
          <a:p>
            <a:pPr algn="l">
              <a:lnSpc>
                <a:spcPts val="9600"/>
              </a:lnSpc>
            </a:pPr>
            <a:r>
              <a:rPr lang="en-US" b="true" sz="8000" spc="74">
                <a:solidFill>
                  <a:srgbClr val="BA15D5"/>
                </a:solidFill>
                <a:latin typeface="TT Rounds Condensed Bold"/>
                <a:ea typeface="TT Rounds Condensed Bold"/>
                <a:cs typeface="TT Rounds Condensed Bold"/>
                <a:sym typeface="TT Rounds Condensed Bold"/>
              </a:rPr>
              <a:t>Conclusion</a:t>
            </a:r>
          </a:p>
        </p:txBody>
      </p:sp>
      <p:sp>
        <p:nvSpPr>
          <p:cNvPr name="TextBox 3" id="3"/>
          <p:cNvSpPr txBox="true"/>
          <p:nvPr/>
        </p:nvSpPr>
        <p:spPr>
          <a:xfrm rot="0">
            <a:off x="738496" y="2249043"/>
            <a:ext cx="14506752" cy="5665089"/>
          </a:xfrm>
          <a:prstGeom prst="rect">
            <a:avLst/>
          </a:prstGeom>
        </p:spPr>
        <p:txBody>
          <a:bodyPr anchor="t" rtlCol="false" tIns="0" lIns="0" bIns="0" rIns="0">
            <a:spAutoFit/>
          </a:bodyPr>
          <a:lstStyle/>
          <a:p>
            <a:pPr algn="just">
              <a:lnSpc>
                <a:spcPts val="5688"/>
              </a:lnSpc>
            </a:pPr>
            <a:r>
              <a:rPr lang="en-US" sz="3600" spc="33">
                <a:solidFill>
                  <a:srgbClr val="434336"/>
                </a:solidFill>
                <a:latin typeface="TT Rounds Condensed"/>
                <a:ea typeface="TT Rounds Condensed"/>
                <a:cs typeface="TT Rounds Condensed"/>
                <a:sym typeface="TT Rounds Condensed"/>
              </a:rPr>
              <a:t>Time series analysis helped us understand the patterns and trends in the data, providing valuable insights for future forecasting. By using models like SARIMAX, we were able to account for seasonality, trends, and external factors, improving the accuracy of our predictions. Forecasting plays a critical role in decision-making, as it helps anticipate future values and prepare for changes in demand or behavior. This analysis can be applied to optimize strategies, resource allocation, and planning, ensuring more informed and effective business decisions.</a:t>
            </a:r>
          </a:p>
        </p:txBody>
      </p:sp>
      <p:sp>
        <p:nvSpPr>
          <p:cNvPr name="Freeform 4" id="4"/>
          <p:cNvSpPr/>
          <p:nvPr/>
        </p:nvSpPr>
        <p:spPr>
          <a:xfrm flipH="false" flipV="false" rot="2312008">
            <a:off x="14607696" y="-1235091"/>
            <a:ext cx="6304604" cy="5224416"/>
          </a:xfrm>
          <a:custGeom>
            <a:avLst/>
            <a:gdLst/>
            <a:ahLst/>
            <a:cxnLst/>
            <a:rect r="r" b="b" t="t" l="l"/>
            <a:pathLst>
              <a:path h="5224416" w="6304604">
                <a:moveTo>
                  <a:pt x="0" y="0"/>
                </a:moveTo>
                <a:lnTo>
                  <a:pt x="6304605" y="0"/>
                </a:lnTo>
                <a:lnTo>
                  <a:pt x="6304605" y="5224415"/>
                </a:lnTo>
                <a:lnTo>
                  <a:pt x="0" y="5224415"/>
                </a:lnTo>
                <a:lnTo>
                  <a:pt x="0" y="0"/>
                </a:lnTo>
                <a:close/>
              </a:path>
            </a:pathLst>
          </a:custGeom>
          <a:blipFill>
            <a:blip r:embed="rId2"/>
            <a:stretch>
              <a:fillRect l="-30444" t="0" r="-40717" b="-15152"/>
            </a:stretch>
          </a:blipFill>
        </p:spPr>
      </p:sp>
      <p:sp>
        <p:nvSpPr>
          <p:cNvPr name="Freeform 5" id="5"/>
          <p:cNvSpPr/>
          <p:nvPr/>
        </p:nvSpPr>
        <p:spPr>
          <a:xfrm flipH="false" flipV="false" rot="-3014297">
            <a:off x="14763892" y="8013058"/>
            <a:ext cx="3640904" cy="1820452"/>
          </a:xfrm>
          <a:custGeom>
            <a:avLst/>
            <a:gdLst/>
            <a:ahLst/>
            <a:cxnLst/>
            <a:rect r="r" b="b" t="t" l="l"/>
            <a:pathLst>
              <a:path h="1820452" w="3640904">
                <a:moveTo>
                  <a:pt x="0" y="0"/>
                </a:moveTo>
                <a:lnTo>
                  <a:pt x="3640903" y="0"/>
                </a:lnTo>
                <a:lnTo>
                  <a:pt x="3640903" y="1820451"/>
                </a:lnTo>
                <a:lnTo>
                  <a:pt x="0" y="18204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8209967">
            <a:off x="16619948" y="9745701"/>
            <a:ext cx="3640904" cy="1820452"/>
          </a:xfrm>
          <a:custGeom>
            <a:avLst/>
            <a:gdLst/>
            <a:ahLst/>
            <a:cxnLst/>
            <a:rect r="r" b="b" t="t" l="l"/>
            <a:pathLst>
              <a:path h="1820452" w="3640904">
                <a:moveTo>
                  <a:pt x="0" y="0"/>
                </a:moveTo>
                <a:lnTo>
                  <a:pt x="3640904" y="0"/>
                </a:lnTo>
                <a:lnTo>
                  <a:pt x="3640904" y="1820452"/>
                </a:lnTo>
                <a:lnTo>
                  <a:pt x="0" y="18204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9D09C"/>
        </a:solidFill>
      </p:bgPr>
    </p:bg>
    <p:spTree>
      <p:nvGrpSpPr>
        <p:cNvPr id="1" name=""/>
        <p:cNvGrpSpPr/>
        <p:nvPr/>
      </p:nvGrpSpPr>
      <p:grpSpPr>
        <a:xfrm>
          <a:off x="0" y="0"/>
          <a:ext cx="0" cy="0"/>
          <a:chOff x="0" y="0"/>
          <a:chExt cx="0" cy="0"/>
        </a:xfrm>
      </p:grpSpPr>
      <p:sp>
        <p:nvSpPr>
          <p:cNvPr name="Freeform 2" id="2"/>
          <p:cNvSpPr/>
          <p:nvPr/>
        </p:nvSpPr>
        <p:spPr>
          <a:xfrm flipH="false" flipV="false" rot="0">
            <a:off x="187655" y="0"/>
            <a:ext cx="9538855" cy="10287000"/>
          </a:xfrm>
          <a:custGeom>
            <a:avLst/>
            <a:gdLst/>
            <a:ahLst/>
            <a:cxnLst/>
            <a:rect r="r" b="b" t="t" l="l"/>
            <a:pathLst>
              <a:path h="10287000" w="9538855">
                <a:moveTo>
                  <a:pt x="0" y="0"/>
                </a:moveTo>
                <a:lnTo>
                  <a:pt x="9538854" y="0"/>
                </a:lnTo>
                <a:lnTo>
                  <a:pt x="953885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538855" y="2592078"/>
            <a:ext cx="8788269" cy="2676525"/>
          </a:xfrm>
          <a:prstGeom prst="rect">
            <a:avLst/>
          </a:prstGeom>
        </p:spPr>
        <p:txBody>
          <a:bodyPr anchor="t" rtlCol="false" tIns="0" lIns="0" bIns="0" rIns="0">
            <a:spAutoFit/>
          </a:bodyPr>
          <a:lstStyle/>
          <a:p>
            <a:pPr algn="ctr">
              <a:lnSpc>
                <a:spcPts val="21120"/>
              </a:lnSpc>
            </a:pPr>
            <a:r>
              <a:rPr lang="en-US" b="true" sz="17600" spc="164">
                <a:solidFill>
                  <a:srgbClr val="BA15D5"/>
                </a:solidFill>
                <a:latin typeface="TT Rounds Condensed Bold"/>
                <a:ea typeface="TT Rounds Condensed Bold"/>
                <a:cs typeface="TT Rounds Condensed Bold"/>
                <a:sym typeface="TT Rounds Condensed Bold"/>
              </a:rPr>
              <a:t>Thank  </a:t>
            </a:r>
          </a:p>
        </p:txBody>
      </p:sp>
      <p:sp>
        <p:nvSpPr>
          <p:cNvPr name="TextBox 4" id="4"/>
          <p:cNvSpPr txBox="true"/>
          <p:nvPr/>
        </p:nvSpPr>
        <p:spPr>
          <a:xfrm rot="0">
            <a:off x="13979617" y="4935228"/>
            <a:ext cx="3464600" cy="3010534"/>
          </a:xfrm>
          <a:prstGeom prst="rect">
            <a:avLst/>
          </a:prstGeom>
        </p:spPr>
        <p:txBody>
          <a:bodyPr anchor="t" rtlCol="false" tIns="0" lIns="0" bIns="0" rIns="0">
            <a:spAutoFit/>
          </a:bodyPr>
          <a:lstStyle/>
          <a:p>
            <a:pPr algn="ctr">
              <a:lnSpc>
                <a:spcPts val="24640"/>
              </a:lnSpc>
            </a:pPr>
            <a:r>
              <a:rPr lang="en-US" sz="17600" b="true">
                <a:solidFill>
                  <a:srgbClr val="BA15D5"/>
                </a:solidFill>
                <a:latin typeface="TT Rounds Condensed Bold"/>
                <a:ea typeface="TT Rounds Condensed Bold"/>
                <a:cs typeface="TT Rounds Condensed Bold"/>
                <a:sym typeface="TT Rounds Condensed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D09C"/>
        </a:solidFill>
      </p:bgPr>
    </p:bg>
    <p:spTree>
      <p:nvGrpSpPr>
        <p:cNvPr id="1" name=""/>
        <p:cNvGrpSpPr/>
        <p:nvPr/>
      </p:nvGrpSpPr>
      <p:grpSpPr>
        <a:xfrm>
          <a:off x="0" y="0"/>
          <a:ext cx="0" cy="0"/>
          <a:chOff x="0" y="0"/>
          <a:chExt cx="0" cy="0"/>
        </a:xfrm>
      </p:grpSpPr>
      <p:sp>
        <p:nvSpPr>
          <p:cNvPr name="TextBox 2" id="2"/>
          <p:cNvSpPr txBox="true"/>
          <p:nvPr/>
        </p:nvSpPr>
        <p:spPr>
          <a:xfrm rot="0">
            <a:off x="1314560" y="3210491"/>
            <a:ext cx="13116841" cy="4321076"/>
          </a:xfrm>
          <a:prstGeom prst="rect">
            <a:avLst/>
          </a:prstGeom>
        </p:spPr>
        <p:txBody>
          <a:bodyPr anchor="t" rtlCol="false" tIns="0" lIns="0" bIns="0" rIns="0">
            <a:spAutoFit/>
          </a:bodyPr>
          <a:lstStyle/>
          <a:p>
            <a:pPr algn="just">
              <a:lnSpc>
                <a:spcPts val="4905"/>
              </a:lnSpc>
            </a:pPr>
            <a:r>
              <a:rPr lang="en-US" sz="3503">
                <a:solidFill>
                  <a:srgbClr val="333319"/>
                </a:solidFill>
                <a:latin typeface="TT Rounds Condensed"/>
                <a:ea typeface="TT Rounds Condensed"/>
                <a:cs typeface="TT Rounds Condensed"/>
                <a:sym typeface="TT Rounds Condensed"/>
              </a:rPr>
              <a:t>In the realm of E-Commerce, demand forecasting plays a pivotal role in ensuring business success. This project aims to develop a demand forecasting model in an E-commerce business that predicts future product demand leveraging time series analysis and multivariate regression based on historical sales data, along with Google Analytics KPIs such as Google clicks and Facebook impressions, which are valuable indicators of customer interest.</a:t>
            </a:r>
          </a:p>
        </p:txBody>
      </p:sp>
      <p:sp>
        <p:nvSpPr>
          <p:cNvPr name="Freeform 3" id="3"/>
          <p:cNvSpPr/>
          <p:nvPr/>
        </p:nvSpPr>
        <p:spPr>
          <a:xfrm flipH="false" flipV="false" rot="2312008">
            <a:off x="14039945" y="-1169597"/>
            <a:ext cx="6304604" cy="4869501"/>
          </a:xfrm>
          <a:custGeom>
            <a:avLst/>
            <a:gdLst/>
            <a:ahLst/>
            <a:cxnLst/>
            <a:rect r="r" b="b" t="t" l="l"/>
            <a:pathLst>
              <a:path h="4869501" w="6304604">
                <a:moveTo>
                  <a:pt x="0" y="0"/>
                </a:moveTo>
                <a:lnTo>
                  <a:pt x="6304605" y="0"/>
                </a:lnTo>
                <a:lnTo>
                  <a:pt x="6304605" y="4869501"/>
                </a:lnTo>
                <a:lnTo>
                  <a:pt x="0" y="4869501"/>
                </a:lnTo>
                <a:lnTo>
                  <a:pt x="0" y="0"/>
                </a:lnTo>
                <a:close/>
              </a:path>
            </a:pathLst>
          </a:custGeom>
          <a:blipFill>
            <a:blip r:embed="rId2"/>
            <a:stretch>
              <a:fillRect l="-24979" t="0" r="-34555" b="-15152"/>
            </a:stretch>
          </a:blipFill>
        </p:spPr>
      </p:sp>
      <p:sp>
        <p:nvSpPr>
          <p:cNvPr name="Freeform 4" id="4"/>
          <p:cNvSpPr/>
          <p:nvPr/>
        </p:nvSpPr>
        <p:spPr>
          <a:xfrm flipH="false" flipV="false" rot="2307704">
            <a:off x="15290277" y="7801319"/>
            <a:ext cx="3745399" cy="3309571"/>
          </a:xfrm>
          <a:custGeom>
            <a:avLst/>
            <a:gdLst/>
            <a:ahLst/>
            <a:cxnLst/>
            <a:rect r="r" b="b" t="t" l="l"/>
            <a:pathLst>
              <a:path h="3309571" w="3745399">
                <a:moveTo>
                  <a:pt x="0" y="0"/>
                </a:moveTo>
                <a:lnTo>
                  <a:pt x="3745399" y="0"/>
                </a:lnTo>
                <a:lnTo>
                  <a:pt x="3745399" y="3309571"/>
                </a:lnTo>
                <a:lnTo>
                  <a:pt x="0" y="33095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314560" y="1380729"/>
            <a:ext cx="9034144" cy="1343382"/>
          </a:xfrm>
          <a:prstGeom prst="rect">
            <a:avLst/>
          </a:prstGeom>
        </p:spPr>
        <p:txBody>
          <a:bodyPr anchor="t" rtlCol="false" tIns="0" lIns="0" bIns="0" rIns="0">
            <a:spAutoFit/>
          </a:bodyPr>
          <a:lstStyle/>
          <a:p>
            <a:pPr algn="l">
              <a:lnSpc>
                <a:spcPts val="9600"/>
              </a:lnSpc>
            </a:pPr>
            <a:r>
              <a:rPr lang="en-US" b="true" sz="8000" spc="74">
                <a:solidFill>
                  <a:srgbClr val="BA15D5"/>
                </a:solidFill>
                <a:latin typeface="TT Rounds Condensed Bold"/>
                <a:ea typeface="TT Rounds Condensed Bold"/>
                <a:cs typeface="TT Rounds Condensed Bold"/>
                <a:sym typeface="TT Rounds Condensed Bold"/>
              </a:rPr>
              <a:t>Project Statement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9D09C"/>
        </a:solidFill>
      </p:bgPr>
    </p:bg>
    <p:spTree>
      <p:nvGrpSpPr>
        <p:cNvPr id="1" name=""/>
        <p:cNvGrpSpPr/>
        <p:nvPr/>
      </p:nvGrpSpPr>
      <p:grpSpPr>
        <a:xfrm>
          <a:off x="0" y="0"/>
          <a:ext cx="0" cy="0"/>
          <a:chOff x="0" y="0"/>
          <a:chExt cx="0" cy="0"/>
        </a:xfrm>
      </p:grpSpPr>
      <p:sp>
        <p:nvSpPr>
          <p:cNvPr name="TextBox 2" id="2"/>
          <p:cNvSpPr txBox="true"/>
          <p:nvPr/>
        </p:nvSpPr>
        <p:spPr>
          <a:xfrm rot="0">
            <a:off x="801930" y="2312833"/>
            <a:ext cx="14360564" cy="6796946"/>
          </a:xfrm>
          <a:prstGeom prst="rect">
            <a:avLst/>
          </a:prstGeom>
        </p:spPr>
        <p:txBody>
          <a:bodyPr anchor="t" rtlCol="false" tIns="0" lIns="0" bIns="0" rIns="0">
            <a:spAutoFit/>
          </a:bodyPr>
          <a:lstStyle/>
          <a:p>
            <a:pPr algn="l" marL="761844" indent="-380922" lvl="1">
              <a:lnSpc>
                <a:spcPts val="4940"/>
              </a:lnSpc>
              <a:buFont typeface="Arial"/>
              <a:buChar char="•"/>
            </a:pPr>
            <a:r>
              <a:rPr lang="en-US" b="true" sz="3528" spc="31">
                <a:solidFill>
                  <a:srgbClr val="434336"/>
                </a:solidFill>
                <a:latin typeface="TT Rounds Condensed Bold"/>
                <a:ea typeface="TT Rounds Condensed Bold"/>
                <a:cs typeface="TT Rounds Condensed Bold"/>
                <a:sym typeface="TT Rounds Condensed Bold"/>
              </a:rPr>
              <a:t>Definition: </a:t>
            </a:r>
            <a:r>
              <a:rPr lang="en-US" sz="3528" spc="31">
                <a:solidFill>
                  <a:srgbClr val="434336"/>
                </a:solidFill>
                <a:latin typeface="TT Rounds Condensed"/>
                <a:ea typeface="TT Rounds Condensed"/>
                <a:cs typeface="TT Rounds Condensed"/>
                <a:sym typeface="TT Rounds Condensed"/>
              </a:rPr>
              <a:t>Time series analysis is a method of analyzing data points collected at regular intervals over time, aiming to understand underlying patterns, relationships, and behaviors in the data.</a:t>
            </a:r>
          </a:p>
          <a:p>
            <a:pPr algn="l" marL="761844" indent="-380922" lvl="1">
              <a:lnSpc>
                <a:spcPts val="4940"/>
              </a:lnSpc>
              <a:buFont typeface="Arial"/>
              <a:buChar char="•"/>
            </a:pPr>
            <a:r>
              <a:rPr lang="en-US" b="true" sz="3528" spc="31">
                <a:solidFill>
                  <a:srgbClr val="434336"/>
                </a:solidFill>
                <a:latin typeface="TT Rounds Condensed Bold"/>
                <a:ea typeface="TT Rounds Condensed Bold"/>
                <a:cs typeface="TT Rounds Condensed Bold"/>
                <a:sym typeface="TT Rounds Condensed Bold"/>
              </a:rPr>
              <a:t>Purpose: </a:t>
            </a:r>
            <a:r>
              <a:rPr lang="en-US" sz="3528" spc="31">
                <a:solidFill>
                  <a:srgbClr val="434336"/>
                </a:solidFill>
                <a:latin typeface="TT Rounds Condensed"/>
                <a:ea typeface="TT Rounds Condensed"/>
                <a:cs typeface="TT Rounds Condensed"/>
                <a:sym typeface="TT Rounds Condensed"/>
              </a:rPr>
              <a:t>It focuses on identifying key components such as trends (long-term movement), seasonality (recurring patterns within specific intervals), and noise (random fluctuations), which help in explaining the data’s dynamics and variability.</a:t>
            </a:r>
          </a:p>
          <a:p>
            <a:pPr algn="l" marL="761844" indent="-380922" lvl="1">
              <a:lnSpc>
                <a:spcPts val="4940"/>
              </a:lnSpc>
              <a:buFont typeface="Arial"/>
              <a:buChar char="•"/>
            </a:pPr>
            <a:r>
              <a:rPr lang="en-US" b="true" sz="3528" spc="31">
                <a:solidFill>
                  <a:srgbClr val="434336"/>
                </a:solidFill>
                <a:latin typeface="TT Rounds Condensed Bold"/>
                <a:ea typeface="TT Rounds Condensed Bold"/>
                <a:cs typeface="TT Rounds Condensed Bold"/>
                <a:sym typeface="TT Rounds Condensed Bold"/>
              </a:rPr>
              <a:t>Goal: </a:t>
            </a:r>
            <a:r>
              <a:rPr lang="en-US" sz="3528" spc="31">
                <a:solidFill>
                  <a:srgbClr val="434336"/>
                </a:solidFill>
                <a:latin typeface="TT Rounds Condensed"/>
                <a:ea typeface="TT Rounds Condensed"/>
                <a:cs typeface="TT Rounds Condensed"/>
                <a:sym typeface="TT Rounds Condensed"/>
              </a:rPr>
              <a:t>The primary objective is to use historical data to forecast future values, detect anomalies, and provide actionable insights for decision-making across various domains like finance, marketing, and environmental sciences.</a:t>
            </a:r>
          </a:p>
        </p:txBody>
      </p:sp>
      <p:sp>
        <p:nvSpPr>
          <p:cNvPr name="TextBox 3" id="3"/>
          <p:cNvSpPr txBox="true"/>
          <p:nvPr/>
        </p:nvSpPr>
        <p:spPr>
          <a:xfrm rot="0">
            <a:off x="-432925" y="857250"/>
            <a:ext cx="11789290" cy="1387474"/>
          </a:xfrm>
          <a:prstGeom prst="rect">
            <a:avLst/>
          </a:prstGeom>
        </p:spPr>
        <p:txBody>
          <a:bodyPr anchor="t" rtlCol="false" tIns="0" lIns="0" bIns="0" rIns="0">
            <a:spAutoFit/>
          </a:bodyPr>
          <a:lstStyle/>
          <a:p>
            <a:pPr algn="ctr">
              <a:lnSpc>
                <a:spcPts val="11200"/>
              </a:lnSpc>
            </a:pPr>
            <a:r>
              <a:rPr lang="en-US" sz="8000" b="true">
                <a:solidFill>
                  <a:srgbClr val="BA15D5"/>
                </a:solidFill>
                <a:latin typeface="TT Rounds Condensed Bold"/>
                <a:ea typeface="TT Rounds Condensed Bold"/>
                <a:cs typeface="TT Rounds Condensed Bold"/>
                <a:sym typeface="TT Rounds Condensed Bold"/>
              </a:rPr>
              <a:t>Time Series Analysis</a:t>
            </a:r>
            <a:r>
              <a:rPr lang="en-US" sz="8000" b="true">
                <a:solidFill>
                  <a:srgbClr val="BA15D5"/>
                </a:solidFill>
                <a:latin typeface="TT Rounds Condensed Bold"/>
                <a:ea typeface="TT Rounds Condensed Bold"/>
                <a:cs typeface="TT Rounds Condensed Bold"/>
                <a:sym typeface="TT Rounds Condensed Bold"/>
              </a:rPr>
              <a:t> </a:t>
            </a:r>
          </a:p>
        </p:txBody>
      </p:sp>
      <p:sp>
        <p:nvSpPr>
          <p:cNvPr name="Freeform 4" id="4"/>
          <p:cNvSpPr/>
          <p:nvPr/>
        </p:nvSpPr>
        <p:spPr>
          <a:xfrm flipH="false" flipV="false" rot="2312008">
            <a:off x="14345836" y="-1456313"/>
            <a:ext cx="6304604" cy="5362268"/>
          </a:xfrm>
          <a:custGeom>
            <a:avLst/>
            <a:gdLst/>
            <a:ahLst/>
            <a:cxnLst/>
            <a:rect r="r" b="b" t="t" l="l"/>
            <a:pathLst>
              <a:path h="5362268" w="6304604">
                <a:moveTo>
                  <a:pt x="0" y="0"/>
                </a:moveTo>
                <a:lnTo>
                  <a:pt x="6304604" y="0"/>
                </a:lnTo>
                <a:lnTo>
                  <a:pt x="6304604" y="5362268"/>
                </a:lnTo>
                <a:lnTo>
                  <a:pt x="0" y="5362268"/>
                </a:lnTo>
                <a:lnTo>
                  <a:pt x="0" y="0"/>
                </a:lnTo>
                <a:close/>
              </a:path>
            </a:pathLst>
          </a:custGeom>
          <a:blipFill>
            <a:blip r:embed="rId2"/>
            <a:stretch>
              <a:fillRect l="-32566" t="0" r="-43111" b="-15152"/>
            </a:stretch>
          </a:blipFill>
        </p:spPr>
      </p:sp>
      <p:sp>
        <p:nvSpPr>
          <p:cNvPr name="Freeform 5" id="5"/>
          <p:cNvSpPr/>
          <p:nvPr/>
        </p:nvSpPr>
        <p:spPr>
          <a:xfrm flipH="false" flipV="false" rot="0">
            <a:off x="14669676" y="6437719"/>
            <a:ext cx="3618324" cy="3849281"/>
          </a:xfrm>
          <a:custGeom>
            <a:avLst/>
            <a:gdLst/>
            <a:ahLst/>
            <a:cxnLst/>
            <a:rect r="r" b="b" t="t" l="l"/>
            <a:pathLst>
              <a:path h="3849281" w="3618324">
                <a:moveTo>
                  <a:pt x="0" y="0"/>
                </a:moveTo>
                <a:lnTo>
                  <a:pt x="3618324" y="0"/>
                </a:lnTo>
                <a:lnTo>
                  <a:pt x="3618324" y="3849281"/>
                </a:lnTo>
                <a:lnTo>
                  <a:pt x="0" y="38492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D09C"/>
        </a:solidFill>
      </p:bgPr>
    </p:bg>
    <p:spTree>
      <p:nvGrpSpPr>
        <p:cNvPr id="1" name=""/>
        <p:cNvGrpSpPr/>
        <p:nvPr/>
      </p:nvGrpSpPr>
      <p:grpSpPr>
        <a:xfrm>
          <a:off x="0" y="0"/>
          <a:ext cx="0" cy="0"/>
          <a:chOff x="0" y="0"/>
          <a:chExt cx="0" cy="0"/>
        </a:xfrm>
      </p:grpSpPr>
      <p:sp>
        <p:nvSpPr>
          <p:cNvPr name="TextBox 2" id="2"/>
          <p:cNvSpPr txBox="true"/>
          <p:nvPr/>
        </p:nvSpPr>
        <p:spPr>
          <a:xfrm rot="0">
            <a:off x="1314560" y="2305050"/>
            <a:ext cx="13955397" cy="6811264"/>
          </a:xfrm>
          <a:prstGeom prst="rect">
            <a:avLst/>
          </a:prstGeom>
        </p:spPr>
        <p:txBody>
          <a:bodyPr anchor="t" rtlCol="false" tIns="0" lIns="0" bIns="0" rIns="0">
            <a:spAutoFit/>
          </a:bodyPr>
          <a:lstStyle/>
          <a:p>
            <a:pPr algn="just">
              <a:lnSpc>
                <a:spcPts val="5408"/>
              </a:lnSpc>
            </a:pPr>
            <a:r>
              <a:rPr lang="en-US" sz="3200" spc="28">
                <a:solidFill>
                  <a:srgbClr val="090000"/>
                </a:solidFill>
                <a:latin typeface="TT Rounds Condensed"/>
                <a:ea typeface="TT Rounds Condensed"/>
                <a:cs typeface="TT Rounds Condensed"/>
                <a:sym typeface="TT Rounds Condensed"/>
              </a:rPr>
              <a:t>• </a:t>
            </a:r>
            <a:r>
              <a:rPr lang="en-US" b="true" sz="3200" spc="28">
                <a:solidFill>
                  <a:srgbClr val="090000"/>
                </a:solidFill>
                <a:latin typeface="TT Rounds Condensed Bold"/>
                <a:ea typeface="TT Rounds Condensed Bold"/>
                <a:cs typeface="TT Rounds Condensed Bold"/>
                <a:sym typeface="TT Rounds Condensed Bold"/>
              </a:rPr>
              <a:t>Improved Inventory Management:</a:t>
            </a:r>
            <a:r>
              <a:rPr lang="en-US" sz="3200" spc="28">
                <a:solidFill>
                  <a:srgbClr val="090000"/>
                </a:solidFill>
                <a:latin typeface="TT Rounds Condensed"/>
                <a:ea typeface="TT Rounds Condensed"/>
                <a:cs typeface="TT Rounds Condensed"/>
                <a:sym typeface="TT Rounds Condensed"/>
              </a:rPr>
              <a:t> More accurate demand forecasts lead to better inventory </a:t>
            </a:r>
            <a:r>
              <a:rPr lang="en-US" sz="3200" spc="28">
                <a:solidFill>
                  <a:srgbClr val="090000"/>
                </a:solidFill>
                <a:latin typeface="TT Rounds Condensed"/>
                <a:ea typeface="TT Rounds Condensed"/>
                <a:cs typeface="TT Rounds Condensed"/>
                <a:sym typeface="TT Rounds Condensed"/>
              </a:rPr>
              <a:t>decisions, potentially reducing stock-outs and excess inventory.</a:t>
            </a:r>
          </a:p>
          <a:p>
            <a:pPr algn="just">
              <a:lnSpc>
                <a:spcPts val="5408"/>
              </a:lnSpc>
            </a:pPr>
            <a:r>
              <a:rPr lang="en-US" sz="3200" spc="28">
                <a:solidFill>
                  <a:srgbClr val="090000"/>
                </a:solidFill>
                <a:latin typeface="TT Rounds Condensed"/>
                <a:ea typeface="TT Rounds Condensed"/>
                <a:cs typeface="TT Rounds Condensed"/>
                <a:sym typeface="TT Rounds Condensed"/>
              </a:rPr>
              <a:t>• </a:t>
            </a:r>
            <a:r>
              <a:rPr lang="en-US" b="true" sz="3200" spc="28">
                <a:solidFill>
                  <a:srgbClr val="090000"/>
                </a:solidFill>
                <a:latin typeface="TT Rounds Condensed Bold"/>
                <a:ea typeface="TT Rounds Condensed Bold"/>
                <a:cs typeface="TT Rounds Condensed Bold"/>
                <a:sym typeface="TT Rounds Condensed Bold"/>
              </a:rPr>
              <a:t>Enhanced Marketing Efficiency:</a:t>
            </a:r>
            <a:r>
              <a:rPr lang="en-US" sz="3200" spc="28">
                <a:solidFill>
                  <a:srgbClr val="090000"/>
                </a:solidFill>
                <a:latin typeface="TT Rounds Condensed"/>
                <a:ea typeface="TT Rounds Condensed"/>
                <a:cs typeface="TT Rounds Condensed"/>
                <a:sym typeface="TT Rounds Condensed"/>
              </a:rPr>
              <a:t> Identify periods of high demand for targeted marketing campaigns, optimizing resource allocation.</a:t>
            </a:r>
          </a:p>
          <a:p>
            <a:pPr algn="just">
              <a:lnSpc>
                <a:spcPts val="5408"/>
              </a:lnSpc>
            </a:pPr>
            <a:r>
              <a:rPr lang="en-US" sz="3200" spc="28">
                <a:solidFill>
                  <a:srgbClr val="090000"/>
                </a:solidFill>
                <a:latin typeface="TT Rounds Condensed"/>
                <a:ea typeface="TT Rounds Condensed"/>
                <a:cs typeface="TT Rounds Condensed"/>
                <a:sym typeface="TT Rounds Condensed"/>
              </a:rPr>
              <a:t>• </a:t>
            </a:r>
            <a:r>
              <a:rPr lang="en-US" b="true" sz="3200" spc="28">
                <a:solidFill>
                  <a:srgbClr val="090000"/>
                </a:solidFill>
                <a:latin typeface="TT Rounds Condensed Bold"/>
                <a:ea typeface="TT Rounds Condensed Bold"/>
                <a:cs typeface="TT Rounds Condensed Bold"/>
                <a:sym typeface="TT Rounds Condensed Bold"/>
              </a:rPr>
              <a:t>Data-Driven Decision Making:</a:t>
            </a:r>
            <a:r>
              <a:rPr lang="en-US" sz="3200" spc="28">
                <a:solidFill>
                  <a:srgbClr val="090000"/>
                </a:solidFill>
                <a:latin typeface="TT Rounds Condensed"/>
                <a:ea typeface="TT Rounds Condensed"/>
                <a:cs typeface="TT Rounds Condensed"/>
                <a:sym typeface="TT Rounds Condensed"/>
              </a:rPr>
              <a:t> Reliable forecasts provide a basis for business decisions, such as pricing adjustments or product promotions.</a:t>
            </a:r>
          </a:p>
          <a:p>
            <a:pPr algn="just">
              <a:lnSpc>
                <a:spcPts val="5408"/>
              </a:lnSpc>
            </a:pPr>
            <a:r>
              <a:rPr lang="en-US" sz="3200" spc="28">
                <a:solidFill>
                  <a:srgbClr val="090000"/>
                </a:solidFill>
                <a:latin typeface="TT Rounds Condensed"/>
                <a:ea typeface="TT Rounds Condensed"/>
                <a:cs typeface="TT Rounds Condensed"/>
                <a:sym typeface="TT Rounds Condensed"/>
              </a:rPr>
              <a:t>• </a:t>
            </a:r>
            <a:r>
              <a:rPr lang="en-US" b="true" sz="3200" spc="28">
                <a:solidFill>
                  <a:srgbClr val="090000"/>
                </a:solidFill>
                <a:latin typeface="TT Rounds Condensed Bold"/>
                <a:ea typeface="TT Rounds Condensed Bold"/>
                <a:cs typeface="TT Rounds Condensed Bold"/>
                <a:sym typeface="TT Rounds Condensed Bold"/>
              </a:rPr>
              <a:t>Accurate Demand Predictions: </a:t>
            </a:r>
            <a:r>
              <a:rPr lang="en-US" sz="3200" spc="28">
                <a:solidFill>
                  <a:srgbClr val="090000"/>
                </a:solidFill>
                <a:latin typeface="TT Rounds Condensed"/>
                <a:ea typeface="TT Rounds Condensed"/>
                <a:cs typeface="TT Rounds Condensed"/>
                <a:sym typeface="TT Rounds Condensed"/>
              </a:rPr>
              <a:t>Implement a forecasting model that achieves high accuracy in predicting future demands thereby improving customer service levels.</a:t>
            </a:r>
          </a:p>
          <a:p>
            <a:pPr algn="just">
              <a:lnSpc>
                <a:spcPts val="5408"/>
              </a:lnSpc>
            </a:pPr>
            <a:r>
              <a:rPr lang="en-US" sz="3200" spc="29">
                <a:solidFill>
                  <a:srgbClr val="090000"/>
                </a:solidFill>
                <a:latin typeface="TT Rounds Condensed"/>
                <a:ea typeface="TT Rounds Condensed"/>
                <a:cs typeface="TT Rounds Condensed"/>
                <a:sym typeface="TT Rounds Condensed"/>
              </a:rPr>
              <a:t>• </a:t>
            </a:r>
            <a:r>
              <a:rPr lang="en-US" b="true" sz="3200" spc="29">
                <a:solidFill>
                  <a:srgbClr val="090000"/>
                </a:solidFill>
                <a:latin typeface="TT Rounds Condensed Bold"/>
                <a:ea typeface="TT Rounds Condensed Bold"/>
                <a:cs typeface="TT Rounds Condensed Bold"/>
                <a:sym typeface="TT Rounds Condensed Bold"/>
              </a:rPr>
              <a:t>Scalable Solution: </a:t>
            </a:r>
            <a:r>
              <a:rPr lang="en-US" sz="3200" spc="29">
                <a:solidFill>
                  <a:srgbClr val="090000"/>
                </a:solidFill>
                <a:latin typeface="TT Rounds Condensed"/>
                <a:ea typeface="TT Rounds Condensed"/>
                <a:cs typeface="TT Rounds Condensed"/>
                <a:sym typeface="TT Rounds Condensed"/>
              </a:rPr>
              <a:t>Develop a solution that can scale to handle large datasets and varying demand patterns across multiple products.</a:t>
            </a:r>
          </a:p>
        </p:txBody>
      </p:sp>
      <p:sp>
        <p:nvSpPr>
          <p:cNvPr name="Freeform 3" id="3"/>
          <p:cNvSpPr/>
          <p:nvPr/>
        </p:nvSpPr>
        <p:spPr>
          <a:xfrm flipH="false" flipV="false" rot="-3014297">
            <a:off x="14611492" y="7860658"/>
            <a:ext cx="3640904" cy="1820452"/>
          </a:xfrm>
          <a:custGeom>
            <a:avLst/>
            <a:gdLst/>
            <a:ahLst/>
            <a:cxnLst/>
            <a:rect r="r" b="b" t="t" l="l"/>
            <a:pathLst>
              <a:path h="1820452" w="3640904">
                <a:moveTo>
                  <a:pt x="0" y="0"/>
                </a:moveTo>
                <a:lnTo>
                  <a:pt x="3640903" y="0"/>
                </a:lnTo>
                <a:lnTo>
                  <a:pt x="3640903" y="1820451"/>
                </a:lnTo>
                <a:lnTo>
                  <a:pt x="0" y="18204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209967">
            <a:off x="16467548" y="9593301"/>
            <a:ext cx="3640904" cy="1820452"/>
          </a:xfrm>
          <a:custGeom>
            <a:avLst/>
            <a:gdLst/>
            <a:ahLst/>
            <a:cxnLst/>
            <a:rect r="r" b="b" t="t" l="l"/>
            <a:pathLst>
              <a:path h="1820452" w="3640904">
                <a:moveTo>
                  <a:pt x="0" y="0"/>
                </a:moveTo>
                <a:lnTo>
                  <a:pt x="3640904" y="0"/>
                </a:lnTo>
                <a:lnTo>
                  <a:pt x="3640904" y="1820452"/>
                </a:lnTo>
                <a:lnTo>
                  <a:pt x="0" y="1820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882512" y="1009650"/>
            <a:ext cx="9178160" cy="1343382"/>
          </a:xfrm>
          <a:prstGeom prst="rect">
            <a:avLst/>
          </a:prstGeom>
        </p:spPr>
        <p:txBody>
          <a:bodyPr anchor="t" rtlCol="false" tIns="0" lIns="0" bIns="0" rIns="0">
            <a:spAutoFit/>
          </a:bodyPr>
          <a:lstStyle/>
          <a:p>
            <a:pPr algn="ctr">
              <a:lnSpc>
                <a:spcPts val="9600"/>
              </a:lnSpc>
            </a:pPr>
            <a:r>
              <a:rPr lang="en-US" b="true" sz="8000" spc="74">
                <a:solidFill>
                  <a:srgbClr val="BA15D5"/>
                </a:solidFill>
                <a:latin typeface="TT Rounds Condensed Bold"/>
                <a:ea typeface="TT Rounds Condensed Bold"/>
                <a:cs typeface="TT Rounds Condensed Bold"/>
                <a:sym typeface="TT Rounds Condensed Bold"/>
              </a:rPr>
              <a:t>Expected Outcomes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D09C"/>
        </a:solidFill>
      </p:bgPr>
    </p:bg>
    <p:spTree>
      <p:nvGrpSpPr>
        <p:cNvPr id="1" name=""/>
        <p:cNvGrpSpPr/>
        <p:nvPr/>
      </p:nvGrpSpPr>
      <p:grpSpPr>
        <a:xfrm>
          <a:off x="0" y="0"/>
          <a:ext cx="0" cy="0"/>
          <a:chOff x="0" y="0"/>
          <a:chExt cx="0" cy="0"/>
        </a:xfrm>
      </p:grpSpPr>
      <p:sp>
        <p:nvSpPr>
          <p:cNvPr name="TextBox 2" id="2"/>
          <p:cNvSpPr txBox="true"/>
          <p:nvPr/>
        </p:nvSpPr>
        <p:spPr>
          <a:xfrm rot="0">
            <a:off x="548625" y="1767264"/>
            <a:ext cx="13930688" cy="8010525"/>
          </a:xfrm>
          <a:prstGeom prst="rect">
            <a:avLst/>
          </a:prstGeom>
        </p:spPr>
        <p:txBody>
          <a:bodyPr anchor="t" rtlCol="false" tIns="0" lIns="0" bIns="0" rIns="0">
            <a:spAutoFit/>
          </a:bodyPr>
          <a:lstStyle/>
          <a:p>
            <a:pPr algn="l">
              <a:lnSpc>
                <a:spcPts val="4200"/>
              </a:lnSpc>
            </a:pPr>
            <a:r>
              <a:rPr lang="en-US" sz="3500" spc="31">
                <a:solidFill>
                  <a:srgbClr val="434336"/>
                </a:solidFill>
                <a:latin typeface="TT Rounds Condensed"/>
                <a:ea typeface="TT Rounds Condensed"/>
                <a:cs typeface="TT Rounds Condensed"/>
                <a:sym typeface="TT Rounds Condensed"/>
              </a:rPr>
              <a:t>Module 1:</a:t>
            </a:r>
            <a:r>
              <a:rPr lang="en-US" sz="3500" spc="31">
                <a:solidFill>
                  <a:srgbClr val="EF8600"/>
                </a:solidFill>
                <a:latin typeface="TT Rounds Condensed"/>
                <a:ea typeface="TT Rounds Condensed"/>
                <a:cs typeface="TT Rounds Condensed"/>
                <a:sym typeface="TT Rounds Condensed"/>
              </a:rPr>
              <a:t> </a:t>
            </a:r>
            <a:r>
              <a:rPr lang="en-US" b="true" sz="3500" spc="31">
                <a:solidFill>
                  <a:srgbClr val="FFFFFF"/>
                </a:solidFill>
                <a:latin typeface="TT Rounds Condensed Bold"/>
                <a:ea typeface="TT Rounds Condensed Bold"/>
                <a:cs typeface="TT Rounds Condensed Bold"/>
                <a:sym typeface="TT Rounds Condensed Bold"/>
              </a:rPr>
              <a:t>Data Collection </a:t>
            </a:r>
          </a:p>
          <a:p>
            <a:pPr algn="l">
              <a:lnSpc>
                <a:spcPts val="4200"/>
              </a:lnSpc>
            </a:pPr>
            <a:r>
              <a:rPr lang="en-US" sz="3500" spc="32">
                <a:solidFill>
                  <a:srgbClr val="434336"/>
                </a:solidFill>
                <a:latin typeface="TT Rounds Condensed"/>
                <a:ea typeface="TT Rounds Condensed"/>
                <a:cs typeface="TT Rounds Condensed"/>
                <a:sym typeface="TT Rounds Condensed"/>
              </a:rPr>
              <a:t>Gathering relevant and accurate data from various sources to use in the analysis and forecasting process.</a:t>
            </a:r>
          </a:p>
          <a:p>
            <a:pPr algn="l">
              <a:lnSpc>
                <a:spcPts val="4200"/>
              </a:lnSpc>
            </a:pPr>
          </a:p>
          <a:p>
            <a:pPr algn="l">
              <a:lnSpc>
                <a:spcPts val="4200"/>
              </a:lnSpc>
            </a:pPr>
            <a:r>
              <a:rPr lang="en-US" sz="3500" spc="31">
                <a:solidFill>
                  <a:srgbClr val="434336"/>
                </a:solidFill>
                <a:latin typeface="TT Rounds Condensed"/>
                <a:ea typeface="TT Rounds Condensed"/>
                <a:cs typeface="TT Rounds Condensed"/>
                <a:sym typeface="TT Rounds Condensed"/>
              </a:rPr>
              <a:t>Module 2:</a:t>
            </a:r>
            <a:r>
              <a:rPr lang="en-US" sz="3500" spc="31">
                <a:solidFill>
                  <a:srgbClr val="EF8600"/>
                </a:solidFill>
                <a:latin typeface="TT Rounds Condensed"/>
                <a:ea typeface="TT Rounds Condensed"/>
                <a:cs typeface="TT Rounds Condensed"/>
                <a:sym typeface="TT Rounds Condensed"/>
              </a:rPr>
              <a:t> </a:t>
            </a:r>
            <a:r>
              <a:rPr lang="en-US" b="true" sz="3500" spc="31">
                <a:solidFill>
                  <a:srgbClr val="FFFFFF"/>
                </a:solidFill>
                <a:latin typeface="TT Rounds Condensed Bold"/>
                <a:ea typeface="TT Rounds Condensed Bold"/>
                <a:cs typeface="TT Rounds Condensed Bold"/>
                <a:sym typeface="TT Rounds Condensed Bold"/>
              </a:rPr>
              <a:t>EDA and Data Preprocessing </a:t>
            </a:r>
          </a:p>
          <a:p>
            <a:pPr algn="l">
              <a:lnSpc>
                <a:spcPts val="4200"/>
              </a:lnSpc>
            </a:pPr>
            <a:r>
              <a:rPr lang="en-US" sz="3500" spc="31">
                <a:solidFill>
                  <a:srgbClr val="434336"/>
                </a:solidFill>
                <a:latin typeface="TT Rounds Condensed"/>
                <a:ea typeface="TT Rounds Condensed"/>
                <a:cs typeface="TT Rounds Condensed"/>
                <a:sym typeface="TT Rounds Condensed"/>
              </a:rPr>
              <a:t>Exploring and cleaning the data to understand its structure, handle missing values, and prepare it for modeling.</a:t>
            </a:r>
          </a:p>
          <a:p>
            <a:pPr algn="l">
              <a:lnSpc>
                <a:spcPts val="4200"/>
              </a:lnSpc>
            </a:pPr>
          </a:p>
          <a:p>
            <a:pPr algn="l">
              <a:lnSpc>
                <a:spcPts val="4200"/>
              </a:lnSpc>
            </a:pPr>
            <a:r>
              <a:rPr lang="en-US" sz="3500" spc="31">
                <a:solidFill>
                  <a:srgbClr val="434336"/>
                </a:solidFill>
                <a:latin typeface="TT Rounds Condensed"/>
                <a:ea typeface="TT Rounds Condensed"/>
                <a:cs typeface="TT Rounds Condensed"/>
                <a:sym typeface="TT Rounds Condensed"/>
              </a:rPr>
              <a:t>Module 3:</a:t>
            </a:r>
            <a:r>
              <a:rPr lang="en-US" sz="3500" spc="31">
                <a:solidFill>
                  <a:srgbClr val="EF8600"/>
                </a:solidFill>
                <a:latin typeface="TT Rounds Condensed"/>
                <a:ea typeface="TT Rounds Condensed"/>
                <a:cs typeface="TT Rounds Condensed"/>
                <a:sym typeface="TT Rounds Condensed"/>
              </a:rPr>
              <a:t> </a:t>
            </a:r>
            <a:r>
              <a:rPr lang="en-US" b="true" sz="3500" spc="31">
                <a:solidFill>
                  <a:srgbClr val="FFFFFF"/>
                </a:solidFill>
                <a:latin typeface="TT Rounds Condensed Bold"/>
                <a:ea typeface="TT Rounds Condensed Bold"/>
                <a:cs typeface="TT Rounds Condensed Bold"/>
                <a:sym typeface="TT Rounds Condensed Bold"/>
              </a:rPr>
              <a:t>Time Series Modeling </a:t>
            </a:r>
          </a:p>
          <a:p>
            <a:pPr algn="l">
              <a:lnSpc>
                <a:spcPts val="4200"/>
              </a:lnSpc>
            </a:pPr>
            <a:r>
              <a:rPr lang="en-US" sz="3500" spc="32">
                <a:solidFill>
                  <a:srgbClr val="434336"/>
                </a:solidFill>
                <a:latin typeface="TT Rounds Condensed"/>
                <a:ea typeface="TT Rounds Condensed"/>
                <a:cs typeface="TT Rounds Condensed"/>
                <a:sym typeface="TT Rounds Condensed"/>
              </a:rPr>
              <a:t>Analyzing historical data to identify trends and patterns, and using models like ARIMA or SARIMAX to make forecasts.</a:t>
            </a:r>
          </a:p>
          <a:p>
            <a:pPr algn="l">
              <a:lnSpc>
                <a:spcPts val="4200"/>
              </a:lnSpc>
            </a:pPr>
          </a:p>
          <a:p>
            <a:pPr algn="l">
              <a:lnSpc>
                <a:spcPts val="4200"/>
              </a:lnSpc>
            </a:pPr>
            <a:r>
              <a:rPr lang="en-US" sz="3500" spc="31">
                <a:solidFill>
                  <a:srgbClr val="434336"/>
                </a:solidFill>
                <a:latin typeface="TT Rounds Condensed"/>
                <a:ea typeface="TT Rounds Condensed"/>
                <a:cs typeface="TT Rounds Condensed"/>
                <a:sym typeface="TT Rounds Condensed"/>
              </a:rPr>
              <a:t>Module 4:</a:t>
            </a:r>
            <a:r>
              <a:rPr lang="en-US" sz="3500" spc="31">
                <a:solidFill>
                  <a:srgbClr val="EF8600"/>
                </a:solidFill>
                <a:latin typeface="TT Rounds Condensed"/>
                <a:ea typeface="TT Rounds Condensed"/>
                <a:cs typeface="TT Rounds Condensed"/>
                <a:sym typeface="TT Rounds Condensed"/>
              </a:rPr>
              <a:t> </a:t>
            </a:r>
            <a:r>
              <a:rPr lang="en-US" b="true" sz="3500" spc="31">
                <a:solidFill>
                  <a:srgbClr val="FFFFFF"/>
                </a:solidFill>
                <a:latin typeface="TT Rounds Condensed Bold"/>
                <a:ea typeface="TT Rounds Condensed Bold"/>
                <a:cs typeface="TT Rounds Condensed Bold"/>
                <a:sym typeface="TT Rounds Condensed Bold"/>
              </a:rPr>
              <a:t>Dynamic Multivariate Regression </a:t>
            </a:r>
          </a:p>
          <a:p>
            <a:pPr algn="l">
              <a:lnSpc>
                <a:spcPts val="4200"/>
              </a:lnSpc>
            </a:pPr>
            <a:r>
              <a:rPr lang="en-US" sz="3500" spc="32">
                <a:solidFill>
                  <a:srgbClr val="434336"/>
                </a:solidFill>
                <a:latin typeface="TT Rounds Condensed"/>
                <a:ea typeface="TT Rounds Condensed"/>
                <a:cs typeface="TT Rounds Condensed"/>
                <a:sym typeface="TT Rounds Condensed"/>
              </a:rPr>
              <a:t>Using regression models to forecast by considering multiple variables and their time-dependent relationships.</a:t>
            </a:r>
          </a:p>
        </p:txBody>
      </p:sp>
      <p:sp>
        <p:nvSpPr>
          <p:cNvPr name="Freeform 3" id="3"/>
          <p:cNvSpPr/>
          <p:nvPr/>
        </p:nvSpPr>
        <p:spPr>
          <a:xfrm flipH="false" flipV="true" rot="0">
            <a:off x="14230047" y="0"/>
            <a:ext cx="7315200" cy="3910307"/>
          </a:xfrm>
          <a:custGeom>
            <a:avLst/>
            <a:gdLst/>
            <a:ahLst/>
            <a:cxnLst/>
            <a:rect r="r" b="b" t="t" l="l"/>
            <a:pathLst>
              <a:path h="3910307" w="7315200">
                <a:moveTo>
                  <a:pt x="0" y="3910307"/>
                </a:moveTo>
                <a:lnTo>
                  <a:pt x="7315200" y="3910307"/>
                </a:lnTo>
                <a:lnTo>
                  <a:pt x="7315200" y="0"/>
                </a:lnTo>
                <a:lnTo>
                  <a:pt x="0" y="0"/>
                </a:lnTo>
                <a:lnTo>
                  <a:pt x="0" y="391030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523151">
            <a:off x="14251306" y="6823550"/>
            <a:ext cx="6304604" cy="4869501"/>
          </a:xfrm>
          <a:custGeom>
            <a:avLst/>
            <a:gdLst/>
            <a:ahLst/>
            <a:cxnLst/>
            <a:rect r="r" b="b" t="t" l="l"/>
            <a:pathLst>
              <a:path h="4869501" w="6304604">
                <a:moveTo>
                  <a:pt x="0" y="0"/>
                </a:moveTo>
                <a:lnTo>
                  <a:pt x="6304604" y="0"/>
                </a:lnTo>
                <a:lnTo>
                  <a:pt x="6304604" y="4869500"/>
                </a:lnTo>
                <a:lnTo>
                  <a:pt x="0" y="4869500"/>
                </a:lnTo>
                <a:lnTo>
                  <a:pt x="0" y="0"/>
                </a:lnTo>
                <a:close/>
              </a:path>
            </a:pathLst>
          </a:custGeom>
          <a:blipFill>
            <a:blip r:embed="rId4"/>
            <a:stretch>
              <a:fillRect l="-24979" t="0" r="-34555" b="-15152"/>
            </a:stretch>
          </a:blipFill>
        </p:spPr>
      </p:sp>
      <p:sp>
        <p:nvSpPr>
          <p:cNvPr name="TextBox 5" id="5"/>
          <p:cNvSpPr txBox="true"/>
          <p:nvPr/>
        </p:nvSpPr>
        <p:spPr>
          <a:xfrm rot="0">
            <a:off x="548625" y="331324"/>
            <a:ext cx="12023400" cy="952500"/>
          </a:xfrm>
          <a:prstGeom prst="rect">
            <a:avLst/>
          </a:prstGeom>
        </p:spPr>
        <p:txBody>
          <a:bodyPr anchor="t" rtlCol="false" tIns="0" lIns="0" bIns="0" rIns="0">
            <a:spAutoFit/>
          </a:bodyPr>
          <a:lstStyle/>
          <a:p>
            <a:pPr algn="l">
              <a:lnSpc>
                <a:spcPts val="7441"/>
              </a:lnSpc>
            </a:pPr>
            <a:r>
              <a:rPr lang="en-US" b="true" sz="6200" spc="58">
                <a:solidFill>
                  <a:srgbClr val="BA15D5"/>
                </a:solidFill>
                <a:latin typeface="TT Rounds Condensed Bold"/>
                <a:ea typeface="TT Rounds Condensed Bold"/>
                <a:cs typeface="TT Rounds Condensed Bold"/>
                <a:sym typeface="TT Rounds Condensed Bold"/>
              </a:rPr>
              <a:t>Modules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D09C"/>
        </a:solidFill>
      </p:bgPr>
    </p:bg>
    <p:spTree>
      <p:nvGrpSpPr>
        <p:cNvPr id="1" name=""/>
        <p:cNvGrpSpPr/>
        <p:nvPr/>
      </p:nvGrpSpPr>
      <p:grpSpPr>
        <a:xfrm>
          <a:off x="0" y="0"/>
          <a:ext cx="0" cy="0"/>
          <a:chOff x="0" y="0"/>
          <a:chExt cx="0" cy="0"/>
        </a:xfrm>
      </p:grpSpPr>
      <p:sp>
        <p:nvSpPr>
          <p:cNvPr name="TextBox 2" id="2"/>
          <p:cNvSpPr txBox="true"/>
          <p:nvPr/>
        </p:nvSpPr>
        <p:spPr>
          <a:xfrm rot="0">
            <a:off x="760699" y="2087562"/>
            <a:ext cx="13773208" cy="8199438"/>
          </a:xfrm>
          <a:prstGeom prst="rect">
            <a:avLst/>
          </a:prstGeom>
        </p:spPr>
        <p:txBody>
          <a:bodyPr anchor="t" rtlCol="false" tIns="0" lIns="0" bIns="0" rIns="0">
            <a:spAutoFit/>
          </a:bodyPr>
          <a:lstStyle/>
          <a:p>
            <a:pPr algn="just" marL="755649" indent="-377824" lvl="1">
              <a:lnSpc>
                <a:spcPts val="4724"/>
              </a:lnSpc>
              <a:buFont typeface="Arial"/>
              <a:buChar char="•"/>
            </a:pPr>
            <a:r>
              <a:rPr lang="en-US" b="true" sz="3499">
                <a:solidFill>
                  <a:srgbClr val="000000"/>
                </a:solidFill>
                <a:latin typeface="TT Rounds Condensed Bold"/>
                <a:ea typeface="TT Rounds Condensed Bold"/>
                <a:cs typeface="TT Rounds Condensed Bold"/>
                <a:sym typeface="TT Rounds Condensed Bold"/>
              </a:rPr>
              <a:t>M</a:t>
            </a:r>
            <a:r>
              <a:rPr lang="en-US" b="true" sz="3499">
                <a:solidFill>
                  <a:srgbClr val="000000"/>
                </a:solidFill>
                <a:latin typeface="TT Rounds Condensed Bold"/>
                <a:ea typeface="TT Rounds Condensed Bold"/>
                <a:cs typeface="TT Rounds Condensed Bold"/>
                <a:sym typeface="TT Rounds Condensed Bold"/>
              </a:rPr>
              <a:t>AE (Mean Absolute Error):</a:t>
            </a:r>
            <a:r>
              <a:rPr lang="en-US" sz="3499">
                <a:solidFill>
                  <a:srgbClr val="000000"/>
                </a:solidFill>
                <a:latin typeface="TT Rounds Condensed"/>
                <a:ea typeface="TT Rounds Condensed"/>
                <a:cs typeface="TT Rounds Condensed"/>
                <a:sym typeface="TT Rounds Condensed"/>
              </a:rPr>
              <a:t> Measures the average magnitude of errors in predictions, without considering their direction. Lower MAE indicates better accuracy.</a:t>
            </a:r>
          </a:p>
          <a:p>
            <a:pPr algn="just" marL="755649" indent="-377824" lvl="1">
              <a:lnSpc>
                <a:spcPts val="4899"/>
              </a:lnSpc>
              <a:buFont typeface="Arial"/>
              <a:buChar char="•"/>
            </a:pPr>
            <a:r>
              <a:rPr lang="en-US" b="true" sz="3499">
                <a:solidFill>
                  <a:srgbClr val="000000"/>
                </a:solidFill>
                <a:latin typeface="TT Rounds Condensed Bold"/>
                <a:ea typeface="TT Rounds Condensed Bold"/>
                <a:cs typeface="TT Rounds Condensed Bold"/>
                <a:sym typeface="TT Rounds Condensed Bold"/>
              </a:rPr>
              <a:t>RMSE (Root Mean Squared Error):</a:t>
            </a:r>
            <a:r>
              <a:rPr lang="en-US" sz="3499">
                <a:solidFill>
                  <a:srgbClr val="000000"/>
                </a:solidFill>
                <a:latin typeface="TT Rounds Condensed"/>
                <a:ea typeface="TT Rounds Condensed"/>
                <a:cs typeface="TT Rounds Condensed"/>
                <a:sym typeface="TT Rounds Condensed"/>
              </a:rPr>
              <a:t> Calculates the square root of the average squared differences between predicted and actual values, penalizing larger errors more heavily.</a:t>
            </a:r>
          </a:p>
          <a:p>
            <a:pPr algn="just" marL="755649" indent="-377824" lvl="1">
              <a:lnSpc>
                <a:spcPts val="5459"/>
              </a:lnSpc>
              <a:buFont typeface="Arial"/>
              <a:buChar char="•"/>
            </a:pPr>
            <a:r>
              <a:rPr lang="en-US" b="true" sz="3499">
                <a:solidFill>
                  <a:srgbClr val="000000"/>
                </a:solidFill>
                <a:latin typeface="TT Rounds Condensed Bold"/>
                <a:ea typeface="TT Rounds Condensed Bold"/>
                <a:cs typeface="TT Rounds Condensed Bold"/>
                <a:sym typeface="TT Rounds Condensed Bold"/>
              </a:rPr>
              <a:t>MSE (Mean Squared Error):</a:t>
            </a:r>
            <a:r>
              <a:rPr lang="en-US" sz="3499">
                <a:solidFill>
                  <a:srgbClr val="000000"/>
                </a:solidFill>
                <a:latin typeface="TT Rounds Condensed"/>
                <a:ea typeface="TT Rounds Condensed"/>
                <a:cs typeface="TT Rounds Condensed"/>
                <a:sym typeface="TT Rounds Condensed"/>
              </a:rPr>
              <a:t> Averages the squared differences between predicted and actual values, providing a measure sensitive to larger deviations.</a:t>
            </a:r>
          </a:p>
          <a:p>
            <a:pPr algn="just" marL="777238" indent="-388619" lvl="1">
              <a:lnSpc>
                <a:spcPts val="5039"/>
              </a:lnSpc>
              <a:buFont typeface="Arial"/>
              <a:buChar char="•"/>
            </a:pPr>
            <a:r>
              <a:rPr lang="en-US" b="true" sz="3599">
                <a:solidFill>
                  <a:srgbClr val="000000"/>
                </a:solidFill>
                <a:latin typeface="TT Rounds Condensed Bold"/>
                <a:ea typeface="TT Rounds Condensed Bold"/>
                <a:cs typeface="TT Rounds Condensed Bold"/>
                <a:sym typeface="TT Rounds Condensed Bold"/>
              </a:rPr>
              <a:t>PD (Percentage Deviation):</a:t>
            </a:r>
            <a:r>
              <a:rPr lang="en-US" sz="3599">
                <a:solidFill>
                  <a:srgbClr val="000000"/>
                </a:solidFill>
                <a:latin typeface="TT Rounds Condensed"/>
                <a:ea typeface="TT Rounds Condensed"/>
                <a:cs typeface="TT Rounds Condensed"/>
                <a:sym typeface="TT Rounds Condensed"/>
              </a:rPr>
              <a:t> Expresses the average deviation of predictions from actual values as a percentage, offering a normalized view of forecast accuracy.</a:t>
            </a:r>
          </a:p>
          <a:p>
            <a:pPr algn="just">
              <a:lnSpc>
                <a:spcPts val="4899"/>
              </a:lnSpc>
            </a:pPr>
          </a:p>
        </p:txBody>
      </p:sp>
      <p:sp>
        <p:nvSpPr>
          <p:cNvPr name="TextBox 3" id="3"/>
          <p:cNvSpPr txBox="true"/>
          <p:nvPr/>
        </p:nvSpPr>
        <p:spPr>
          <a:xfrm rot="0">
            <a:off x="1302329" y="781314"/>
            <a:ext cx="12023400" cy="1164435"/>
          </a:xfrm>
          <a:prstGeom prst="rect">
            <a:avLst/>
          </a:prstGeom>
        </p:spPr>
        <p:txBody>
          <a:bodyPr anchor="t" rtlCol="false" tIns="0" lIns="0" bIns="0" rIns="0">
            <a:spAutoFit/>
          </a:bodyPr>
          <a:lstStyle/>
          <a:p>
            <a:pPr algn="l">
              <a:lnSpc>
                <a:spcPts val="9240"/>
              </a:lnSpc>
            </a:pPr>
            <a:r>
              <a:rPr lang="en-US" b="true" sz="7700" spc="72">
                <a:solidFill>
                  <a:srgbClr val="BA15D5"/>
                </a:solidFill>
                <a:latin typeface="TT Rounds Condensed Bold"/>
                <a:ea typeface="TT Rounds Condensed Bold"/>
                <a:cs typeface="TT Rounds Condensed Bold"/>
                <a:sym typeface="TT Rounds Condensed Bold"/>
              </a:rPr>
              <a:t>Metrics Used </a:t>
            </a:r>
          </a:p>
        </p:txBody>
      </p:sp>
      <p:sp>
        <p:nvSpPr>
          <p:cNvPr name="Freeform 4" id="4"/>
          <p:cNvSpPr/>
          <p:nvPr/>
        </p:nvSpPr>
        <p:spPr>
          <a:xfrm flipH="false" flipV="false" rot="2312008">
            <a:off x="14344745" y="-1071219"/>
            <a:ext cx="6304604" cy="4869501"/>
          </a:xfrm>
          <a:custGeom>
            <a:avLst/>
            <a:gdLst/>
            <a:ahLst/>
            <a:cxnLst/>
            <a:rect r="r" b="b" t="t" l="l"/>
            <a:pathLst>
              <a:path h="4869501" w="6304604">
                <a:moveTo>
                  <a:pt x="0" y="0"/>
                </a:moveTo>
                <a:lnTo>
                  <a:pt x="6304605" y="0"/>
                </a:lnTo>
                <a:lnTo>
                  <a:pt x="6304605" y="4869501"/>
                </a:lnTo>
                <a:lnTo>
                  <a:pt x="0" y="4869501"/>
                </a:lnTo>
                <a:lnTo>
                  <a:pt x="0" y="0"/>
                </a:lnTo>
                <a:close/>
              </a:path>
            </a:pathLst>
          </a:custGeom>
          <a:blipFill>
            <a:blip r:embed="rId2"/>
            <a:stretch>
              <a:fillRect l="-24979" t="0" r="-34555" b="-15152"/>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9D09C"/>
        </a:solidFill>
      </p:bgPr>
    </p:bg>
    <p:spTree>
      <p:nvGrpSpPr>
        <p:cNvPr id="1" name=""/>
        <p:cNvGrpSpPr/>
        <p:nvPr/>
      </p:nvGrpSpPr>
      <p:grpSpPr>
        <a:xfrm>
          <a:off x="0" y="0"/>
          <a:ext cx="0" cy="0"/>
          <a:chOff x="0" y="0"/>
          <a:chExt cx="0" cy="0"/>
        </a:xfrm>
      </p:grpSpPr>
      <p:sp>
        <p:nvSpPr>
          <p:cNvPr name="Freeform 2" id="2"/>
          <p:cNvSpPr/>
          <p:nvPr/>
        </p:nvSpPr>
        <p:spPr>
          <a:xfrm flipH="false" flipV="false" rot="2312008">
            <a:off x="14344745" y="-1071219"/>
            <a:ext cx="6304604" cy="4869501"/>
          </a:xfrm>
          <a:custGeom>
            <a:avLst/>
            <a:gdLst/>
            <a:ahLst/>
            <a:cxnLst/>
            <a:rect r="r" b="b" t="t" l="l"/>
            <a:pathLst>
              <a:path h="4869501" w="6304604">
                <a:moveTo>
                  <a:pt x="0" y="0"/>
                </a:moveTo>
                <a:lnTo>
                  <a:pt x="6304605" y="0"/>
                </a:lnTo>
                <a:lnTo>
                  <a:pt x="6304605" y="4869501"/>
                </a:lnTo>
                <a:lnTo>
                  <a:pt x="0" y="4869501"/>
                </a:lnTo>
                <a:lnTo>
                  <a:pt x="0" y="0"/>
                </a:lnTo>
                <a:close/>
              </a:path>
            </a:pathLst>
          </a:custGeom>
          <a:blipFill>
            <a:blip r:embed="rId2"/>
            <a:stretch>
              <a:fillRect l="-24979" t="0" r="-34555" b="-15152"/>
            </a:stretch>
          </a:blipFill>
        </p:spPr>
      </p:sp>
      <p:sp>
        <p:nvSpPr>
          <p:cNvPr name="Freeform 3" id="3"/>
          <p:cNvSpPr/>
          <p:nvPr/>
        </p:nvSpPr>
        <p:spPr>
          <a:xfrm flipH="false" flipV="false" rot="0">
            <a:off x="801930" y="3018125"/>
            <a:ext cx="15777039" cy="5563762"/>
          </a:xfrm>
          <a:custGeom>
            <a:avLst/>
            <a:gdLst/>
            <a:ahLst/>
            <a:cxnLst/>
            <a:rect r="r" b="b" t="t" l="l"/>
            <a:pathLst>
              <a:path h="5563762" w="15777039">
                <a:moveTo>
                  <a:pt x="0" y="0"/>
                </a:moveTo>
                <a:lnTo>
                  <a:pt x="15777038" y="0"/>
                </a:lnTo>
                <a:lnTo>
                  <a:pt x="15777038" y="5563762"/>
                </a:lnTo>
                <a:lnTo>
                  <a:pt x="0" y="5563762"/>
                </a:lnTo>
                <a:lnTo>
                  <a:pt x="0" y="0"/>
                </a:lnTo>
                <a:close/>
              </a:path>
            </a:pathLst>
          </a:custGeom>
          <a:blipFill>
            <a:blip r:embed="rId3"/>
            <a:stretch>
              <a:fillRect l="-7257" t="0" r="-7257" b="0"/>
            </a:stretch>
          </a:blipFill>
        </p:spPr>
      </p:sp>
      <p:sp>
        <p:nvSpPr>
          <p:cNvPr name="Freeform 4" id="4"/>
          <p:cNvSpPr/>
          <p:nvPr/>
        </p:nvSpPr>
        <p:spPr>
          <a:xfrm flipH="false" flipV="false" rot="0">
            <a:off x="14109748" y="8581887"/>
            <a:ext cx="6774600" cy="4114800"/>
          </a:xfrm>
          <a:custGeom>
            <a:avLst/>
            <a:gdLst/>
            <a:ahLst/>
            <a:cxnLst/>
            <a:rect r="r" b="b" t="t" l="l"/>
            <a:pathLst>
              <a:path h="4114800" w="6774600">
                <a:moveTo>
                  <a:pt x="0" y="0"/>
                </a:moveTo>
                <a:lnTo>
                  <a:pt x="6774599" y="0"/>
                </a:lnTo>
                <a:lnTo>
                  <a:pt x="677459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01930" y="1498315"/>
            <a:ext cx="12023400" cy="952500"/>
          </a:xfrm>
          <a:prstGeom prst="rect">
            <a:avLst/>
          </a:prstGeom>
        </p:spPr>
        <p:txBody>
          <a:bodyPr anchor="t" rtlCol="false" tIns="0" lIns="0" bIns="0" rIns="0">
            <a:spAutoFit/>
          </a:bodyPr>
          <a:lstStyle/>
          <a:p>
            <a:pPr algn="l">
              <a:lnSpc>
                <a:spcPts val="7441"/>
              </a:lnSpc>
            </a:pPr>
            <a:r>
              <a:rPr lang="en-US" b="true" sz="6200" spc="58">
                <a:solidFill>
                  <a:srgbClr val="BA15D5"/>
                </a:solidFill>
                <a:latin typeface="TT Rounds Condensed Bold"/>
                <a:ea typeface="TT Rounds Condensed Bold"/>
                <a:cs typeface="TT Rounds Condensed Bold"/>
                <a:sym typeface="TT Rounds Condensed Bold"/>
              </a:rPr>
              <a:t>Evaluation Metrics After Tuning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9D09C"/>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4447520" cy="1228725"/>
          </a:xfrm>
          <a:prstGeom prst="rect">
            <a:avLst/>
          </a:prstGeom>
        </p:spPr>
        <p:txBody>
          <a:bodyPr anchor="t" rtlCol="false" tIns="0" lIns="0" bIns="0" rIns="0">
            <a:spAutoFit/>
          </a:bodyPr>
          <a:lstStyle/>
          <a:p>
            <a:pPr algn="l">
              <a:lnSpc>
                <a:spcPts val="9600"/>
              </a:lnSpc>
            </a:pPr>
            <a:r>
              <a:rPr lang="en-US" b="true" sz="8000" spc="74">
                <a:solidFill>
                  <a:srgbClr val="BA15D5"/>
                </a:solidFill>
                <a:latin typeface="TT Rounds Condensed Bold"/>
                <a:ea typeface="TT Rounds Condensed Bold"/>
                <a:cs typeface="TT Rounds Condensed Bold"/>
                <a:sym typeface="TT Rounds Condensed Bold"/>
              </a:rPr>
              <a:t>Why we chose SARIMAX?</a:t>
            </a:r>
          </a:p>
        </p:txBody>
      </p:sp>
      <p:sp>
        <p:nvSpPr>
          <p:cNvPr name="TextBox 3" id="3"/>
          <p:cNvSpPr txBox="true"/>
          <p:nvPr/>
        </p:nvSpPr>
        <p:spPr>
          <a:xfrm rot="0">
            <a:off x="678237" y="2851076"/>
            <a:ext cx="13495716" cy="6364605"/>
          </a:xfrm>
          <a:prstGeom prst="rect">
            <a:avLst/>
          </a:prstGeom>
        </p:spPr>
        <p:txBody>
          <a:bodyPr anchor="t" rtlCol="false" tIns="0" lIns="0" bIns="0" rIns="0">
            <a:spAutoFit/>
          </a:bodyPr>
          <a:lstStyle/>
          <a:p>
            <a:pPr algn="l" marL="863598" indent="-431799" lvl="1">
              <a:lnSpc>
                <a:spcPts val="6359"/>
              </a:lnSpc>
              <a:buFont typeface="Arial"/>
              <a:buChar char="•"/>
            </a:pPr>
            <a:r>
              <a:rPr lang="en-US" sz="3999" spc="37">
                <a:solidFill>
                  <a:srgbClr val="434336"/>
                </a:solidFill>
                <a:latin typeface="TT Rounds Condensed"/>
                <a:ea typeface="TT Rounds Condensed"/>
                <a:cs typeface="TT Rounds Condensed"/>
                <a:sym typeface="TT Rounds Condensed"/>
              </a:rPr>
              <a:t>Highlight</a:t>
            </a:r>
            <a:r>
              <a:rPr lang="en-US" sz="3999" spc="37">
                <a:solidFill>
                  <a:srgbClr val="434336"/>
                </a:solidFill>
                <a:latin typeface="TT Rounds Condensed"/>
                <a:ea typeface="TT Rounds Condensed"/>
                <a:cs typeface="TT Rounds Condensed"/>
                <a:sym typeface="TT Rounds Condensed"/>
              </a:rPr>
              <a:t> SARIMAX’s ability to incorporate both seasonality and exogenous variables.</a:t>
            </a:r>
          </a:p>
          <a:p>
            <a:pPr algn="l" marL="863598" indent="-431799" lvl="1">
              <a:lnSpc>
                <a:spcPts val="6359"/>
              </a:lnSpc>
              <a:buFont typeface="Arial"/>
              <a:buChar char="•"/>
            </a:pPr>
            <a:r>
              <a:rPr lang="en-US" sz="3999" spc="35">
                <a:solidFill>
                  <a:srgbClr val="434336"/>
                </a:solidFill>
                <a:latin typeface="TT Rounds Condensed"/>
                <a:ea typeface="TT Rounds Condensed"/>
                <a:cs typeface="TT Rounds Condensed"/>
                <a:sym typeface="TT Rounds Condensed"/>
              </a:rPr>
              <a:t>SARIMAX had one of the lowest RMSE and MSE compared to other models like ARIMAX or Dynamic Multivariate Regression.</a:t>
            </a:r>
          </a:p>
          <a:p>
            <a:pPr algn="l" marL="863598" indent="-431799" lvl="1">
              <a:lnSpc>
                <a:spcPts val="6359"/>
              </a:lnSpc>
              <a:buFont typeface="Arial"/>
              <a:buChar char="•"/>
            </a:pPr>
            <a:r>
              <a:rPr lang="en-US" sz="3999" spc="37">
                <a:solidFill>
                  <a:srgbClr val="434336"/>
                </a:solidFill>
                <a:latin typeface="TT Rounds Condensed"/>
                <a:ea typeface="TT Rounds Condensed"/>
                <a:cs typeface="TT Rounds Condensed"/>
                <a:sym typeface="TT Rounds Condensed"/>
              </a:rPr>
              <a:t>Flexibility and robustness in handling seasonal patterns and external predictors like clicks and impressions.</a:t>
            </a:r>
          </a:p>
          <a:p>
            <a:pPr algn="l">
              <a:lnSpc>
                <a:spcPts val="6359"/>
              </a:lnSpc>
            </a:pPr>
          </a:p>
        </p:txBody>
      </p:sp>
      <p:sp>
        <p:nvSpPr>
          <p:cNvPr name="Freeform 4" id="4"/>
          <p:cNvSpPr/>
          <p:nvPr/>
        </p:nvSpPr>
        <p:spPr>
          <a:xfrm flipH="false" flipV="true" rot="0">
            <a:off x="14382447" y="152400"/>
            <a:ext cx="7315200" cy="3910307"/>
          </a:xfrm>
          <a:custGeom>
            <a:avLst/>
            <a:gdLst/>
            <a:ahLst/>
            <a:cxnLst/>
            <a:rect r="r" b="b" t="t" l="l"/>
            <a:pathLst>
              <a:path h="3910307" w="7315200">
                <a:moveTo>
                  <a:pt x="0" y="3910307"/>
                </a:moveTo>
                <a:lnTo>
                  <a:pt x="7315200" y="3910307"/>
                </a:lnTo>
                <a:lnTo>
                  <a:pt x="7315200" y="0"/>
                </a:lnTo>
                <a:lnTo>
                  <a:pt x="0" y="0"/>
                </a:lnTo>
                <a:lnTo>
                  <a:pt x="0" y="391030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822076" y="6590119"/>
            <a:ext cx="3618324" cy="3849281"/>
          </a:xfrm>
          <a:custGeom>
            <a:avLst/>
            <a:gdLst/>
            <a:ahLst/>
            <a:cxnLst/>
            <a:rect r="r" b="b" t="t" l="l"/>
            <a:pathLst>
              <a:path h="3849281" w="3618324">
                <a:moveTo>
                  <a:pt x="0" y="0"/>
                </a:moveTo>
                <a:lnTo>
                  <a:pt x="3618324" y="0"/>
                </a:lnTo>
                <a:lnTo>
                  <a:pt x="3618324" y="3849281"/>
                </a:lnTo>
                <a:lnTo>
                  <a:pt x="0" y="38492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9D09C"/>
        </a:solidFill>
      </p:bgPr>
    </p:bg>
    <p:spTree>
      <p:nvGrpSpPr>
        <p:cNvPr id="1" name=""/>
        <p:cNvGrpSpPr/>
        <p:nvPr/>
      </p:nvGrpSpPr>
      <p:grpSpPr>
        <a:xfrm>
          <a:off x="0" y="0"/>
          <a:ext cx="0" cy="0"/>
          <a:chOff x="0" y="0"/>
          <a:chExt cx="0" cy="0"/>
        </a:xfrm>
      </p:grpSpPr>
      <p:sp>
        <p:nvSpPr>
          <p:cNvPr name="Freeform 2" id="2"/>
          <p:cNvSpPr/>
          <p:nvPr/>
        </p:nvSpPr>
        <p:spPr>
          <a:xfrm flipH="false" flipV="false" rot="0">
            <a:off x="0" y="1680310"/>
            <a:ext cx="18288000" cy="8606690"/>
          </a:xfrm>
          <a:custGeom>
            <a:avLst/>
            <a:gdLst/>
            <a:ahLst/>
            <a:cxnLst/>
            <a:rect r="r" b="b" t="t" l="l"/>
            <a:pathLst>
              <a:path h="8606690" w="18288000">
                <a:moveTo>
                  <a:pt x="0" y="0"/>
                </a:moveTo>
                <a:lnTo>
                  <a:pt x="18288000" y="0"/>
                </a:lnTo>
                <a:lnTo>
                  <a:pt x="18288000" y="8606690"/>
                </a:lnTo>
                <a:lnTo>
                  <a:pt x="0" y="8606690"/>
                </a:lnTo>
                <a:lnTo>
                  <a:pt x="0" y="0"/>
                </a:lnTo>
                <a:close/>
              </a:path>
            </a:pathLst>
          </a:custGeom>
          <a:blipFill>
            <a:blip r:embed="rId2"/>
            <a:stretch>
              <a:fillRect l="0" t="-145" r="0" b="-1582"/>
            </a:stretch>
          </a:blipFill>
        </p:spPr>
      </p:sp>
      <p:sp>
        <p:nvSpPr>
          <p:cNvPr name="Freeform 3" id="3"/>
          <p:cNvSpPr/>
          <p:nvPr/>
        </p:nvSpPr>
        <p:spPr>
          <a:xfrm flipH="false" flipV="false" rot="0">
            <a:off x="0" y="1637817"/>
            <a:ext cx="18288000" cy="8649183"/>
          </a:xfrm>
          <a:custGeom>
            <a:avLst/>
            <a:gdLst/>
            <a:ahLst/>
            <a:cxnLst/>
            <a:rect r="r" b="b" t="t" l="l"/>
            <a:pathLst>
              <a:path h="8649183" w="18288000">
                <a:moveTo>
                  <a:pt x="0" y="0"/>
                </a:moveTo>
                <a:lnTo>
                  <a:pt x="18288000" y="0"/>
                </a:lnTo>
                <a:lnTo>
                  <a:pt x="18288000" y="8649183"/>
                </a:lnTo>
                <a:lnTo>
                  <a:pt x="0" y="8649183"/>
                </a:lnTo>
                <a:lnTo>
                  <a:pt x="0" y="0"/>
                </a:lnTo>
                <a:close/>
              </a:path>
            </a:pathLst>
          </a:custGeom>
          <a:blipFill>
            <a:blip r:embed="rId3"/>
            <a:stretch>
              <a:fillRect l="0" t="-878" r="0" b="-878"/>
            </a:stretch>
          </a:blipFill>
        </p:spPr>
      </p:sp>
      <p:sp>
        <p:nvSpPr>
          <p:cNvPr name="TextBox 4" id="4"/>
          <p:cNvSpPr txBox="true"/>
          <p:nvPr/>
        </p:nvSpPr>
        <p:spPr>
          <a:xfrm rot="0">
            <a:off x="315672" y="406496"/>
            <a:ext cx="12490528" cy="933450"/>
          </a:xfrm>
          <a:prstGeom prst="rect">
            <a:avLst/>
          </a:prstGeom>
        </p:spPr>
        <p:txBody>
          <a:bodyPr anchor="t" rtlCol="false" tIns="0" lIns="0" bIns="0" rIns="0">
            <a:spAutoFit/>
          </a:bodyPr>
          <a:lstStyle/>
          <a:p>
            <a:pPr algn="l">
              <a:lnSpc>
                <a:spcPts val="7200"/>
              </a:lnSpc>
            </a:pPr>
            <a:r>
              <a:rPr lang="en-US" b="true" sz="6000" spc="56">
                <a:solidFill>
                  <a:srgbClr val="BA15D5"/>
                </a:solidFill>
                <a:latin typeface="TT Rounds Condensed Bold"/>
                <a:ea typeface="TT Rounds Condensed Bold"/>
                <a:cs typeface="TT Rounds Condensed Bold"/>
                <a:sym typeface="TT Rounds Condensed Bold"/>
              </a:rPr>
              <a:t>Forecasting using SARIMAX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DAGaFcQca9o</dc:identifier>
  <dcterms:modified xsi:type="dcterms:W3CDTF">2011-08-01T06:04:30Z</dcterms:modified>
  <cp:revision>1</cp:revision>
  <dc:title>futurecart.pptx</dc:title>
</cp:coreProperties>
</file>