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League Spartan" charset="1" panose="00000800000000000000"/>
      <p:regular r:id="rId19"/>
    </p:embeddedFont>
    <p:embeddedFont>
      <p:font typeface="Inter" charset="1" panose="020B0502030000000004"/>
      <p:regular r:id="rId20"/>
    </p:embeddedFont>
    <p:embeddedFont>
      <p:font typeface="Cloud" charset="1" panose="02000000000000000000"/>
      <p:regular r:id="rId21"/>
    </p:embeddedFont>
    <p:embeddedFont>
      <p:font typeface="Canva Sans Bold" charset="1" panose="020B0803030501040103"/>
      <p:regular r:id="rId22"/>
    </p:embeddedFont>
    <p:embeddedFont>
      <p:font typeface="Aileron Ultra-Bold" charset="1" panose="00000A00000000000000"/>
      <p:regular r:id="rId23"/>
    </p:embeddedFont>
    <p:embeddedFont>
      <p:font typeface="Aileron Bold" charset="1" panose="00000800000000000000"/>
      <p:regular r:id="rId24"/>
    </p:embeddedFont>
    <p:embeddedFont>
      <p:font typeface="Helios" charset="1" panose="020B0504020202020204"/>
      <p:regular r:id="rId25"/>
    </p:embeddedFont>
    <p:embeddedFont>
      <p:font typeface="Helios Bold" charset="1" panose="020B0704020202020204"/>
      <p:regular r:id="rId26"/>
    </p:embeddedFont>
    <p:embeddedFont>
      <p:font typeface="Canva Sans" charset="1" panose="020B05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0" y="0"/>
            <a:ext cx="18520038" cy="10287000"/>
            <a:chOff x="0" y="0"/>
            <a:chExt cx="4877705" cy="2709333"/>
          </a:xfrm>
        </p:grpSpPr>
        <p:sp>
          <p:nvSpPr>
            <p:cNvPr name="Freeform 4" id="4"/>
            <p:cNvSpPr/>
            <p:nvPr/>
          </p:nvSpPr>
          <p:spPr>
            <a:xfrm flipH="false" flipV="false" rot="0">
              <a:off x="0" y="0"/>
              <a:ext cx="4877705" cy="2709333"/>
            </a:xfrm>
            <a:custGeom>
              <a:avLst/>
              <a:gdLst/>
              <a:ahLst/>
              <a:cxnLst/>
              <a:rect r="r" b="b" t="t" l="l"/>
              <a:pathLst>
                <a:path h="2709333" w="4877705">
                  <a:moveTo>
                    <a:pt x="0" y="0"/>
                  </a:moveTo>
                  <a:lnTo>
                    <a:pt x="4877705" y="0"/>
                  </a:lnTo>
                  <a:lnTo>
                    <a:pt x="4877705" y="2709333"/>
                  </a:lnTo>
                  <a:lnTo>
                    <a:pt x="0" y="2709333"/>
                  </a:lnTo>
                  <a:close/>
                </a:path>
              </a:pathLst>
            </a:custGeom>
            <a:solidFill>
              <a:srgbClr val="FFFFFF">
                <a:alpha val="77647"/>
              </a:srgbClr>
            </a:solidFill>
          </p:spPr>
        </p:sp>
        <p:sp>
          <p:nvSpPr>
            <p:cNvPr name="TextBox 5" id="5"/>
            <p:cNvSpPr txBox="true"/>
            <p:nvPr/>
          </p:nvSpPr>
          <p:spPr>
            <a:xfrm>
              <a:off x="0" y="-38100"/>
              <a:ext cx="4877705" cy="274743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0" y="4810163"/>
            <a:ext cx="6073106" cy="5476837"/>
          </a:xfrm>
          <a:custGeom>
            <a:avLst/>
            <a:gdLst/>
            <a:ahLst/>
            <a:cxnLst/>
            <a:rect r="r" b="b" t="t" l="l"/>
            <a:pathLst>
              <a:path h="5476837" w="6073106">
                <a:moveTo>
                  <a:pt x="0" y="0"/>
                </a:moveTo>
                <a:lnTo>
                  <a:pt x="6073106" y="0"/>
                </a:lnTo>
                <a:lnTo>
                  <a:pt x="6073106" y="5476837"/>
                </a:lnTo>
                <a:lnTo>
                  <a:pt x="0" y="54768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10800000">
            <a:off x="12623654" y="0"/>
            <a:ext cx="6073106" cy="5476837"/>
          </a:xfrm>
          <a:custGeom>
            <a:avLst/>
            <a:gdLst/>
            <a:ahLst/>
            <a:cxnLst/>
            <a:rect r="r" b="b" t="t" l="l"/>
            <a:pathLst>
              <a:path h="5476837" w="6073106">
                <a:moveTo>
                  <a:pt x="0" y="0"/>
                </a:moveTo>
                <a:lnTo>
                  <a:pt x="6073105" y="0"/>
                </a:lnTo>
                <a:lnTo>
                  <a:pt x="6073105" y="5476837"/>
                </a:lnTo>
                <a:lnTo>
                  <a:pt x="0" y="54768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442961" y="3629742"/>
            <a:ext cx="14525814" cy="2650192"/>
          </a:xfrm>
          <a:prstGeom prst="rect">
            <a:avLst/>
          </a:prstGeom>
        </p:spPr>
        <p:txBody>
          <a:bodyPr anchor="t" rtlCol="false" tIns="0" lIns="0" bIns="0" rIns="0">
            <a:spAutoFit/>
          </a:bodyPr>
          <a:lstStyle/>
          <a:p>
            <a:pPr algn="ctr">
              <a:lnSpc>
                <a:spcPts val="10493"/>
              </a:lnSpc>
            </a:pPr>
            <a:r>
              <a:rPr lang="en-US" sz="8462" spc="203">
                <a:solidFill>
                  <a:srgbClr val="365679"/>
                </a:solidFill>
                <a:latin typeface="League Spartan"/>
                <a:ea typeface="League Spartan"/>
                <a:cs typeface="League Spartan"/>
                <a:sym typeface="League Spartan"/>
              </a:rPr>
              <a:t>FUTURECART-AI DRIVEN DEMAND PREDICTION</a:t>
            </a:r>
          </a:p>
        </p:txBody>
      </p:sp>
      <p:sp>
        <p:nvSpPr>
          <p:cNvPr name="TextBox 9" id="9"/>
          <p:cNvSpPr txBox="true"/>
          <p:nvPr/>
        </p:nvSpPr>
        <p:spPr>
          <a:xfrm rot="0">
            <a:off x="12380653" y="7055532"/>
            <a:ext cx="4878647" cy="2595880"/>
          </a:xfrm>
          <a:prstGeom prst="rect">
            <a:avLst/>
          </a:prstGeom>
        </p:spPr>
        <p:txBody>
          <a:bodyPr anchor="t" rtlCol="false" tIns="0" lIns="0" bIns="0" rIns="0">
            <a:spAutoFit/>
          </a:bodyPr>
          <a:lstStyle/>
          <a:p>
            <a:pPr algn="l">
              <a:lnSpc>
                <a:spcPts val="4680"/>
              </a:lnSpc>
            </a:pPr>
            <a:r>
              <a:rPr lang="en-US" sz="3600" spc="86">
                <a:solidFill>
                  <a:srgbClr val="365679"/>
                </a:solidFill>
                <a:latin typeface="League Spartan"/>
                <a:ea typeface="League Spartan"/>
                <a:cs typeface="League Spartan"/>
                <a:sym typeface="League Spartan"/>
              </a:rPr>
              <a:t>Presented by:</a:t>
            </a:r>
          </a:p>
          <a:p>
            <a:pPr algn="l" marL="669293" indent="-334646" lvl="1">
              <a:lnSpc>
                <a:spcPts val="4030"/>
              </a:lnSpc>
              <a:buFont typeface="Arial"/>
              <a:buChar char="•"/>
            </a:pPr>
            <a:r>
              <a:rPr lang="en-US" sz="3100" spc="74">
                <a:solidFill>
                  <a:srgbClr val="191919"/>
                </a:solidFill>
                <a:latin typeface="League Spartan"/>
                <a:ea typeface="League Spartan"/>
                <a:cs typeface="League Spartan"/>
                <a:sym typeface="League Spartan"/>
              </a:rPr>
              <a:t>Shriya</a:t>
            </a:r>
          </a:p>
          <a:p>
            <a:pPr algn="l" marL="669293" indent="-334646" lvl="1">
              <a:lnSpc>
                <a:spcPts val="4030"/>
              </a:lnSpc>
              <a:buFont typeface="Arial"/>
              <a:buChar char="•"/>
            </a:pPr>
            <a:r>
              <a:rPr lang="en-US" sz="3100" spc="74">
                <a:solidFill>
                  <a:srgbClr val="191919"/>
                </a:solidFill>
                <a:latin typeface="League Spartan"/>
                <a:ea typeface="League Spartan"/>
                <a:cs typeface="League Spartan"/>
                <a:sym typeface="League Spartan"/>
              </a:rPr>
              <a:t>Sravya</a:t>
            </a:r>
          </a:p>
          <a:p>
            <a:pPr algn="l" marL="669293" indent="-334646" lvl="1">
              <a:lnSpc>
                <a:spcPts val="4030"/>
              </a:lnSpc>
              <a:buFont typeface="Arial"/>
              <a:buChar char="•"/>
            </a:pPr>
            <a:r>
              <a:rPr lang="en-US" sz="3100" spc="74">
                <a:solidFill>
                  <a:srgbClr val="191919"/>
                </a:solidFill>
                <a:latin typeface="League Spartan"/>
                <a:ea typeface="League Spartan"/>
                <a:cs typeface="League Spartan"/>
                <a:sym typeface="League Spartan"/>
              </a:rPr>
              <a:t>Bhavajna</a:t>
            </a:r>
          </a:p>
          <a:p>
            <a:pPr algn="l" marL="669293" indent="-334646" lvl="1">
              <a:lnSpc>
                <a:spcPts val="4030"/>
              </a:lnSpc>
              <a:buFont typeface="Arial"/>
              <a:buChar char="•"/>
            </a:pPr>
            <a:r>
              <a:rPr lang="en-US" sz="3100" spc="74">
                <a:solidFill>
                  <a:srgbClr val="191919"/>
                </a:solidFill>
                <a:latin typeface="League Spartan"/>
                <a:ea typeface="League Spartan"/>
                <a:cs typeface="League Spartan"/>
                <a:sym typeface="League Spartan"/>
              </a:rPr>
              <a:t>Jagadheeswari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0676047" y="-680343"/>
            <a:ext cx="12727251" cy="12193285"/>
            <a:chOff x="0" y="0"/>
            <a:chExt cx="524208" cy="502215"/>
          </a:xfrm>
        </p:grpSpPr>
        <p:sp>
          <p:nvSpPr>
            <p:cNvPr name="Freeform 3" id="3"/>
            <p:cNvSpPr/>
            <p:nvPr/>
          </p:nvSpPr>
          <p:spPr>
            <a:xfrm flipH="false" flipV="false" rot="0">
              <a:off x="0" y="0"/>
              <a:ext cx="524208" cy="502215"/>
            </a:xfrm>
            <a:custGeom>
              <a:avLst/>
              <a:gdLst/>
              <a:ahLst/>
              <a:cxnLst/>
              <a:rect r="r" b="b" t="t" l="l"/>
              <a:pathLst>
                <a:path h="502215" w="524208">
                  <a:moveTo>
                    <a:pt x="203200" y="0"/>
                  </a:moveTo>
                  <a:lnTo>
                    <a:pt x="524208" y="0"/>
                  </a:lnTo>
                  <a:lnTo>
                    <a:pt x="321008" y="502215"/>
                  </a:lnTo>
                  <a:lnTo>
                    <a:pt x="0" y="502215"/>
                  </a:lnTo>
                  <a:lnTo>
                    <a:pt x="203200" y="0"/>
                  </a:lnTo>
                  <a:close/>
                </a:path>
              </a:pathLst>
            </a:custGeom>
            <a:solidFill>
              <a:srgbClr val="2B485F"/>
            </a:solidFill>
          </p:spPr>
        </p:sp>
        <p:sp>
          <p:nvSpPr>
            <p:cNvPr name="TextBox 4" id="4"/>
            <p:cNvSpPr txBox="true"/>
            <p:nvPr/>
          </p:nvSpPr>
          <p:spPr>
            <a:xfrm>
              <a:off x="101600" y="-57150"/>
              <a:ext cx="321008" cy="559365"/>
            </a:xfrm>
            <a:prstGeom prst="rect">
              <a:avLst/>
            </a:prstGeom>
          </p:spPr>
          <p:txBody>
            <a:bodyPr anchor="ctr" rtlCol="false" tIns="50800" lIns="50800" bIns="50800" rIns="50800"/>
            <a:lstStyle/>
            <a:p>
              <a:pPr algn="ctr">
                <a:lnSpc>
                  <a:spcPts val="3640"/>
                </a:lnSpc>
              </a:pPr>
            </a:p>
          </p:txBody>
        </p:sp>
      </p:grpSp>
      <p:grpSp>
        <p:nvGrpSpPr>
          <p:cNvPr name="Group 5" id="5"/>
          <p:cNvGrpSpPr/>
          <p:nvPr/>
        </p:nvGrpSpPr>
        <p:grpSpPr>
          <a:xfrm rot="9902075">
            <a:off x="16254219" y="-861230"/>
            <a:ext cx="3620223" cy="3167695"/>
            <a:chOff x="0" y="0"/>
            <a:chExt cx="812800" cy="711200"/>
          </a:xfrm>
        </p:grpSpPr>
        <p:sp>
          <p:nvSpPr>
            <p:cNvPr name="Freeform 6" id="6"/>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365679"/>
            </a:solidFill>
          </p:spPr>
        </p:sp>
        <p:sp>
          <p:nvSpPr>
            <p:cNvPr name="TextBox 7" id="7"/>
            <p:cNvSpPr txBox="true"/>
            <p:nvPr/>
          </p:nvSpPr>
          <p:spPr>
            <a:xfrm>
              <a:off x="127000" y="273050"/>
              <a:ext cx="558800" cy="387350"/>
            </a:xfrm>
            <a:prstGeom prst="rect">
              <a:avLst/>
            </a:prstGeom>
          </p:spPr>
          <p:txBody>
            <a:bodyPr anchor="ctr" rtlCol="false" tIns="50800" lIns="50800" bIns="50800" rIns="50800"/>
            <a:lstStyle/>
            <a:p>
              <a:pPr algn="ctr">
                <a:lnSpc>
                  <a:spcPts val="3640"/>
                </a:lnSpc>
              </a:pPr>
            </a:p>
          </p:txBody>
        </p:sp>
      </p:grpSp>
      <p:sp>
        <p:nvSpPr>
          <p:cNvPr name="Freeform 8" id="8"/>
          <p:cNvSpPr/>
          <p:nvPr/>
        </p:nvSpPr>
        <p:spPr>
          <a:xfrm flipH="false" flipV="false" rot="0">
            <a:off x="1093544" y="2042445"/>
            <a:ext cx="15898313" cy="6747708"/>
          </a:xfrm>
          <a:custGeom>
            <a:avLst/>
            <a:gdLst/>
            <a:ahLst/>
            <a:cxnLst/>
            <a:rect r="r" b="b" t="t" l="l"/>
            <a:pathLst>
              <a:path h="6747708" w="15898313">
                <a:moveTo>
                  <a:pt x="0" y="0"/>
                </a:moveTo>
                <a:lnTo>
                  <a:pt x="15898314" y="0"/>
                </a:lnTo>
                <a:lnTo>
                  <a:pt x="15898314" y="6747709"/>
                </a:lnTo>
                <a:lnTo>
                  <a:pt x="0" y="6747709"/>
                </a:lnTo>
                <a:lnTo>
                  <a:pt x="0" y="0"/>
                </a:lnTo>
                <a:close/>
              </a:path>
            </a:pathLst>
          </a:custGeom>
          <a:blipFill>
            <a:blip r:embed="rId2"/>
            <a:stretch>
              <a:fillRect l="-527" t="0" r="-527" b="0"/>
            </a:stretch>
          </a:blipFill>
        </p:spPr>
      </p:sp>
      <p:sp>
        <p:nvSpPr>
          <p:cNvPr name="TextBox 9" id="9"/>
          <p:cNvSpPr txBox="true"/>
          <p:nvPr/>
        </p:nvSpPr>
        <p:spPr>
          <a:xfrm rot="0">
            <a:off x="1712344" y="232637"/>
            <a:ext cx="15279410" cy="1435387"/>
          </a:xfrm>
          <a:prstGeom prst="rect">
            <a:avLst/>
          </a:prstGeom>
        </p:spPr>
        <p:txBody>
          <a:bodyPr anchor="t" rtlCol="false" tIns="0" lIns="0" bIns="0" rIns="0">
            <a:spAutoFit/>
          </a:bodyPr>
          <a:lstStyle/>
          <a:p>
            <a:pPr algn="ctr">
              <a:lnSpc>
                <a:spcPts val="11709"/>
              </a:lnSpc>
            </a:pPr>
            <a:r>
              <a:rPr lang="en-US" sz="8363" b="true">
                <a:solidFill>
                  <a:srgbClr val="13538A"/>
                </a:solidFill>
                <a:latin typeface="Canva Sans Bold"/>
                <a:ea typeface="Canva Sans Bold"/>
                <a:cs typeface="Canva Sans Bold"/>
                <a:sym typeface="Canva Sans Bold"/>
              </a:rPr>
              <a:t>Future Forecast-Weekly basis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1882979" y="-171742"/>
            <a:ext cx="14732382" cy="12193285"/>
            <a:chOff x="0" y="0"/>
            <a:chExt cx="606795" cy="502215"/>
          </a:xfrm>
        </p:grpSpPr>
        <p:sp>
          <p:nvSpPr>
            <p:cNvPr name="Freeform 3" id="3"/>
            <p:cNvSpPr/>
            <p:nvPr/>
          </p:nvSpPr>
          <p:spPr>
            <a:xfrm flipH="false" flipV="false" rot="0">
              <a:off x="0" y="0"/>
              <a:ext cx="606795" cy="502215"/>
            </a:xfrm>
            <a:custGeom>
              <a:avLst/>
              <a:gdLst/>
              <a:ahLst/>
              <a:cxnLst/>
              <a:rect r="r" b="b" t="t" l="l"/>
              <a:pathLst>
                <a:path h="502215" w="606795">
                  <a:moveTo>
                    <a:pt x="203200" y="0"/>
                  </a:moveTo>
                  <a:lnTo>
                    <a:pt x="606795" y="0"/>
                  </a:lnTo>
                  <a:lnTo>
                    <a:pt x="403595" y="502215"/>
                  </a:lnTo>
                  <a:lnTo>
                    <a:pt x="0" y="502215"/>
                  </a:lnTo>
                  <a:lnTo>
                    <a:pt x="203200" y="0"/>
                  </a:lnTo>
                  <a:close/>
                </a:path>
              </a:pathLst>
            </a:custGeom>
            <a:solidFill>
              <a:srgbClr val="2B485F"/>
            </a:solidFill>
          </p:spPr>
        </p:sp>
        <p:sp>
          <p:nvSpPr>
            <p:cNvPr name="TextBox 4" id="4"/>
            <p:cNvSpPr txBox="true"/>
            <p:nvPr/>
          </p:nvSpPr>
          <p:spPr>
            <a:xfrm>
              <a:off x="101600" y="-57150"/>
              <a:ext cx="403595" cy="559365"/>
            </a:xfrm>
            <a:prstGeom prst="rect">
              <a:avLst/>
            </a:prstGeom>
          </p:spPr>
          <p:txBody>
            <a:bodyPr anchor="ctr" rtlCol="false" tIns="50800" lIns="50800" bIns="50800" rIns="50800"/>
            <a:lstStyle/>
            <a:p>
              <a:pPr algn="ctr">
                <a:lnSpc>
                  <a:spcPts val="3640"/>
                </a:lnSpc>
              </a:pPr>
            </a:p>
          </p:txBody>
        </p:sp>
      </p:grpSp>
      <p:sp>
        <p:nvSpPr>
          <p:cNvPr name="TextBox 5" id="5"/>
          <p:cNvSpPr txBox="true"/>
          <p:nvPr/>
        </p:nvSpPr>
        <p:spPr>
          <a:xfrm rot="0">
            <a:off x="0" y="1270424"/>
            <a:ext cx="13701595" cy="655454"/>
          </a:xfrm>
          <a:prstGeom prst="rect">
            <a:avLst/>
          </a:prstGeom>
        </p:spPr>
        <p:txBody>
          <a:bodyPr anchor="t" rtlCol="false" tIns="0" lIns="0" bIns="0" rIns="0">
            <a:spAutoFit/>
          </a:bodyPr>
          <a:lstStyle/>
          <a:p>
            <a:pPr algn="ctr">
              <a:lnSpc>
                <a:spcPts val="5347"/>
              </a:lnSpc>
            </a:pPr>
            <a:r>
              <a:rPr lang="en-US" sz="3819" b="true">
                <a:solidFill>
                  <a:srgbClr val="2C92D5"/>
                </a:solidFill>
                <a:latin typeface="Canva Sans Bold"/>
                <a:ea typeface="Canva Sans Bold"/>
                <a:cs typeface="Canva Sans Bold"/>
                <a:sym typeface="Canva Sans Bold"/>
              </a:rPr>
              <a:t>Reasons for chosing SARIMAX Model for forecasting</a:t>
            </a:r>
          </a:p>
        </p:txBody>
      </p:sp>
      <p:sp>
        <p:nvSpPr>
          <p:cNvPr name="TextBox 6" id="6"/>
          <p:cNvSpPr txBox="true"/>
          <p:nvPr/>
        </p:nvSpPr>
        <p:spPr>
          <a:xfrm rot="0">
            <a:off x="597232" y="2918698"/>
            <a:ext cx="11449747" cy="5590219"/>
          </a:xfrm>
          <a:prstGeom prst="rect">
            <a:avLst/>
          </a:prstGeom>
        </p:spPr>
        <p:txBody>
          <a:bodyPr anchor="t" rtlCol="false" tIns="0" lIns="0" bIns="0" rIns="0">
            <a:spAutoFit/>
          </a:bodyPr>
          <a:lstStyle/>
          <a:p>
            <a:pPr algn="l" marL="493900" indent="-246950" lvl="1">
              <a:lnSpc>
                <a:spcPts val="3202"/>
              </a:lnSpc>
              <a:buFont typeface="Arial"/>
              <a:buChar char="•"/>
            </a:pPr>
            <a:r>
              <a:rPr lang="en-US" b="true" sz="2287">
                <a:solidFill>
                  <a:srgbClr val="13538A"/>
                </a:solidFill>
                <a:latin typeface="Canva Sans Bold"/>
                <a:ea typeface="Canva Sans Bold"/>
                <a:cs typeface="Canva Sans Bold"/>
                <a:sym typeface="Canva Sans Bold"/>
              </a:rPr>
              <a:t>Han</a:t>
            </a:r>
            <a:r>
              <a:rPr lang="en-US" b="true" sz="2287">
                <a:solidFill>
                  <a:srgbClr val="13538A"/>
                </a:solidFill>
                <a:latin typeface="Canva Sans Bold"/>
                <a:ea typeface="Canva Sans Bold"/>
                <a:cs typeface="Canva Sans Bold"/>
                <a:sym typeface="Canva Sans Bold"/>
              </a:rPr>
              <a:t>dles Exogenous Variables: </a:t>
            </a:r>
            <a:r>
              <a:rPr lang="en-US" sz="2287">
                <a:solidFill>
                  <a:srgbClr val="000000"/>
                </a:solidFill>
                <a:latin typeface="Canva Sans"/>
                <a:ea typeface="Canva Sans"/>
                <a:cs typeface="Canva Sans"/>
                <a:sym typeface="Canva Sans"/>
              </a:rPr>
              <a:t>Includes external factors (e.g., promotions, holidays) to improve forecast accuracy. </a:t>
            </a:r>
          </a:p>
          <a:p>
            <a:pPr algn="l">
              <a:lnSpc>
                <a:spcPts val="3202"/>
              </a:lnSpc>
            </a:pPr>
          </a:p>
          <a:p>
            <a:pPr algn="l" marL="493900" indent="-246950" lvl="1">
              <a:lnSpc>
                <a:spcPts val="3202"/>
              </a:lnSpc>
              <a:buFont typeface="Arial"/>
              <a:buChar char="•"/>
            </a:pPr>
            <a:r>
              <a:rPr lang="en-US" b="true" sz="2287">
                <a:solidFill>
                  <a:srgbClr val="13538A"/>
                </a:solidFill>
                <a:latin typeface="Canva Sans Bold"/>
                <a:ea typeface="Canva Sans Bold"/>
                <a:cs typeface="Canva Sans Bold"/>
                <a:sym typeface="Canva Sans Bold"/>
              </a:rPr>
              <a:t>Seasonal and Non-Seasonal Modeling: </a:t>
            </a:r>
            <a:r>
              <a:rPr lang="en-US" sz="2287">
                <a:solidFill>
                  <a:srgbClr val="000000"/>
                </a:solidFill>
                <a:latin typeface="Canva Sans"/>
                <a:ea typeface="Canva Sans"/>
                <a:cs typeface="Canva Sans"/>
                <a:sym typeface="Canva Sans"/>
              </a:rPr>
              <a:t>Captures both seasonal and trend components, offering flexibility in modeling</a:t>
            </a:r>
          </a:p>
          <a:p>
            <a:pPr algn="l">
              <a:lnSpc>
                <a:spcPts val="3202"/>
              </a:lnSpc>
            </a:pPr>
            <a:r>
              <a:rPr lang="en-US" sz="2287">
                <a:solidFill>
                  <a:srgbClr val="000000"/>
                </a:solidFill>
                <a:latin typeface="Canva Sans"/>
                <a:ea typeface="Canva Sans"/>
                <a:cs typeface="Canva Sans"/>
                <a:sym typeface="Canva Sans"/>
              </a:rPr>
              <a:t>.</a:t>
            </a:r>
          </a:p>
          <a:p>
            <a:pPr algn="l" marL="493900" indent="-246950" lvl="1">
              <a:lnSpc>
                <a:spcPts val="3202"/>
              </a:lnSpc>
              <a:buFont typeface="Arial"/>
              <a:buChar char="•"/>
            </a:pPr>
            <a:r>
              <a:rPr lang="en-US" b="true" sz="2287">
                <a:solidFill>
                  <a:srgbClr val="13538A"/>
                </a:solidFill>
                <a:latin typeface="Canva Sans Bold"/>
                <a:ea typeface="Canva Sans Bold"/>
                <a:cs typeface="Canva Sans Bold"/>
                <a:sym typeface="Canva Sans Bold"/>
              </a:rPr>
              <a:t>Improved Forecasting:</a:t>
            </a:r>
            <a:r>
              <a:rPr lang="en-US" sz="2287">
                <a:solidFill>
                  <a:srgbClr val="000000"/>
                </a:solidFill>
                <a:latin typeface="Canva Sans"/>
                <a:ea typeface="Canva Sans"/>
                <a:cs typeface="Canva Sans"/>
                <a:sym typeface="Canva Sans"/>
              </a:rPr>
              <a:t> Provides more accurate predictions by accounting for external influences and seasonality.</a:t>
            </a:r>
          </a:p>
          <a:p>
            <a:pPr algn="l" marL="493900" indent="-246950" lvl="1">
              <a:lnSpc>
                <a:spcPts val="3202"/>
              </a:lnSpc>
              <a:buFont typeface="Arial"/>
              <a:buChar char="•"/>
            </a:pPr>
            <a:r>
              <a:rPr lang="en-US" b="true" sz="2287">
                <a:solidFill>
                  <a:srgbClr val="13538A"/>
                </a:solidFill>
                <a:latin typeface="Canva Sans Bold"/>
                <a:ea typeface="Canva Sans Bold"/>
                <a:cs typeface="Canva Sans Bold"/>
                <a:sym typeface="Canva Sans Bold"/>
              </a:rPr>
              <a:t>Reduced Residuals:</a:t>
            </a:r>
            <a:r>
              <a:rPr lang="en-US" sz="2287">
                <a:solidFill>
                  <a:srgbClr val="000000"/>
                </a:solidFill>
                <a:latin typeface="Canva Sans"/>
                <a:ea typeface="Canva Sans"/>
                <a:cs typeface="Canva Sans"/>
                <a:sym typeface="Canva Sans"/>
              </a:rPr>
              <a:t> Produces residuals with no patterns, indicating good model fit.</a:t>
            </a:r>
          </a:p>
          <a:p>
            <a:pPr algn="l">
              <a:lnSpc>
                <a:spcPts val="3202"/>
              </a:lnSpc>
            </a:pPr>
          </a:p>
          <a:p>
            <a:pPr algn="l" marL="493900" indent="-246950" lvl="1">
              <a:lnSpc>
                <a:spcPts val="3202"/>
              </a:lnSpc>
              <a:buFont typeface="Arial"/>
              <a:buChar char="•"/>
            </a:pPr>
            <a:r>
              <a:rPr lang="en-US" b="true" sz="2287">
                <a:solidFill>
                  <a:srgbClr val="13538A"/>
                </a:solidFill>
                <a:latin typeface="Canva Sans Bold"/>
                <a:ea typeface="Canva Sans Bold"/>
                <a:cs typeface="Canva Sans Bold"/>
                <a:sym typeface="Canva Sans Bold"/>
              </a:rPr>
              <a:t>Versatile for Complex Data:</a:t>
            </a:r>
            <a:r>
              <a:rPr lang="en-US" sz="2287">
                <a:solidFill>
                  <a:srgbClr val="000000"/>
                </a:solidFill>
                <a:latin typeface="Canva Sans"/>
                <a:ea typeface="Canva Sans"/>
                <a:cs typeface="Canva Sans"/>
                <a:sym typeface="Canva Sans"/>
              </a:rPr>
              <a:t> Effective for data with multiple seasonalities or complex trends, ensuring reliable forecasts.</a:t>
            </a:r>
          </a:p>
          <a:p>
            <a:pPr algn="l">
              <a:lnSpc>
                <a:spcPts val="3202"/>
              </a:lnSpc>
            </a:pP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956880" y="1814753"/>
            <a:ext cx="2315587" cy="0"/>
          </a:xfrm>
          <a:prstGeom prst="line">
            <a:avLst/>
          </a:prstGeom>
          <a:ln cap="flat" w="57150">
            <a:solidFill>
              <a:srgbClr val="365679"/>
            </a:solidFill>
            <a:prstDash val="solid"/>
            <a:headEnd type="none" len="sm" w="sm"/>
            <a:tailEnd type="none" len="sm" w="sm"/>
          </a:ln>
        </p:spPr>
      </p:sp>
      <p:grpSp>
        <p:nvGrpSpPr>
          <p:cNvPr name="Group 3" id="3"/>
          <p:cNvGrpSpPr/>
          <p:nvPr/>
        </p:nvGrpSpPr>
        <p:grpSpPr>
          <a:xfrm rot="9902075">
            <a:off x="15857057" y="-644144"/>
            <a:ext cx="3620223" cy="4316304"/>
            <a:chOff x="0" y="0"/>
            <a:chExt cx="812800" cy="969082"/>
          </a:xfrm>
        </p:grpSpPr>
        <p:sp>
          <p:nvSpPr>
            <p:cNvPr name="Freeform 4" id="4"/>
            <p:cNvSpPr/>
            <p:nvPr/>
          </p:nvSpPr>
          <p:spPr>
            <a:xfrm flipH="false" flipV="false" rot="0">
              <a:off x="0" y="0"/>
              <a:ext cx="812800" cy="969082"/>
            </a:xfrm>
            <a:custGeom>
              <a:avLst/>
              <a:gdLst/>
              <a:ahLst/>
              <a:cxnLst/>
              <a:rect r="r" b="b" t="t" l="l"/>
              <a:pathLst>
                <a:path h="969082" w="812800">
                  <a:moveTo>
                    <a:pt x="406400" y="0"/>
                  </a:moveTo>
                  <a:lnTo>
                    <a:pt x="812800" y="969082"/>
                  </a:lnTo>
                  <a:lnTo>
                    <a:pt x="0" y="969082"/>
                  </a:lnTo>
                  <a:lnTo>
                    <a:pt x="406400" y="0"/>
                  </a:lnTo>
                  <a:close/>
                </a:path>
              </a:pathLst>
            </a:custGeom>
            <a:solidFill>
              <a:srgbClr val="365679"/>
            </a:solidFill>
          </p:spPr>
        </p:sp>
        <p:sp>
          <p:nvSpPr>
            <p:cNvPr name="TextBox 5" id="5"/>
            <p:cNvSpPr txBox="true"/>
            <p:nvPr/>
          </p:nvSpPr>
          <p:spPr>
            <a:xfrm>
              <a:off x="127000" y="392781"/>
              <a:ext cx="558800" cy="507081"/>
            </a:xfrm>
            <a:prstGeom prst="rect">
              <a:avLst/>
            </a:prstGeom>
          </p:spPr>
          <p:txBody>
            <a:bodyPr anchor="ctr" rtlCol="false" tIns="50800" lIns="50800" bIns="50800" rIns="50800"/>
            <a:lstStyle/>
            <a:p>
              <a:pPr algn="ctr">
                <a:lnSpc>
                  <a:spcPts val="3640"/>
                </a:lnSpc>
              </a:pPr>
            </a:p>
          </p:txBody>
        </p:sp>
      </p:grpSp>
      <p:sp>
        <p:nvSpPr>
          <p:cNvPr name="TextBox 6" id="6"/>
          <p:cNvSpPr txBox="true"/>
          <p:nvPr/>
        </p:nvSpPr>
        <p:spPr>
          <a:xfrm rot="0">
            <a:off x="956880" y="655943"/>
            <a:ext cx="10218449" cy="1130235"/>
          </a:xfrm>
          <a:prstGeom prst="rect">
            <a:avLst/>
          </a:prstGeom>
        </p:spPr>
        <p:txBody>
          <a:bodyPr anchor="t" rtlCol="false" tIns="0" lIns="0" bIns="0" rIns="0">
            <a:spAutoFit/>
          </a:bodyPr>
          <a:lstStyle/>
          <a:p>
            <a:pPr algn="l">
              <a:lnSpc>
                <a:spcPts val="9106"/>
              </a:lnSpc>
            </a:pPr>
            <a:r>
              <a:rPr lang="en-US" sz="7005" spc="168">
                <a:solidFill>
                  <a:srgbClr val="365679"/>
                </a:solidFill>
                <a:latin typeface="League Spartan"/>
                <a:ea typeface="League Spartan"/>
                <a:cs typeface="League Spartan"/>
                <a:sym typeface="League Spartan"/>
              </a:rPr>
              <a:t>Conclusion</a:t>
            </a:r>
          </a:p>
        </p:txBody>
      </p:sp>
      <p:sp>
        <p:nvSpPr>
          <p:cNvPr name="TextBox 7" id="7"/>
          <p:cNvSpPr txBox="true"/>
          <p:nvPr/>
        </p:nvSpPr>
        <p:spPr>
          <a:xfrm rot="0">
            <a:off x="627602" y="2138350"/>
            <a:ext cx="15806518" cy="6080120"/>
          </a:xfrm>
          <a:prstGeom prst="rect">
            <a:avLst/>
          </a:prstGeom>
        </p:spPr>
        <p:txBody>
          <a:bodyPr anchor="t" rtlCol="false" tIns="0" lIns="0" bIns="0" rIns="0">
            <a:spAutoFit/>
          </a:bodyPr>
          <a:lstStyle/>
          <a:p>
            <a:pPr algn="just" marL="620756" indent="-310378" lvl="1">
              <a:lnSpc>
                <a:spcPts val="4025"/>
              </a:lnSpc>
              <a:buFont typeface="Arial"/>
              <a:buChar char="•"/>
            </a:pPr>
            <a:r>
              <a:rPr lang="en-US" b="true" sz="2875">
                <a:solidFill>
                  <a:srgbClr val="365679"/>
                </a:solidFill>
                <a:latin typeface="Helios Bold"/>
                <a:ea typeface="Helios Bold"/>
                <a:cs typeface="Helios Bold"/>
                <a:sym typeface="Helios Bold"/>
              </a:rPr>
              <a:t>Objective Achieved</a:t>
            </a:r>
            <a:r>
              <a:rPr lang="en-US" sz="2875">
                <a:solidFill>
                  <a:srgbClr val="365679"/>
                </a:solidFill>
                <a:latin typeface="Helios"/>
                <a:ea typeface="Helios"/>
                <a:cs typeface="Helios"/>
                <a:sym typeface="Helios"/>
              </a:rPr>
              <a:t>:  The SARIMAX model was used to forecast ‘</a:t>
            </a:r>
            <a:r>
              <a:rPr lang="en-US" sz="2875">
                <a:solidFill>
                  <a:srgbClr val="365679"/>
                </a:solidFill>
                <a:latin typeface="Helios"/>
                <a:ea typeface="Helios"/>
                <a:cs typeface="Helios"/>
                <a:sym typeface="Helios"/>
              </a:rPr>
              <a:t>Quantity’</a:t>
            </a:r>
            <a:r>
              <a:rPr lang="en-US" sz="2875">
                <a:solidFill>
                  <a:srgbClr val="365679"/>
                </a:solidFill>
                <a:latin typeface="Helios"/>
                <a:ea typeface="Helios"/>
                <a:cs typeface="Helios"/>
                <a:sym typeface="Helios"/>
              </a:rPr>
              <a:t>, with high accuracy by capturing seasonality and trends in the data </a:t>
            </a:r>
          </a:p>
          <a:p>
            <a:pPr algn="l" marL="620756" indent="-310378" lvl="1">
              <a:lnSpc>
                <a:spcPts val="4025"/>
              </a:lnSpc>
              <a:buFont typeface="Arial"/>
              <a:buChar char="•"/>
            </a:pPr>
            <a:r>
              <a:rPr lang="en-US" b="true" sz="2875">
                <a:solidFill>
                  <a:srgbClr val="365679"/>
                </a:solidFill>
                <a:latin typeface="Helios Bold"/>
                <a:ea typeface="Helios Bold"/>
                <a:cs typeface="Helios Bold"/>
                <a:sym typeface="Helios Bold"/>
              </a:rPr>
              <a:t>Key Insights</a:t>
            </a:r>
            <a:r>
              <a:rPr lang="en-US" sz="2875">
                <a:solidFill>
                  <a:srgbClr val="365679"/>
                </a:solidFill>
                <a:latin typeface="Helios"/>
                <a:ea typeface="Helios"/>
                <a:cs typeface="Helios"/>
                <a:sym typeface="Helios"/>
              </a:rPr>
              <a:t>:</a:t>
            </a:r>
          </a:p>
          <a:p>
            <a:pPr algn="l" marL="1241511" indent="-413837" lvl="2">
              <a:lnSpc>
                <a:spcPts val="4025"/>
              </a:lnSpc>
              <a:buFont typeface="Arial"/>
              <a:buChar char="⚬"/>
            </a:pPr>
            <a:r>
              <a:rPr lang="en-US" b="true" sz="2875">
                <a:solidFill>
                  <a:srgbClr val="13538A"/>
                </a:solidFill>
                <a:latin typeface="Helios Bold"/>
                <a:ea typeface="Helios Bold"/>
                <a:cs typeface="Helios Bold"/>
                <a:sym typeface="Helios Bold"/>
              </a:rPr>
              <a:t> Improved Inventory Management: </a:t>
            </a:r>
            <a:r>
              <a:rPr lang="en-US" sz="2875">
                <a:solidFill>
                  <a:srgbClr val="365679"/>
                </a:solidFill>
                <a:latin typeface="Helios"/>
                <a:ea typeface="Helios"/>
                <a:cs typeface="Helios"/>
                <a:sym typeface="Helios"/>
              </a:rPr>
              <a:t>Predicts future sales trends, ensuring the right amount of inventory is stocked, reducing missed sales opportunities.</a:t>
            </a:r>
          </a:p>
          <a:p>
            <a:pPr algn="l" marL="1241511" indent="-413837" lvl="2">
              <a:lnSpc>
                <a:spcPts val="4025"/>
              </a:lnSpc>
              <a:buFont typeface="Arial"/>
              <a:buChar char="⚬"/>
            </a:pPr>
            <a:r>
              <a:rPr lang="en-US" b="true" sz="2875">
                <a:solidFill>
                  <a:srgbClr val="13538A"/>
                </a:solidFill>
                <a:latin typeface="Helios Bold"/>
                <a:ea typeface="Helios Bold"/>
                <a:cs typeface="Helios Bold"/>
                <a:sym typeface="Helios Bold"/>
              </a:rPr>
              <a:t>Reduced Stockouts:</a:t>
            </a:r>
            <a:r>
              <a:rPr lang="en-US" sz="2875">
                <a:solidFill>
                  <a:srgbClr val="365679"/>
                </a:solidFill>
                <a:latin typeface="Helios"/>
                <a:ea typeface="Helios"/>
                <a:cs typeface="Helios"/>
                <a:sym typeface="Helios"/>
              </a:rPr>
              <a:t> Minimizes out-of-stock situations, leading to higher customer satisfaction and an improved shopping experience.</a:t>
            </a:r>
          </a:p>
          <a:p>
            <a:pPr algn="l" marL="1241511" indent="-413837" lvl="2">
              <a:lnSpc>
                <a:spcPts val="4025"/>
              </a:lnSpc>
              <a:buFont typeface="Arial"/>
              <a:buChar char="⚬"/>
            </a:pPr>
            <a:r>
              <a:rPr lang="en-US" b="true" sz="2875">
                <a:solidFill>
                  <a:srgbClr val="13538A"/>
                </a:solidFill>
                <a:latin typeface="Helios Bold"/>
                <a:ea typeface="Helios Bold"/>
                <a:cs typeface="Helios Bold"/>
                <a:sym typeface="Helios Bold"/>
              </a:rPr>
              <a:t>Optimized Ordering Process:</a:t>
            </a:r>
            <a:r>
              <a:rPr lang="en-US" sz="2875">
                <a:solidFill>
                  <a:srgbClr val="365679"/>
                </a:solidFill>
                <a:latin typeface="Helios"/>
                <a:ea typeface="Helios"/>
                <a:cs typeface="Helios"/>
                <a:sym typeface="Helios"/>
              </a:rPr>
              <a:t> Informs decisions on order timing and quantities, preventing overstocking and reducing carrying costs.</a:t>
            </a:r>
          </a:p>
          <a:p>
            <a:pPr algn="l" marL="1241511" indent="-413837" lvl="2">
              <a:lnSpc>
                <a:spcPts val="4025"/>
              </a:lnSpc>
              <a:buFont typeface="Arial"/>
              <a:buChar char="⚬"/>
            </a:pPr>
            <a:r>
              <a:rPr lang="en-US" b="true" sz="2875">
                <a:solidFill>
                  <a:srgbClr val="13538A"/>
                </a:solidFill>
                <a:latin typeface="Helios Bold"/>
                <a:ea typeface="Helios Bold"/>
                <a:cs typeface="Helios Bold"/>
                <a:sym typeface="Helios Bold"/>
              </a:rPr>
              <a:t>Enhanced Supplier Relationships:</a:t>
            </a:r>
            <a:r>
              <a:rPr lang="en-US" sz="2875">
                <a:solidFill>
                  <a:srgbClr val="365679"/>
                </a:solidFill>
                <a:latin typeface="Helios"/>
                <a:ea typeface="Helios"/>
                <a:cs typeface="Helios"/>
                <a:sym typeface="Helios"/>
              </a:rPr>
              <a:t> Enables effective communication with suppliers, ensuring timely restocking and better negotiation terms.</a:t>
            </a:r>
          </a:p>
          <a:p>
            <a:pPr algn="just">
              <a:lnSpc>
                <a:spcPts val="4025"/>
              </a:lnSpc>
            </a:pPr>
          </a:p>
        </p:txBody>
      </p:sp>
      <p:grpSp>
        <p:nvGrpSpPr>
          <p:cNvPr name="Group 8" id="8"/>
          <p:cNvGrpSpPr/>
          <p:nvPr/>
        </p:nvGrpSpPr>
        <p:grpSpPr>
          <a:xfrm rot="-10800000">
            <a:off x="-10251141" y="8218470"/>
            <a:ext cx="12727251" cy="12193285"/>
            <a:chOff x="0" y="0"/>
            <a:chExt cx="524208" cy="502215"/>
          </a:xfrm>
        </p:grpSpPr>
        <p:sp>
          <p:nvSpPr>
            <p:cNvPr name="Freeform 9" id="9"/>
            <p:cNvSpPr/>
            <p:nvPr/>
          </p:nvSpPr>
          <p:spPr>
            <a:xfrm flipH="false" flipV="false" rot="0">
              <a:off x="0" y="0"/>
              <a:ext cx="524208" cy="502215"/>
            </a:xfrm>
            <a:custGeom>
              <a:avLst/>
              <a:gdLst/>
              <a:ahLst/>
              <a:cxnLst/>
              <a:rect r="r" b="b" t="t" l="l"/>
              <a:pathLst>
                <a:path h="502215" w="524208">
                  <a:moveTo>
                    <a:pt x="203200" y="0"/>
                  </a:moveTo>
                  <a:lnTo>
                    <a:pt x="524208" y="0"/>
                  </a:lnTo>
                  <a:lnTo>
                    <a:pt x="321008" y="502215"/>
                  </a:lnTo>
                  <a:lnTo>
                    <a:pt x="0" y="502215"/>
                  </a:lnTo>
                  <a:lnTo>
                    <a:pt x="203200" y="0"/>
                  </a:lnTo>
                  <a:close/>
                </a:path>
              </a:pathLst>
            </a:custGeom>
            <a:solidFill>
              <a:srgbClr val="2B485F"/>
            </a:solidFill>
          </p:spPr>
        </p:sp>
        <p:sp>
          <p:nvSpPr>
            <p:cNvPr name="TextBox 10" id="10"/>
            <p:cNvSpPr txBox="true"/>
            <p:nvPr/>
          </p:nvSpPr>
          <p:spPr>
            <a:xfrm>
              <a:off x="101600" y="-57150"/>
              <a:ext cx="321008" cy="559365"/>
            </a:xfrm>
            <a:prstGeom prst="rect">
              <a:avLst/>
            </a:prstGeom>
          </p:spPr>
          <p:txBody>
            <a:bodyPr anchor="ctr" rtlCol="false" tIns="50800" lIns="50800" bIns="50800" rIns="50800"/>
            <a:lstStyle/>
            <a:p>
              <a:pPr algn="ctr">
                <a:lnSpc>
                  <a:spcPts val="3640"/>
                </a:lnSpc>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732613" y="5156506"/>
            <a:ext cx="2050229" cy="0"/>
          </a:xfrm>
          <a:prstGeom prst="line">
            <a:avLst/>
          </a:prstGeom>
          <a:ln cap="flat" w="85725">
            <a:solidFill>
              <a:srgbClr val="FFFFFF"/>
            </a:solidFill>
            <a:prstDash val="solid"/>
            <a:headEnd type="none" len="sm" w="sm"/>
            <a:tailEnd type="none" len="sm" w="sm"/>
          </a:ln>
        </p:spPr>
      </p:sp>
      <p:sp>
        <p:nvSpPr>
          <p:cNvPr name="Freeform 3" id="3"/>
          <p:cNvSpPr/>
          <p:nvPr/>
        </p:nvSpPr>
        <p:spPr>
          <a:xfrm flipH="false" flipV="false" rot="0">
            <a:off x="1789763" y="5895207"/>
            <a:ext cx="619711" cy="619711"/>
          </a:xfrm>
          <a:custGeom>
            <a:avLst/>
            <a:gdLst/>
            <a:ahLst/>
            <a:cxnLst/>
            <a:rect r="r" b="b" t="t" l="l"/>
            <a:pathLst>
              <a:path h="619711" w="619711">
                <a:moveTo>
                  <a:pt x="0" y="0"/>
                </a:moveTo>
                <a:lnTo>
                  <a:pt x="619711" y="0"/>
                </a:lnTo>
                <a:lnTo>
                  <a:pt x="619711" y="619712"/>
                </a:lnTo>
                <a:lnTo>
                  <a:pt x="0" y="619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89763" y="8638589"/>
            <a:ext cx="619711" cy="619711"/>
          </a:xfrm>
          <a:custGeom>
            <a:avLst/>
            <a:gdLst/>
            <a:ahLst/>
            <a:cxnLst/>
            <a:rect r="r" b="b" t="t" l="l"/>
            <a:pathLst>
              <a:path h="619711" w="619711">
                <a:moveTo>
                  <a:pt x="0" y="0"/>
                </a:moveTo>
                <a:lnTo>
                  <a:pt x="619711" y="0"/>
                </a:lnTo>
                <a:lnTo>
                  <a:pt x="619711" y="619711"/>
                </a:lnTo>
                <a:lnTo>
                  <a:pt x="0" y="6197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821528" y="6843658"/>
            <a:ext cx="4716357" cy="436016"/>
          </a:xfrm>
          <a:prstGeom prst="rect">
            <a:avLst/>
          </a:prstGeom>
        </p:spPr>
        <p:txBody>
          <a:bodyPr anchor="t" rtlCol="false" tIns="0" lIns="0" bIns="0" rIns="0">
            <a:spAutoFit/>
          </a:bodyPr>
          <a:lstStyle/>
          <a:p>
            <a:pPr algn="l">
              <a:lnSpc>
                <a:spcPts val="3571"/>
              </a:lnSpc>
            </a:pPr>
            <a:r>
              <a:rPr lang="en-US" sz="2551" spc="89">
                <a:solidFill>
                  <a:srgbClr val="FFFFFF"/>
                </a:solidFill>
                <a:latin typeface="Inter"/>
                <a:ea typeface="Inter"/>
                <a:cs typeface="Inter"/>
                <a:sym typeface="Inter"/>
              </a:rPr>
              <a:t>www.reallygreatsite.com</a:t>
            </a:r>
          </a:p>
        </p:txBody>
      </p:sp>
      <p:sp>
        <p:nvSpPr>
          <p:cNvPr name="TextBox 6" id="6"/>
          <p:cNvSpPr txBox="true"/>
          <p:nvPr/>
        </p:nvSpPr>
        <p:spPr>
          <a:xfrm rot="0">
            <a:off x="2768106" y="5931392"/>
            <a:ext cx="4067077" cy="435957"/>
          </a:xfrm>
          <a:prstGeom prst="rect">
            <a:avLst/>
          </a:prstGeom>
        </p:spPr>
        <p:txBody>
          <a:bodyPr anchor="t" rtlCol="false" tIns="0" lIns="0" bIns="0" rIns="0">
            <a:spAutoFit/>
          </a:bodyPr>
          <a:lstStyle/>
          <a:p>
            <a:pPr algn="l">
              <a:lnSpc>
                <a:spcPts val="3571"/>
              </a:lnSpc>
            </a:pPr>
            <a:r>
              <a:rPr lang="en-US" sz="2551">
                <a:solidFill>
                  <a:srgbClr val="FFFFFF"/>
                </a:solidFill>
                <a:latin typeface="Inter"/>
                <a:ea typeface="Inter"/>
                <a:cs typeface="Inter"/>
                <a:sym typeface="Inter"/>
              </a:rPr>
              <a:t>+123 456 7890</a:t>
            </a:r>
          </a:p>
        </p:txBody>
      </p:sp>
      <p:sp>
        <p:nvSpPr>
          <p:cNvPr name="TextBox 7" id="7"/>
          <p:cNvSpPr txBox="true"/>
          <p:nvPr/>
        </p:nvSpPr>
        <p:spPr>
          <a:xfrm rot="0">
            <a:off x="2821528" y="7759203"/>
            <a:ext cx="4716357" cy="436016"/>
          </a:xfrm>
          <a:prstGeom prst="rect">
            <a:avLst/>
          </a:prstGeom>
        </p:spPr>
        <p:txBody>
          <a:bodyPr anchor="t" rtlCol="false" tIns="0" lIns="0" bIns="0" rIns="0">
            <a:spAutoFit/>
          </a:bodyPr>
          <a:lstStyle/>
          <a:p>
            <a:pPr algn="l">
              <a:lnSpc>
                <a:spcPts val="3571"/>
              </a:lnSpc>
            </a:pPr>
            <a:r>
              <a:rPr lang="en-US" sz="2551" spc="112">
                <a:solidFill>
                  <a:srgbClr val="FFFFFF"/>
                </a:solidFill>
                <a:latin typeface="Inter"/>
                <a:ea typeface="Inter"/>
                <a:cs typeface="Inter"/>
                <a:sym typeface="Inter"/>
              </a:rPr>
              <a:t>hello@reallygreatsite.com</a:t>
            </a:r>
          </a:p>
        </p:txBody>
      </p:sp>
      <p:sp>
        <p:nvSpPr>
          <p:cNvPr name="TextBox 8" id="8"/>
          <p:cNvSpPr txBox="true"/>
          <p:nvPr/>
        </p:nvSpPr>
        <p:spPr>
          <a:xfrm rot="0">
            <a:off x="2821528" y="8674747"/>
            <a:ext cx="6487485" cy="435957"/>
          </a:xfrm>
          <a:prstGeom prst="rect">
            <a:avLst/>
          </a:prstGeom>
        </p:spPr>
        <p:txBody>
          <a:bodyPr anchor="t" rtlCol="false" tIns="0" lIns="0" bIns="0" rIns="0">
            <a:spAutoFit/>
          </a:bodyPr>
          <a:lstStyle/>
          <a:p>
            <a:pPr algn="l">
              <a:lnSpc>
                <a:spcPts val="3571"/>
              </a:lnSpc>
            </a:pPr>
            <a:r>
              <a:rPr lang="en-US" sz="2551" spc="38">
                <a:solidFill>
                  <a:srgbClr val="FFFFFF"/>
                </a:solidFill>
                <a:latin typeface="Inter"/>
                <a:ea typeface="Inter"/>
                <a:cs typeface="Inter"/>
                <a:sym typeface="Inter"/>
              </a:rPr>
              <a:t>123 Anywhere ST., Any City</a:t>
            </a:r>
          </a:p>
        </p:txBody>
      </p:sp>
      <p:sp>
        <p:nvSpPr>
          <p:cNvPr name="Freeform 9" id="9"/>
          <p:cNvSpPr/>
          <p:nvPr/>
        </p:nvSpPr>
        <p:spPr>
          <a:xfrm flipH="false" flipV="false" rot="0">
            <a:off x="0" y="4820066"/>
            <a:ext cx="6073106" cy="5476837"/>
          </a:xfrm>
          <a:custGeom>
            <a:avLst/>
            <a:gdLst/>
            <a:ahLst/>
            <a:cxnLst/>
            <a:rect r="r" b="b" t="t" l="l"/>
            <a:pathLst>
              <a:path h="5476837" w="6073106">
                <a:moveTo>
                  <a:pt x="0" y="0"/>
                </a:moveTo>
                <a:lnTo>
                  <a:pt x="6073106" y="0"/>
                </a:lnTo>
                <a:lnTo>
                  <a:pt x="6073106" y="5476837"/>
                </a:lnTo>
                <a:lnTo>
                  <a:pt x="0" y="54768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10800000">
            <a:off x="12776054" y="0"/>
            <a:ext cx="6073106" cy="5476837"/>
          </a:xfrm>
          <a:custGeom>
            <a:avLst/>
            <a:gdLst/>
            <a:ahLst/>
            <a:cxnLst/>
            <a:rect r="r" b="b" t="t" l="l"/>
            <a:pathLst>
              <a:path h="5476837" w="6073106">
                <a:moveTo>
                  <a:pt x="0" y="0"/>
                </a:moveTo>
                <a:lnTo>
                  <a:pt x="6073105" y="0"/>
                </a:lnTo>
                <a:lnTo>
                  <a:pt x="6073105" y="5476837"/>
                </a:lnTo>
                <a:lnTo>
                  <a:pt x="0" y="54768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5416748" y="4245928"/>
            <a:ext cx="7454503" cy="1701169"/>
          </a:xfrm>
          <a:prstGeom prst="rect">
            <a:avLst/>
          </a:prstGeom>
        </p:spPr>
        <p:txBody>
          <a:bodyPr anchor="t" rtlCol="false" tIns="0" lIns="0" bIns="0" rIns="0">
            <a:spAutoFit/>
          </a:bodyPr>
          <a:lstStyle/>
          <a:p>
            <a:pPr algn="ctr">
              <a:lnSpc>
                <a:spcPts val="13859"/>
              </a:lnSpc>
            </a:pPr>
            <a:r>
              <a:rPr lang="en-US" b="true" sz="9899">
                <a:solidFill>
                  <a:srgbClr val="000000"/>
                </a:solidFill>
                <a:latin typeface="Canva Sans Bold"/>
                <a:ea typeface="Canva Sans Bold"/>
                <a:cs typeface="Canva Sans Bold"/>
                <a:sym typeface="Canva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5112380" y="-148194"/>
            <a:ext cx="12727251" cy="12193285"/>
            <a:chOff x="0" y="0"/>
            <a:chExt cx="524208" cy="502215"/>
          </a:xfrm>
        </p:grpSpPr>
        <p:sp>
          <p:nvSpPr>
            <p:cNvPr name="Freeform 3" id="3"/>
            <p:cNvSpPr/>
            <p:nvPr/>
          </p:nvSpPr>
          <p:spPr>
            <a:xfrm flipH="false" flipV="false" rot="0">
              <a:off x="0" y="0"/>
              <a:ext cx="524208" cy="502215"/>
            </a:xfrm>
            <a:custGeom>
              <a:avLst/>
              <a:gdLst/>
              <a:ahLst/>
              <a:cxnLst/>
              <a:rect r="r" b="b" t="t" l="l"/>
              <a:pathLst>
                <a:path h="502215" w="524208">
                  <a:moveTo>
                    <a:pt x="203200" y="0"/>
                  </a:moveTo>
                  <a:lnTo>
                    <a:pt x="524208" y="0"/>
                  </a:lnTo>
                  <a:lnTo>
                    <a:pt x="321008" y="502215"/>
                  </a:lnTo>
                  <a:lnTo>
                    <a:pt x="0" y="502215"/>
                  </a:lnTo>
                  <a:lnTo>
                    <a:pt x="203200" y="0"/>
                  </a:lnTo>
                  <a:close/>
                </a:path>
              </a:pathLst>
            </a:custGeom>
            <a:solidFill>
              <a:srgbClr val="2B485F"/>
            </a:solidFill>
          </p:spPr>
        </p:sp>
        <p:sp>
          <p:nvSpPr>
            <p:cNvPr name="TextBox 4" id="4"/>
            <p:cNvSpPr txBox="true"/>
            <p:nvPr/>
          </p:nvSpPr>
          <p:spPr>
            <a:xfrm>
              <a:off x="101600" y="-57150"/>
              <a:ext cx="321008" cy="559365"/>
            </a:xfrm>
            <a:prstGeom prst="rect">
              <a:avLst/>
            </a:prstGeom>
          </p:spPr>
          <p:txBody>
            <a:bodyPr anchor="ctr" rtlCol="false" tIns="50800" lIns="50800" bIns="50800" rIns="50800"/>
            <a:lstStyle/>
            <a:p>
              <a:pPr algn="ctr">
                <a:lnSpc>
                  <a:spcPts val="3640"/>
                </a:lnSpc>
              </a:pPr>
            </a:p>
          </p:txBody>
        </p:sp>
      </p:grpSp>
      <p:sp>
        <p:nvSpPr>
          <p:cNvPr name="AutoShape 5" id="5"/>
          <p:cNvSpPr/>
          <p:nvPr/>
        </p:nvSpPr>
        <p:spPr>
          <a:xfrm>
            <a:off x="7461113" y="2677318"/>
            <a:ext cx="2050229" cy="0"/>
          </a:xfrm>
          <a:prstGeom prst="line">
            <a:avLst/>
          </a:prstGeom>
          <a:ln cap="flat" w="85725">
            <a:solidFill>
              <a:srgbClr val="365679"/>
            </a:solidFill>
            <a:prstDash val="solid"/>
            <a:headEnd type="none" len="sm" w="sm"/>
            <a:tailEnd type="none" len="sm" w="sm"/>
          </a:ln>
        </p:spPr>
      </p:sp>
      <p:grpSp>
        <p:nvGrpSpPr>
          <p:cNvPr name="Group 6" id="6"/>
          <p:cNvGrpSpPr/>
          <p:nvPr/>
        </p:nvGrpSpPr>
        <p:grpSpPr>
          <a:xfrm rot="9902075">
            <a:off x="16254219" y="-861230"/>
            <a:ext cx="3620223" cy="3167695"/>
            <a:chOff x="0" y="0"/>
            <a:chExt cx="812800" cy="711200"/>
          </a:xfrm>
        </p:grpSpPr>
        <p:sp>
          <p:nvSpPr>
            <p:cNvPr name="Freeform 7" id="7"/>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365679"/>
            </a:solidFill>
          </p:spPr>
        </p:sp>
        <p:sp>
          <p:nvSpPr>
            <p:cNvPr name="TextBox 8" id="8"/>
            <p:cNvSpPr txBox="true"/>
            <p:nvPr/>
          </p:nvSpPr>
          <p:spPr>
            <a:xfrm>
              <a:off x="127000" y="273050"/>
              <a:ext cx="558800" cy="387350"/>
            </a:xfrm>
            <a:prstGeom prst="rect">
              <a:avLst/>
            </a:prstGeom>
          </p:spPr>
          <p:txBody>
            <a:bodyPr anchor="ctr" rtlCol="false" tIns="50800" lIns="50800" bIns="50800" rIns="50800"/>
            <a:lstStyle/>
            <a:p>
              <a:pPr algn="ctr">
                <a:lnSpc>
                  <a:spcPts val="3640"/>
                </a:lnSpc>
              </a:pPr>
            </a:p>
          </p:txBody>
        </p:sp>
      </p:grpSp>
      <p:sp>
        <p:nvSpPr>
          <p:cNvPr name="TextBox 9" id="9"/>
          <p:cNvSpPr txBox="true"/>
          <p:nvPr/>
        </p:nvSpPr>
        <p:spPr>
          <a:xfrm rot="0">
            <a:off x="7461113" y="1452991"/>
            <a:ext cx="6931946" cy="1042605"/>
          </a:xfrm>
          <a:prstGeom prst="rect">
            <a:avLst/>
          </a:prstGeom>
        </p:spPr>
        <p:txBody>
          <a:bodyPr anchor="t" rtlCol="false" tIns="0" lIns="0" bIns="0" rIns="0">
            <a:spAutoFit/>
          </a:bodyPr>
          <a:lstStyle/>
          <a:p>
            <a:pPr algn="l">
              <a:lnSpc>
                <a:spcPts val="8326"/>
              </a:lnSpc>
            </a:pPr>
            <a:r>
              <a:rPr lang="en-US" sz="6405" spc="153">
                <a:solidFill>
                  <a:srgbClr val="365679"/>
                </a:solidFill>
                <a:latin typeface="League Spartan"/>
                <a:ea typeface="League Spartan"/>
                <a:cs typeface="League Spartan"/>
                <a:sym typeface="League Spartan"/>
              </a:rPr>
              <a:t>Contents</a:t>
            </a:r>
          </a:p>
        </p:txBody>
      </p:sp>
      <p:sp>
        <p:nvSpPr>
          <p:cNvPr name="TextBox 10" id="10"/>
          <p:cNvSpPr txBox="true"/>
          <p:nvPr/>
        </p:nvSpPr>
        <p:spPr>
          <a:xfrm rot="0">
            <a:off x="6955336" y="3581280"/>
            <a:ext cx="9569191" cy="3719887"/>
          </a:xfrm>
          <a:prstGeom prst="rect">
            <a:avLst/>
          </a:prstGeom>
        </p:spPr>
        <p:txBody>
          <a:bodyPr anchor="t" rtlCol="false" tIns="0" lIns="0" bIns="0" rIns="0">
            <a:spAutoFit/>
          </a:bodyPr>
          <a:lstStyle/>
          <a:p>
            <a:pPr algn="l" marL="908543" indent="-454271" lvl="1">
              <a:lnSpc>
                <a:spcPts val="5891"/>
              </a:lnSpc>
              <a:buFont typeface="Arial"/>
              <a:buChar char="•"/>
            </a:pPr>
            <a:r>
              <a:rPr lang="en-US" sz="4208">
                <a:solidFill>
                  <a:srgbClr val="000000"/>
                </a:solidFill>
                <a:latin typeface="Inter"/>
                <a:ea typeface="Inter"/>
                <a:cs typeface="Inter"/>
                <a:sym typeface="Inter"/>
              </a:rPr>
              <a:t>Problem Statement </a:t>
            </a:r>
          </a:p>
          <a:p>
            <a:pPr algn="l" marL="908543" indent="-454271" lvl="1">
              <a:lnSpc>
                <a:spcPts val="5891"/>
              </a:lnSpc>
              <a:buFont typeface="Arial"/>
              <a:buChar char="•"/>
            </a:pPr>
            <a:r>
              <a:rPr lang="en-US" sz="4208">
                <a:solidFill>
                  <a:srgbClr val="000000"/>
                </a:solidFill>
                <a:latin typeface="Inter"/>
                <a:ea typeface="Inter"/>
                <a:cs typeface="Inter"/>
                <a:sym typeface="Inter"/>
              </a:rPr>
              <a:t>Objectives</a:t>
            </a:r>
          </a:p>
          <a:p>
            <a:pPr algn="l" marL="908543" indent="-454271" lvl="1">
              <a:lnSpc>
                <a:spcPts val="5891"/>
              </a:lnSpc>
              <a:buFont typeface="Arial"/>
              <a:buChar char="•"/>
            </a:pPr>
            <a:r>
              <a:rPr lang="en-US" sz="4208">
                <a:solidFill>
                  <a:srgbClr val="000000"/>
                </a:solidFill>
                <a:latin typeface="Inter"/>
                <a:ea typeface="Inter"/>
                <a:cs typeface="Inter"/>
                <a:sym typeface="Inter"/>
              </a:rPr>
              <a:t>Methodology</a:t>
            </a:r>
          </a:p>
          <a:p>
            <a:pPr algn="l" marL="908543" indent="-454271" lvl="1">
              <a:lnSpc>
                <a:spcPts val="5891"/>
              </a:lnSpc>
              <a:buFont typeface="Arial"/>
              <a:buChar char="•"/>
            </a:pPr>
            <a:r>
              <a:rPr lang="en-US" sz="4208">
                <a:solidFill>
                  <a:srgbClr val="000000"/>
                </a:solidFill>
                <a:latin typeface="Inter"/>
                <a:ea typeface="Inter"/>
                <a:cs typeface="Inter"/>
                <a:sym typeface="Inter"/>
              </a:rPr>
              <a:t>Visualisation Forecasts</a:t>
            </a:r>
          </a:p>
          <a:p>
            <a:pPr algn="l" marL="908543" indent="-454271" lvl="1">
              <a:lnSpc>
                <a:spcPts val="5891"/>
              </a:lnSpc>
              <a:buFont typeface="Arial"/>
              <a:buChar char="•"/>
            </a:pPr>
            <a:r>
              <a:rPr lang="en-US" sz="4208">
                <a:solidFill>
                  <a:srgbClr val="000000"/>
                </a:solidFill>
                <a:latin typeface="Inter"/>
                <a:ea typeface="Inter"/>
                <a:cs typeface="Inter"/>
                <a:sym typeface="Inter"/>
              </a:rPr>
              <a:t>Results and Insights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1657116" y="0"/>
            <a:ext cx="14732382" cy="12193285"/>
            <a:chOff x="0" y="0"/>
            <a:chExt cx="606795" cy="502215"/>
          </a:xfrm>
        </p:grpSpPr>
        <p:sp>
          <p:nvSpPr>
            <p:cNvPr name="Freeform 3" id="3"/>
            <p:cNvSpPr/>
            <p:nvPr/>
          </p:nvSpPr>
          <p:spPr>
            <a:xfrm flipH="false" flipV="false" rot="0">
              <a:off x="0" y="0"/>
              <a:ext cx="606795" cy="502215"/>
            </a:xfrm>
            <a:custGeom>
              <a:avLst/>
              <a:gdLst/>
              <a:ahLst/>
              <a:cxnLst/>
              <a:rect r="r" b="b" t="t" l="l"/>
              <a:pathLst>
                <a:path h="502215" w="606795">
                  <a:moveTo>
                    <a:pt x="203200" y="0"/>
                  </a:moveTo>
                  <a:lnTo>
                    <a:pt x="606795" y="0"/>
                  </a:lnTo>
                  <a:lnTo>
                    <a:pt x="403595" y="502215"/>
                  </a:lnTo>
                  <a:lnTo>
                    <a:pt x="0" y="502215"/>
                  </a:lnTo>
                  <a:lnTo>
                    <a:pt x="203200" y="0"/>
                  </a:lnTo>
                  <a:close/>
                </a:path>
              </a:pathLst>
            </a:custGeom>
            <a:solidFill>
              <a:srgbClr val="2B485F"/>
            </a:solidFill>
          </p:spPr>
        </p:sp>
        <p:sp>
          <p:nvSpPr>
            <p:cNvPr name="TextBox 4" id="4"/>
            <p:cNvSpPr txBox="true"/>
            <p:nvPr/>
          </p:nvSpPr>
          <p:spPr>
            <a:xfrm>
              <a:off x="101600" y="-57150"/>
              <a:ext cx="403595" cy="559365"/>
            </a:xfrm>
            <a:prstGeom prst="rect">
              <a:avLst/>
            </a:prstGeom>
          </p:spPr>
          <p:txBody>
            <a:bodyPr anchor="ctr" rtlCol="false" tIns="50800" lIns="50800" bIns="50800" rIns="50800"/>
            <a:lstStyle/>
            <a:p>
              <a:pPr algn="ctr">
                <a:lnSpc>
                  <a:spcPts val="3640"/>
                </a:lnSpc>
              </a:pPr>
            </a:p>
          </p:txBody>
        </p:sp>
      </p:grpSp>
      <p:sp>
        <p:nvSpPr>
          <p:cNvPr name="AutoShape 5" id="5"/>
          <p:cNvSpPr/>
          <p:nvPr/>
        </p:nvSpPr>
        <p:spPr>
          <a:xfrm>
            <a:off x="1028700" y="3022010"/>
            <a:ext cx="2050229" cy="0"/>
          </a:xfrm>
          <a:prstGeom prst="line">
            <a:avLst/>
          </a:prstGeom>
          <a:ln cap="flat" w="85725">
            <a:solidFill>
              <a:srgbClr val="365679"/>
            </a:solidFill>
            <a:prstDash val="solid"/>
            <a:headEnd type="none" len="sm" w="sm"/>
            <a:tailEnd type="none" len="sm" w="sm"/>
          </a:ln>
        </p:spPr>
      </p:sp>
      <p:sp>
        <p:nvSpPr>
          <p:cNvPr name="TextBox 6" id="6"/>
          <p:cNvSpPr txBox="true"/>
          <p:nvPr/>
        </p:nvSpPr>
        <p:spPr>
          <a:xfrm rot="0">
            <a:off x="1028700" y="1315092"/>
            <a:ext cx="10763033" cy="1352597"/>
          </a:xfrm>
          <a:prstGeom prst="rect">
            <a:avLst/>
          </a:prstGeom>
        </p:spPr>
        <p:txBody>
          <a:bodyPr anchor="t" rtlCol="false" tIns="0" lIns="0" bIns="0" rIns="0">
            <a:spAutoFit/>
          </a:bodyPr>
          <a:lstStyle/>
          <a:p>
            <a:pPr algn="l">
              <a:lnSpc>
                <a:spcPts val="10890"/>
              </a:lnSpc>
            </a:pPr>
            <a:r>
              <a:rPr lang="en-US" sz="8377" spc="201">
                <a:solidFill>
                  <a:srgbClr val="365679"/>
                </a:solidFill>
                <a:latin typeface="League Spartan"/>
                <a:ea typeface="League Spartan"/>
                <a:cs typeface="League Spartan"/>
                <a:sym typeface="League Spartan"/>
              </a:rPr>
              <a:t>INTRODUCTION</a:t>
            </a:r>
          </a:p>
        </p:txBody>
      </p:sp>
      <p:sp>
        <p:nvSpPr>
          <p:cNvPr name="TextBox 7" id="7"/>
          <p:cNvSpPr txBox="true"/>
          <p:nvPr/>
        </p:nvSpPr>
        <p:spPr>
          <a:xfrm rot="0">
            <a:off x="1028700" y="4274315"/>
            <a:ext cx="12408068" cy="2796877"/>
          </a:xfrm>
          <a:prstGeom prst="rect">
            <a:avLst/>
          </a:prstGeom>
        </p:spPr>
        <p:txBody>
          <a:bodyPr anchor="t" rtlCol="false" tIns="0" lIns="0" bIns="0" rIns="0">
            <a:spAutoFit/>
          </a:bodyPr>
          <a:lstStyle/>
          <a:p>
            <a:pPr algn="l">
              <a:lnSpc>
                <a:spcPts val="4511"/>
              </a:lnSpc>
            </a:pPr>
            <a:r>
              <a:rPr lang="en-US" sz="3222" spc="383">
                <a:solidFill>
                  <a:srgbClr val="000000"/>
                </a:solidFill>
                <a:latin typeface="Inter"/>
                <a:ea typeface="Inter"/>
                <a:cs typeface="Inter"/>
                <a:sym typeface="Inter"/>
              </a:rPr>
              <a:t>Retail businesses face challenges in predicting demand due to dynamic market conditions. This project aims to leverage AI to enhance forecasting accuracy, enabling smarter inventory and marketing decisions..</a:t>
            </a:r>
          </a:p>
        </p:txBody>
      </p:sp>
      <p:sp>
        <p:nvSpPr>
          <p:cNvPr name="TextBox 8" id="8"/>
          <p:cNvSpPr txBox="true"/>
          <p:nvPr/>
        </p:nvSpPr>
        <p:spPr>
          <a:xfrm rot="0">
            <a:off x="914616" y="8328259"/>
            <a:ext cx="2871424" cy="406045"/>
          </a:xfrm>
          <a:prstGeom prst="rect">
            <a:avLst/>
          </a:prstGeom>
        </p:spPr>
        <p:txBody>
          <a:bodyPr anchor="t" rtlCol="false" tIns="0" lIns="0" bIns="0" rIns="0">
            <a:spAutoFit/>
          </a:bodyPr>
          <a:lstStyle/>
          <a:p>
            <a:pPr algn="ctr">
              <a:lnSpc>
                <a:spcPts val="3283"/>
              </a:lnSpc>
            </a:pPr>
            <a:r>
              <a:rPr lang="en-US" sz="2525" spc="149">
                <a:solidFill>
                  <a:srgbClr val="FFFFFF"/>
                </a:solidFill>
                <a:latin typeface="League Spartan"/>
                <a:ea typeface="League Spartan"/>
                <a:cs typeface="League Spartan"/>
                <a:sym typeface="League Spartan"/>
              </a:rPr>
              <a:t>CONTINUE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1772121" y="0"/>
            <a:ext cx="11709920" cy="10855389"/>
            <a:chOff x="0" y="0"/>
            <a:chExt cx="693921" cy="643282"/>
          </a:xfrm>
        </p:grpSpPr>
        <p:sp>
          <p:nvSpPr>
            <p:cNvPr name="Freeform 3" id="3"/>
            <p:cNvSpPr/>
            <p:nvPr/>
          </p:nvSpPr>
          <p:spPr>
            <a:xfrm flipH="false" flipV="false" rot="0">
              <a:off x="0" y="0"/>
              <a:ext cx="693921" cy="643282"/>
            </a:xfrm>
            <a:custGeom>
              <a:avLst/>
              <a:gdLst/>
              <a:ahLst/>
              <a:cxnLst/>
              <a:rect r="r" b="b" t="t" l="l"/>
              <a:pathLst>
                <a:path h="643282" w="693921">
                  <a:moveTo>
                    <a:pt x="203200" y="0"/>
                  </a:moveTo>
                  <a:lnTo>
                    <a:pt x="693921" y="0"/>
                  </a:lnTo>
                  <a:lnTo>
                    <a:pt x="490721" y="643282"/>
                  </a:lnTo>
                  <a:lnTo>
                    <a:pt x="0" y="643282"/>
                  </a:lnTo>
                  <a:lnTo>
                    <a:pt x="203200" y="0"/>
                  </a:lnTo>
                  <a:close/>
                </a:path>
              </a:pathLst>
            </a:custGeom>
            <a:solidFill>
              <a:srgbClr val="2B485F"/>
            </a:solidFill>
          </p:spPr>
        </p:sp>
        <p:sp>
          <p:nvSpPr>
            <p:cNvPr name="TextBox 4" id="4"/>
            <p:cNvSpPr txBox="true"/>
            <p:nvPr/>
          </p:nvSpPr>
          <p:spPr>
            <a:xfrm>
              <a:off x="101600" y="-57150"/>
              <a:ext cx="490721" cy="700432"/>
            </a:xfrm>
            <a:prstGeom prst="rect">
              <a:avLst/>
            </a:prstGeom>
          </p:spPr>
          <p:txBody>
            <a:bodyPr anchor="ctr" rtlCol="false" tIns="50800" lIns="50800" bIns="50800" rIns="50800"/>
            <a:lstStyle/>
            <a:p>
              <a:pPr algn="ctr">
                <a:lnSpc>
                  <a:spcPts val="3640"/>
                </a:lnSpc>
              </a:pPr>
            </a:p>
          </p:txBody>
        </p:sp>
      </p:grpSp>
      <p:grpSp>
        <p:nvGrpSpPr>
          <p:cNvPr name="Group 5" id="5"/>
          <p:cNvGrpSpPr/>
          <p:nvPr/>
        </p:nvGrpSpPr>
        <p:grpSpPr>
          <a:xfrm rot="0">
            <a:off x="570293" y="4560064"/>
            <a:ext cx="10553568" cy="4405936"/>
            <a:chOff x="0" y="0"/>
            <a:chExt cx="2779541" cy="1160411"/>
          </a:xfrm>
        </p:grpSpPr>
        <p:sp>
          <p:nvSpPr>
            <p:cNvPr name="Freeform 6" id="6"/>
            <p:cNvSpPr/>
            <p:nvPr/>
          </p:nvSpPr>
          <p:spPr>
            <a:xfrm flipH="false" flipV="false" rot="0">
              <a:off x="0" y="0"/>
              <a:ext cx="2779541" cy="1160411"/>
            </a:xfrm>
            <a:custGeom>
              <a:avLst/>
              <a:gdLst/>
              <a:ahLst/>
              <a:cxnLst/>
              <a:rect r="r" b="b" t="t" l="l"/>
              <a:pathLst>
                <a:path h="1160411" w="2779541">
                  <a:moveTo>
                    <a:pt x="37413" y="0"/>
                  </a:moveTo>
                  <a:lnTo>
                    <a:pt x="2742128" y="0"/>
                  </a:lnTo>
                  <a:cubicBezTo>
                    <a:pt x="2762790" y="0"/>
                    <a:pt x="2779541" y="16750"/>
                    <a:pt x="2779541" y="37413"/>
                  </a:cubicBezTo>
                  <a:lnTo>
                    <a:pt x="2779541" y="1122998"/>
                  </a:lnTo>
                  <a:cubicBezTo>
                    <a:pt x="2779541" y="1132921"/>
                    <a:pt x="2775599" y="1142437"/>
                    <a:pt x="2768583" y="1149453"/>
                  </a:cubicBezTo>
                  <a:cubicBezTo>
                    <a:pt x="2761567" y="1156469"/>
                    <a:pt x="2752050" y="1160411"/>
                    <a:pt x="2742128" y="1160411"/>
                  </a:cubicBezTo>
                  <a:lnTo>
                    <a:pt x="37413" y="1160411"/>
                  </a:lnTo>
                  <a:cubicBezTo>
                    <a:pt x="27490" y="1160411"/>
                    <a:pt x="17974" y="1156469"/>
                    <a:pt x="10958" y="1149453"/>
                  </a:cubicBezTo>
                  <a:cubicBezTo>
                    <a:pt x="3942" y="1142437"/>
                    <a:pt x="0" y="1132921"/>
                    <a:pt x="0" y="1122998"/>
                  </a:cubicBezTo>
                  <a:lnTo>
                    <a:pt x="0" y="37413"/>
                  </a:lnTo>
                  <a:cubicBezTo>
                    <a:pt x="0" y="27490"/>
                    <a:pt x="3942" y="17974"/>
                    <a:pt x="10958" y="10958"/>
                  </a:cubicBezTo>
                  <a:cubicBezTo>
                    <a:pt x="17974" y="3942"/>
                    <a:pt x="27490" y="0"/>
                    <a:pt x="37413" y="0"/>
                  </a:cubicBezTo>
                  <a:close/>
                </a:path>
              </a:pathLst>
            </a:custGeom>
            <a:solidFill>
              <a:srgbClr val="2B485F"/>
            </a:solidFill>
          </p:spPr>
        </p:sp>
        <p:sp>
          <p:nvSpPr>
            <p:cNvPr name="TextBox 7" id="7"/>
            <p:cNvSpPr txBox="true"/>
            <p:nvPr/>
          </p:nvSpPr>
          <p:spPr>
            <a:xfrm>
              <a:off x="0" y="-57150"/>
              <a:ext cx="2779541" cy="1217561"/>
            </a:xfrm>
            <a:prstGeom prst="rect">
              <a:avLst/>
            </a:prstGeom>
          </p:spPr>
          <p:txBody>
            <a:bodyPr anchor="ctr" rtlCol="false" tIns="50800" lIns="50800" bIns="50800" rIns="50800"/>
            <a:lstStyle/>
            <a:p>
              <a:pPr algn="ctr">
                <a:lnSpc>
                  <a:spcPts val="3640"/>
                </a:lnSpc>
              </a:pPr>
            </a:p>
          </p:txBody>
        </p:sp>
      </p:grpSp>
      <p:sp>
        <p:nvSpPr>
          <p:cNvPr name="AutoShape 8" id="8"/>
          <p:cNvSpPr/>
          <p:nvPr/>
        </p:nvSpPr>
        <p:spPr>
          <a:xfrm>
            <a:off x="1066800" y="3702665"/>
            <a:ext cx="2050229" cy="0"/>
          </a:xfrm>
          <a:prstGeom prst="line">
            <a:avLst/>
          </a:prstGeom>
          <a:ln cap="flat" w="85725">
            <a:solidFill>
              <a:srgbClr val="365679"/>
            </a:solidFill>
            <a:prstDash val="solid"/>
            <a:headEnd type="none" len="sm" w="sm"/>
            <a:tailEnd type="none" len="sm" w="sm"/>
          </a:ln>
        </p:spPr>
      </p:sp>
      <p:sp>
        <p:nvSpPr>
          <p:cNvPr name="TextBox 9" id="9"/>
          <p:cNvSpPr txBox="true"/>
          <p:nvPr/>
        </p:nvSpPr>
        <p:spPr>
          <a:xfrm rot="0">
            <a:off x="1028700" y="1122944"/>
            <a:ext cx="6095117" cy="2282825"/>
          </a:xfrm>
          <a:prstGeom prst="rect">
            <a:avLst/>
          </a:prstGeom>
        </p:spPr>
        <p:txBody>
          <a:bodyPr anchor="t" rtlCol="false" tIns="0" lIns="0" bIns="0" rIns="0">
            <a:spAutoFit/>
          </a:bodyPr>
          <a:lstStyle/>
          <a:p>
            <a:pPr algn="l">
              <a:lnSpc>
                <a:spcPts val="9099"/>
              </a:lnSpc>
            </a:pPr>
            <a:r>
              <a:rPr lang="en-US" sz="6999" spc="167">
                <a:solidFill>
                  <a:srgbClr val="365679"/>
                </a:solidFill>
                <a:latin typeface="League Spartan"/>
                <a:ea typeface="League Spartan"/>
                <a:cs typeface="League Spartan"/>
                <a:sym typeface="League Spartan"/>
              </a:rPr>
              <a:t>PROBLEM STATEMENT</a:t>
            </a:r>
          </a:p>
        </p:txBody>
      </p:sp>
      <p:sp>
        <p:nvSpPr>
          <p:cNvPr name="TextBox 10" id="10"/>
          <p:cNvSpPr txBox="true"/>
          <p:nvPr/>
        </p:nvSpPr>
        <p:spPr>
          <a:xfrm rot="0">
            <a:off x="1028700" y="4786313"/>
            <a:ext cx="9360364" cy="3801894"/>
          </a:xfrm>
          <a:prstGeom prst="rect">
            <a:avLst/>
          </a:prstGeom>
        </p:spPr>
        <p:txBody>
          <a:bodyPr anchor="t" rtlCol="false" tIns="0" lIns="0" bIns="0" rIns="0">
            <a:spAutoFit/>
          </a:bodyPr>
          <a:lstStyle/>
          <a:p>
            <a:pPr algn="just">
              <a:lnSpc>
                <a:spcPts val="3071"/>
              </a:lnSpc>
            </a:pPr>
            <a:r>
              <a:rPr lang="en-US" sz="2194" spc="261">
                <a:solidFill>
                  <a:srgbClr val="FFFFFF"/>
                </a:solidFill>
                <a:latin typeface="Cloud"/>
                <a:ea typeface="Cloud"/>
                <a:cs typeface="Cloud"/>
                <a:sym typeface="Cloud"/>
              </a:rPr>
              <a:t>In the E-commerce industry, accurately forecasting product demand is crucial for optimizing inventory, minimizing costs, and maximizing sales. However, traditional forecasting approaches often fail to account for dynamic factors such as online customer behavior and marketing performance. This project addresses the challenge of developing a robust demand forecasting model that integrates historical sales data with Google Analytics KPIs, such as Google clicks and Facebook impressions, to predict future product demand effectively.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336975" y="0"/>
            <a:ext cx="13196926" cy="10815302"/>
            <a:chOff x="0" y="0"/>
            <a:chExt cx="812800" cy="666116"/>
          </a:xfrm>
        </p:grpSpPr>
        <p:sp>
          <p:nvSpPr>
            <p:cNvPr name="Freeform 3" id="3"/>
            <p:cNvSpPr/>
            <p:nvPr/>
          </p:nvSpPr>
          <p:spPr>
            <a:xfrm flipH="false" flipV="false" rot="0">
              <a:off x="0" y="0"/>
              <a:ext cx="812800" cy="666116"/>
            </a:xfrm>
            <a:custGeom>
              <a:avLst/>
              <a:gdLst/>
              <a:ahLst/>
              <a:cxnLst/>
              <a:rect r="r" b="b" t="t" l="l"/>
              <a:pathLst>
                <a:path h="666116" w="812800">
                  <a:moveTo>
                    <a:pt x="609600" y="0"/>
                  </a:moveTo>
                  <a:lnTo>
                    <a:pt x="0" y="0"/>
                  </a:lnTo>
                  <a:lnTo>
                    <a:pt x="203200" y="666116"/>
                  </a:lnTo>
                  <a:lnTo>
                    <a:pt x="812800" y="666116"/>
                  </a:lnTo>
                  <a:lnTo>
                    <a:pt x="609600" y="0"/>
                  </a:lnTo>
                  <a:close/>
                </a:path>
              </a:pathLst>
            </a:custGeom>
            <a:blipFill>
              <a:blip r:embed="rId2"/>
              <a:stretch>
                <a:fillRect l="-11503" t="0" r="-11503" b="0"/>
              </a:stretch>
            </a:blipFill>
          </p:spPr>
        </p:sp>
      </p:grpSp>
      <p:grpSp>
        <p:nvGrpSpPr>
          <p:cNvPr name="Group 4" id="4"/>
          <p:cNvGrpSpPr/>
          <p:nvPr/>
        </p:nvGrpSpPr>
        <p:grpSpPr>
          <a:xfrm rot="0">
            <a:off x="-647723" y="4676318"/>
            <a:ext cx="18288000" cy="4581982"/>
            <a:chOff x="0" y="0"/>
            <a:chExt cx="4816593" cy="1206777"/>
          </a:xfrm>
        </p:grpSpPr>
        <p:sp>
          <p:nvSpPr>
            <p:cNvPr name="Freeform 5" id="5"/>
            <p:cNvSpPr/>
            <p:nvPr/>
          </p:nvSpPr>
          <p:spPr>
            <a:xfrm flipH="false" flipV="false" rot="0">
              <a:off x="0" y="0"/>
              <a:ext cx="4816592" cy="1206777"/>
            </a:xfrm>
            <a:custGeom>
              <a:avLst/>
              <a:gdLst/>
              <a:ahLst/>
              <a:cxnLst/>
              <a:rect r="r" b="b" t="t" l="l"/>
              <a:pathLst>
                <a:path h="1206777" w="4816592">
                  <a:moveTo>
                    <a:pt x="21590" y="0"/>
                  </a:moveTo>
                  <a:lnTo>
                    <a:pt x="4795002" y="0"/>
                  </a:lnTo>
                  <a:cubicBezTo>
                    <a:pt x="4800728" y="0"/>
                    <a:pt x="4806220" y="2275"/>
                    <a:pt x="4810269" y="6324"/>
                  </a:cubicBezTo>
                  <a:cubicBezTo>
                    <a:pt x="4814318" y="10372"/>
                    <a:pt x="4816592" y="15864"/>
                    <a:pt x="4816592" y="21590"/>
                  </a:cubicBezTo>
                  <a:lnTo>
                    <a:pt x="4816592" y="1185187"/>
                  </a:lnTo>
                  <a:cubicBezTo>
                    <a:pt x="4816592" y="1197111"/>
                    <a:pt x="4806926" y="1206777"/>
                    <a:pt x="4795002" y="1206777"/>
                  </a:cubicBezTo>
                  <a:lnTo>
                    <a:pt x="21590" y="1206777"/>
                  </a:lnTo>
                  <a:cubicBezTo>
                    <a:pt x="9666" y="1206777"/>
                    <a:pt x="0" y="1197111"/>
                    <a:pt x="0" y="1185187"/>
                  </a:cubicBezTo>
                  <a:lnTo>
                    <a:pt x="0" y="21590"/>
                  </a:lnTo>
                  <a:cubicBezTo>
                    <a:pt x="0" y="9666"/>
                    <a:pt x="9666" y="0"/>
                    <a:pt x="21590" y="0"/>
                  </a:cubicBezTo>
                  <a:close/>
                </a:path>
              </a:pathLst>
            </a:custGeom>
            <a:solidFill>
              <a:srgbClr val="2B485F"/>
            </a:solidFill>
          </p:spPr>
        </p:sp>
        <p:sp>
          <p:nvSpPr>
            <p:cNvPr name="TextBox 6" id="6"/>
            <p:cNvSpPr txBox="true"/>
            <p:nvPr/>
          </p:nvSpPr>
          <p:spPr>
            <a:xfrm>
              <a:off x="0" y="-57150"/>
              <a:ext cx="4816593" cy="1263927"/>
            </a:xfrm>
            <a:prstGeom prst="rect">
              <a:avLst/>
            </a:prstGeom>
          </p:spPr>
          <p:txBody>
            <a:bodyPr anchor="ctr" rtlCol="false" tIns="50800" lIns="50800" bIns="50800" rIns="50800"/>
            <a:lstStyle/>
            <a:p>
              <a:pPr algn="ctr">
                <a:lnSpc>
                  <a:spcPts val="3640"/>
                </a:lnSpc>
              </a:pPr>
            </a:p>
          </p:txBody>
        </p:sp>
      </p:grpSp>
      <p:sp>
        <p:nvSpPr>
          <p:cNvPr name="AutoShape 7" id="7"/>
          <p:cNvSpPr/>
          <p:nvPr/>
        </p:nvSpPr>
        <p:spPr>
          <a:xfrm>
            <a:off x="914616" y="3850579"/>
            <a:ext cx="2050229" cy="0"/>
          </a:xfrm>
          <a:prstGeom prst="line">
            <a:avLst/>
          </a:prstGeom>
          <a:ln cap="flat" w="85725">
            <a:solidFill>
              <a:srgbClr val="365679"/>
            </a:solidFill>
            <a:prstDash val="solid"/>
            <a:headEnd type="none" len="sm" w="sm"/>
            <a:tailEnd type="none" len="sm" w="sm"/>
          </a:ln>
        </p:spPr>
      </p:sp>
      <p:sp>
        <p:nvSpPr>
          <p:cNvPr name="TextBox 8" id="8"/>
          <p:cNvSpPr txBox="true"/>
          <p:nvPr/>
        </p:nvSpPr>
        <p:spPr>
          <a:xfrm rot="0">
            <a:off x="905091" y="2553738"/>
            <a:ext cx="6091317" cy="1130235"/>
          </a:xfrm>
          <a:prstGeom prst="rect">
            <a:avLst/>
          </a:prstGeom>
        </p:spPr>
        <p:txBody>
          <a:bodyPr anchor="t" rtlCol="false" tIns="0" lIns="0" bIns="0" rIns="0">
            <a:spAutoFit/>
          </a:bodyPr>
          <a:lstStyle/>
          <a:p>
            <a:pPr algn="l">
              <a:lnSpc>
                <a:spcPts val="9106"/>
              </a:lnSpc>
            </a:pPr>
            <a:r>
              <a:rPr lang="en-US" sz="7005" spc="168">
                <a:solidFill>
                  <a:srgbClr val="365679"/>
                </a:solidFill>
                <a:latin typeface="League Spartan"/>
                <a:ea typeface="League Spartan"/>
                <a:cs typeface="League Spartan"/>
                <a:sym typeface="League Spartan"/>
              </a:rPr>
              <a:t>OBJECTIVES</a:t>
            </a:r>
          </a:p>
        </p:txBody>
      </p:sp>
      <p:sp>
        <p:nvSpPr>
          <p:cNvPr name="TextBox 9" id="9"/>
          <p:cNvSpPr txBox="true"/>
          <p:nvPr/>
        </p:nvSpPr>
        <p:spPr>
          <a:xfrm rot="0">
            <a:off x="905091" y="5312401"/>
            <a:ext cx="980388" cy="503505"/>
          </a:xfrm>
          <a:prstGeom prst="rect">
            <a:avLst/>
          </a:prstGeom>
        </p:spPr>
        <p:txBody>
          <a:bodyPr anchor="t" rtlCol="false" tIns="0" lIns="0" bIns="0" rIns="0">
            <a:spAutoFit/>
          </a:bodyPr>
          <a:lstStyle/>
          <a:p>
            <a:pPr algn="l">
              <a:lnSpc>
                <a:spcPts val="4029"/>
              </a:lnSpc>
            </a:pPr>
            <a:r>
              <a:rPr lang="en-US" sz="3099" spc="74">
                <a:solidFill>
                  <a:srgbClr val="FFFFFF"/>
                </a:solidFill>
                <a:latin typeface="League Spartan"/>
                <a:ea typeface="League Spartan"/>
                <a:cs typeface="League Spartan"/>
                <a:sym typeface="League Spartan"/>
              </a:rPr>
              <a:t>01.</a:t>
            </a:r>
          </a:p>
        </p:txBody>
      </p:sp>
      <p:sp>
        <p:nvSpPr>
          <p:cNvPr name="TextBox 10" id="10"/>
          <p:cNvSpPr txBox="true"/>
          <p:nvPr/>
        </p:nvSpPr>
        <p:spPr>
          <a:xfrm rot="0">
            <a:off x="905091" y="5902948"/>
            <a:ext cx="3289966" cy="815975"/>
          </a:xfrm>
          <a:prstGeom prst="rect">
            <a:avLst/>
          </a:prstGeom>
        </p:spPr>
        <p:txBody>
          <a:bodyPr anchor="t" rtlCol="false" tIns="0" lIns="0" bIns="0" rIns="0">
            <a:spAutoFit/>
          </a:bodyPr>
          <a:lstStyle/>
          <a:p>
            <a:pPr algn="just">
              <a:lnSpc>
                <a:spcPts val="3250"/>
              </a:lnSpc>
            </a:pPr>
            <a:r>
              <a:rPr lang="en-US" sz="2500" spc="60">
                <a:solidFill>
                  <a:srgbClr val="FFFFFF"/>
                </a:solidFill>
                <a:latin typeface="League Spartan"/>
                <a:ea typeface="League Spartan"/>
                <a:cs typeface="League Spartan"/>
                <a:sym typeface="League Spartan"/>
              </a:rPr>
              <a:t>Accurate Demand Forecasting:</a:t>
            </a:r>
          </a:p>
        </p:txBody>
      </p:sp>
      <p:sp>
        <p:nvSpPr>
          <p:cNvPr name="TextBox 11" id="11"/>
          <p:cNvSpPr txBox="true"/>
          <p:nvPr/>
        </p:nvSpPr>
        <p:spPr>
          <a:xfrm rot="0">
            <a:off x="905091" y="6876085"/>
            <a:ext cx="3733788" cy="1153794"/>
          </a:xfrm>
          <a:prstGeom prst="rect">
            <a:avLst/>
          </a:prstGeom>
        </p:spPr>
        <p:txBody>
          <a:bodyPr anchor="t" rtlCol="false" tIns="0" lIns="0" bIns="0" rIns="0">
            <a:spAutoFit/>
          </a:bodyPr>
          <a:lstStyle/>
          <a:p>
            <a:pPr algn="l">
              <a:lnSpc>
                <a:spcPts val="3080"/>
              </a:lnSpc>
            </a:pPr>
            <a:r>
              <a:rPr lang="en-US" sz="2200" spc="261">
                <a:solidFill>
                  <a:srgbClr val="FFFFFF"/>
                </a:solidFill>
                <a:latin typeface="Inter"/>
                <a:ea typeface="Inter"/>
                <a:cs typeface="Inter"/>
                <a:sym typeface="Inter"/>
              </a:rPr>
              <a:t>Build models to predict retail demand using historical data.</a:t>
            </a:r>
          </a:p>
        </p:txBody>
      </p:sp>
      <p:sp>
        <p:nvSpPr>
          <p:cNvPr name="TextBox 12" id="12"/>
          <p:cNvSpPr txBox="true"/>
          <p:nvPr/>
        </p:nvSpPr>
        <p:spPr>
          <a:xfrm rot="0">
            <a:off x="6696498" y="5312401"/>
            <a:ext cx="980388" cy="503505"/>
          </a:xfrm>
          <a:prstGeom prst="rect">
            <a:avLst/>
          </a:prstGeom>
        </p:spPr>
        <p:txBody>
          <a:bodyPr anchor="t" rtlCol="false" tIns="0" lIns="0" bIns="0" rIns="0">
            <a:spAutoFit/>
          </a:bodyPr>
          <a:lstStyle/>
          <a:p>
            <a:pPr algn="l">
              <a:lnSpc>
                <a:spcPts val="4029"/>
              </a:lnSpc>
            </a:pPr>
            <a:r>
              <a:rPr lang="en-US" sz="3099" spc="74">
                <a:solidFill>
                  <a:srgbClr val="FFFFFF"/>
                </a:solidFill>
                <a:latin typeface="League Spartan"/>
                <a:ea typeface="League Spartan"/>
                <a:cs typeface="League Spartan"/>
                <a:sym typeface="League Spartan"/>
              </a:rPr>
              <a:t>02.</a:t>
            </a:r>
          </a:p>
        </p:txBody>
      </p:sp>
      <p:sp>
        <p:nvSpPr>
          <p:cNvPr name="TextBox 13" id="13"/>
          <p:cNvSpPr txBox="true"/>
          <p:nvPr/>
        </p:nvSpPr>
        <p:spPr>
          <a:xfrm rot="0">
            <a:off x="6696498" y="5902948"/>
            <a:ext cx="3640477" cy="815975"/>
          </a:xfrm>
          <a:prstGeom prst="rect">
            <a:avLst/>
          </a:prstGeom>
        </p:spPr>
        <p:txBody>
          <a:bodyPr anchor="t" rtlCol="false" tIns="0" lIns="0" bIns="0" rIns="0">
            <a:spAutoFit/>
          </a:bodyPr>
          <a:lstStyle/>
          <a:p>
            <a:pPr algn="l">
              <a:lnSpc>
                <a:spcPts val="3250"/>
              </a:lnSpc>
            </a:pPr>
            <a:r>
              <a:rPr lang="en-US" sz="2500" spc="60">
                <a:solidFill>
                  <a:srgbClr val="FFFFFF"/>
                </a:solidFill>
                <a:latin typeface="League Spartan"/>
                <a:ea typeface="League Spartan"/>
                <a:cs typeface="League Spartan"/>
                <a:sym typeface="League Spartan"/>
              </a:rPr>
              <a:t>Optimized Inventory Management:</a:t>
            </a:r>
          </a:p>
        </p:txBody>
      </p:sp>
      <p:sp>
        <p:nvSpPr>
          <p:cNvPr name="TextBox 14" id="14"/>
          <p:cNvSpPr txBox="true"/>
          <p:nvPr/>
        </p:nvSpPr>
        <p:spPr>
          <a:xfrm rot="0">
            <a:off x="6696498" y="6876085"/>
            <a:ext cx="3732907" cy="1153794"/>
          </a:xfrm>
          <a:prstGeom prst="rect">
            <a:avLst/>
          </a:prstGeom>
        </p:spPr>
        <p:txBody>
          <a:bodyPr anchor="t" rtlCol="false" tIns="0" lIns="0" bIns="0" rIns="0">
            <a:spAutoFit/>
          </a:bodyPr>
          <a:lstStyle/>
          <a:p>
            <a:pPr algn="l">
              <a:lnSpc>
                <a:spcPts val="3080"/>
              </a:lnSpc>
            </a:pPr>
            <a:r>
              <a:rPr lang="en-US" sz="2200" spc="261">
                <a:solidFill>
                  <a:srgbClr val="FFFFFF"/>
                </a:solidFill>
                <a:latin typeface="Inter"/>
                <a:ea typeface="Inter"/>
                <a:cs typeface="Inter"/>
                <a:sym typeface="Inter"/>
              </a:rPr>
              <a:t>Ensure optimal stock levels through precise predictions.</a:t>
            </a:r>
          </a:p>
        </p:txBody>
      </p:sp>
      <p:sp>
        <p:nvSpPr>
          <p:cNvPr name="TextBox 15" id="15"/>
          <p:cNvSpPr txBox="true"/>
          <p:nvPr/>
        </p:nvSpPr>
        <p:spPr>
          <a:xfrm rot="0">
            <a:off x="12486805" y="5312401"/>
            <a:ext cx="980388" cy="503505"/>
          </a:xfrm>
          <a:prstGeom prst="rect">
            <a:avLst/>
          </a:prstGeom>
        </p:spPr>
        <p:txBody>
          <a:bodyPr anchor="t" rtlCol="false" tIns="0" lIns="0" bIns="0" rIns="0">
            <a:spAutoFit/>
          </a:bodyPr>
          <a:lstStyle/>
          <a:p>
            <a:pPr algn="l">
              <a:lnSpc>
                <a:spcPts val="4029"/>
              </a:lnSpc>
            </a:pPr>
            <a:r>
              <a:rPr lang="en-US" sz="3099" spc="74">
                <a:solidFill>
                  <a:srgbClr val="FFFFFF"/>
                </a:solidFill>
                <a:latin typeface="League Spartan"/>
                <a:ea typeface="League Spartan"/>
                <a:cs typeface="League Spartan"/>
                <a:sym typeface="League Spartan"/>
              </a:rPr>
              <a:t>03.</a:t>
            </a:r>
          </a:p>
        </p:txBody>
      </p:sp>
      <p:sp>
        <p:nvSpPr>
          <p:cNvPr name="TextBox 16" id="16"/>
          <p:cNvSpPr txBox="true"/>
          <p:nvPr/>
        </p:nvSpPr>
        <p:spPr>
          <a:xfrm rot="0">
            <a:off x="12486805" y="5902948"/>
            <a:ext cx="3593387" cy="815975"/>
          </a:xfrm>
          <a:prstGeom prst="rect">
            <a:avLst/>
          </a:prstGeom>
        </p:spPr>
        <p:txBody>
          <a:bodyPr anchor="t" rtlCol="false" tIns="0" lIns="0" bIns="0" rIns="0">
            <a:spAutoFit/>
          </a:bodyPr>
          <a:lstStyle/>
          <a:p>
            <a:pPr algn="l">
              <a:lnSpc>
                <a:spcPts val="3250"/>
              </a:lnSpc>
            </a:pPr>
            <a:r>
              <a:rPr lang="en-US" sz="2500" spc="60">
                <a:solidFill>
                  <a:srgbClr val="FFFFFF"/>
                </a:solidFill>
                <a:latin typeface="League Spartan"/>
                <a:ea typeface="League Spartan"/>
                <a:cs typeface="League Spartan"/>
                <a:sym typeface="League Spartan"/>
              </a:rPr>
              <a:t>Enhanced Decision-Making</a:t>
            </a:r>
          </a:p>
        </p:txBody>
      </p:sp>
      <p:sp>
        <p:nvSpPr>
          <p:cNvPr name="TextBox 17" id="17"/>
          <p:cNvSpPr txBox="true"/>
          <p:nvPr/>
        </p:nvSpPr>
        <p:spPr>
          <a:xfrm rot="0">
            <a:off x="12486805" y="6876085"/>
            <a:ext cx="3772224" cy="1544319"/>
          </a:xfrm>
          <a:prstGeom prst="rect">
            <a:avLst/>
          </a:prstGeom>
        </p:spPr>
        <p:txBody>
          <a:bodyPr anchor="t" rtlCol="false" tIns="0" lIns="0" bIns="0" rIns="0">
            <a:spAutoFit/>
          </a:bodyPr>
          <a:lstStyle/>
          <a:p>
            <a:pPr algn="l">
              <a:lnSpc>
                <a:spcPts val="3080"/>
              </a:lnSpc>
            </a:pPr>
            <a:r>
              <a:rPr lang="en-US" sz="2200" spc="261">
                <a:solidFill>
                  <a:srgbClr val="FFFFFF"/>
                </a:solidFill>
                <a:latin typeface="Inter"/>
                <a:ea typeface="Inter"/>
                <a:cs typeface="Inter"/>
                <a:sym typeface="Inter"/>
              </a:rPr>
              <a:t>Enable data-driven strategies for improved retail efficiency.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608964"/>
            <a:chOff x="0" y="0"/>
            <a:chExt cx="4816593" cy="687135"/>
          </a:xfrm>
        </p:grpSpPr>
        <p:sp>
          <p:nvSpPr>
            <p:cNvPr name="Freeform 3" id="3"/>
            <p:cNvSpPr/>
            <p:nvPr/>
          </p:nvSpPr>
          <p:spPr>
            <a:xfrm flipH="false" flipV="false" rot="0">
              <a:off x="0" y="0"/>
              <a:ext cx="4816592" cy="687135"/>
            </a:xfrm>
            <a:custGeom>
              <a:avLst/>
              <a:gdLst/>
              <a:ahLst/>
              <a:cxnLst/>
              <a:rect r="r" b="b" t="t" l="l"/>
              <a:pathLst>
                <a:path h="687135" w="4816592">
                  <a:moveTo>
                    <a:pt x="0" y="0"/>
                  </a:moveTo>
                  <a:lnTo>
                    <a:pt x="4816592" y="0"/>
                  </a:lnTo>
                  <a:lnTo>
                    <a:pt x="4816592" y="687135"/>
                  </a:lnTo>
                  <a:lnTo>
                    <a:pt x="0" y="687135"/>
                  </a:lnTo>
                  <a:close/>
                </a:path>
              </a:pathLst>
            </a:custGeom>
            <a:solidFill>
              <a:srgbClr val="2B485F"/>
            </a:solidFill>
          </p:spPr>
        </p:sp>
        <p:sp>
          <p:nvSpPr>
            <p:cNvPr name="TextBox 4" id="4"/>
            <p:cNvSpPr txBox="true"/>
            <p:nvPr/>
          </p:nvSpPr>
          <p:spPr>
            <a:xfrm>
              <a:off x="0" y="-57150"/>
              <a:ext cx="4816593" cy="744285"/>
            </a:xfrm>
            <a:prstGeom prst="rect">
              <a:avLst/>
            </a:prstGeom>
          </p:spPr>
          <p:txBody>
            <a:bodyPr anchor="ctr" rtlCol="false" tIns="50800" lIns="50800" bIns="50800" rIns="50800"/>
            <a:lstStyle/>
            <a:p>
              <a:pPr algn="ctr">
                <a:lnSpc>
                  <a:spcPts val="3640"/>
                </a:lnSpc>
              </a:pPr>
            </a:p>
          </p:txBody>
        </p:sp>
      </p:grpSp>
      <p:sp>
        <p:nvSpPr>
          <p:cNvPr name="TextBox 5" id="5"/>
          <p:cNvSpPr txBox="true"/>
          <p:nvPr/>
        </p:nvSpPr>
        <p:spPr>
          <a:xfrm rot="0">
            <a:off x="1493888" y="7098276"/>
            <a:ext cx="3180371" cy="495296"/>
          </a:xfrm>
          <a:prstGeom prst="rect">
            <a:avLst/>
          </a:prstGeom>
        </p:spPr>
        <p:txBody>
          <a:bodyPr anchor="t" rtlCol="false" tIns="0" lIns="0" bIns="0" rIns="0">
            <a:spAutoFit/>
          </a:bodyPr>
          <a:lstStyle/>
          <a:p>
            <a:pPr algn="l">
              <a:lnSpc>
                <a:spcPts val="3900"/>
              </a:lnSpc>
            </a:pPr>
            <a:r>
              <a:rPr lang="en-US" sz="3000" spc="72">
                <a:solidFill>
                  <a:srgbClr val="FFFFFF"/>
                </a:solidFill>
                <a:latin typeface="League Spartan"/>
                <a:ea typeface="League Spartan"/>
                <a:cs typeface="League Spartan"/>
                <a:sym typeface="League Spartan"/>
              </a:rPr>
              <a:t>Service One</a:t>
            </a:r>
          </a:p>
        </p:txBody>
      </p:sp>
      <p:sp>
        <p:nvSpPr>
          <p:cNvPr name="TextBox 6" id="6"/>
          <p:cNvSpPr txBox="true"/>
          <p:nvPr/>
        </p:nvSpPr>
        <p:spPr>
          <a:xfrm rot="0">
            <a:off x="1504176" y="7765022"/>
            <a:ext cx="6650202" cy="1544206"/>
          </a:xfrm>
          <a:prstGeom prst="rect">
            <a:avLst/>
          </a:prstGeom>
        </p:spPr>
        <p:txBody>
          <a:bodyPr anchor="t" rtlCol="false" tIns="0" lIns="0" bIns="0" rIns="0">
            <a:spAutoFit/>
          </a:bodyPr>
          <a:lstStyle/>
          <a:p>
            <a:pPr algn="l">
              <a:lnSpc>
                <a:spcPts val="3080"/>
              </a:lnSpc>
            </a:pPr>
            <a:r>
              <a:rPr lang="en-US" sz="2200" spc="261">
                <a:solidFill>
                  <a:srgbClr val="FFFFFF"/>
                </a:solidFill>
                <a:latin typeface="Inter"/>
                <a:ea typeface="Inter"/>
                <a:cs typeface="Inter"/>
                <a:sym typeface="Inter"/>
              </a:rPr>
              <a:t>Lorem ipsum dolor sit amet, consectetur adipiscing elit, sed do eiusmod tempor incididunt ut labore et dolore magna aliqua. </a:t>
            </a:r>
          </a:p>
        </p:txBody>
      </p:sp>
      <p:sp>
        <p:nvSpPr>
          <p:cNvPr name="TextBox 7" id="7"/>
          <p:cNvSpPr txBox="true"/>
          <p:nvPr/>
        </p:nvSpPr>
        <p:spPr>
          <a:xfrm rot="0">
            <a:off x="10133622" y="7098276"/>
            <a:ext cx="3180371" cy="495296"/>
          </a:xfrm>
          <a:prstGeom prst="rect">
            <a:avLst/>
          </a:prstGeom>
        </p:spPr>
        <p:txBody>
          <a:bodyPr anchor="t" rtlCol="false" tIns="0" lIns="0" bIns="0" rIns="0">
            <a:spAutoFit/>
          </a:bodyPr>
          <a:lstStyle/>
          <a:p>
            <a:pPr algn="l">
              <a:lnSpc>
                <a:spcPts val="3900"/>
              </a:lnSpc>
            </a:pPr>
            <a:r>
              <a:rPr lang="en-US" sz="3000" spc="72">
                <a:solidFill>
                  <a:srgbClr val="FFFFFF"/>
                </a:solidFill>
                <a:latin typeface="League Spartan"/>
                <a:ea typeface="League Spartan"/>
                <a:cs typeface="League Spartan"/>
                <a:sym typeface="League Spartan"/>
              </a:rPr>
              <a:t>Service Two</a:t>
            </a:r>
          </a:p>
        </p:txBody>
      </p:sp>
      <p:sp>
        <p:nvSpPr>
          <p:cNvPr name="TextBox 8" id="8"/>
          <p:cNvSpPr txBox="true"/>
          <p:nvPr/>
        </p:nvSpPr>
        <p:spPr>
          <a:xfrm rot="0">
            <a:off x="4583823" y="300455"/>
            <a:ext cx="7626429" cy="1566544"/>
          </a:xfrm>
          <a:prstGeom prst="rect">
            <a:avLst/>
          </a:prstGeom>
        </p:spPr>
        <p:txBody>
          <a:bodyPr anchor="t" rtlCol="false" tIns="0" lIns="0" bIns="0" rIns="0">
            <a:spAutoFit/>
          </a:bodyPr>
          <a:lstStyle/>
          <a:p>
            <a:pPr algn="ctr">
              <a:lnSpc>
                <a:spcPts val="12880"/>
              </a:lnSpc>
            </a:pPr>
            <a:r>
              <a:rPr lang="en-US" sz="9200" b="true">
                <a:solidFill>
                  <a:srgbClr val="FFFFFF"/>
                </a:solidFill>
                <a:latin typeface="Canva Sans Bold"/>
                <a:ea typeface="Canva Sans Bold"/>
                <a:cs typeface="Canva Sans Bold"/>
                <a:sym typeface="Canva Sans Bold"/>
              </a:rPr>
              <a:t>Methodology</a:t>
            </a:r>
          </a:p>
        </p:txBody>
      </p:sp>
      <p:sp>
        <p:nvSpPr>
          <p:cNvPr name="Freeform 9" id="9"/>
          <p:cNvSpPr/>
          <p:nvPr/>
        </p:nvSpPr>
        <p:spPr>
          <a:xfrm flipH="false" flipV="false" rot="0">
            <a:off x="1028700" y="4716888"/>
            <a:ext cx="3329876" cy="1664938"/>
          </a:xfrm>
          <a:custGeom>
            <a:avLst/>
            <a:gdLst/>
            <a:ahLst/>
            <a:cxnLst/>
            <a:rect r="r" b="b" t="t" l="l"/>
            <a:pathLst>
              <a:path h="1664938" w="3329876">
                <a:moveTo>
                  <a:pt x="0" y="0"/>
                </a:moveTo>
                <a:lnTo>
                  <a:pt x="3329876" y="0"/>
                </a:lnTo>
                <a:lnTo>
                  <a:pt x="3329876" y="1664938"/>
                </a:lnTo>
                <a:lnTo>
                  <a:pt x="0" y="1664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4146146" y="6368461"/>
            <a:ext cx="3329876" cy="1664938"/>
          </a:xfrm>
          <a:custGeom>
            <a:avLst/>
            <a:gdLst/>
            <a:ahLst/>
            <a:cxnLst/>
            <a:rect r="r" b="b" t="t" l="l"/>
            <a:pathLst>
              <a:path h="1664938" w="3329876">
                <a:moveTo>
                  <a:pt x="0" y="0"/>
                </a:moveTo>
                <a:lnTo>
                  <a:pt x="3329876" y="0"/>
                </a:lnTo>
                <a:lnTo>
                  <a:pt x="3329876" y="1664938"/>
                </a:lnTo>
                <a:lnTo>
                  <a:pt x="0" y="16649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7293844" y="4716888"/>
            <a:ext cx="3343241" cy="1671621"/>
          </a:xfrm>
          <a:custGeom>
            <a:avLst/>
            <a:gdLst/>
            <a:ahLst/>
            <a:cxnLst/>
            <a:rect r="r" b="b" t="t" l="l"/>
            <a:pathLst>
              <a:path h="1671621" w="3343241">
                <a:moveTo>
                  <a:pt x="0" y="0"/>
                </a:moveTo>
                <a:lnTo>
                  <a:pt x="3343241" y="0"/>
                </a:lnTo>
                <a:lnTo>
                  <a:pt x="3343241" y="1671621"/>
                </a:lnTo>
                <a:lnTo>
                  <a:pt x="0" y="16716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10450367" y="6375144"/>
            <a:ext cx="3329876" cy="1664938"/>
          </a:xfrm>
          <a:custGeom>
            <a:avLst/>
            <a:gdLst/>
            <a:ahLst/>
            <a:cxnLst/>
            <a:rect r="r" b="b" t="t" l="l"/>
            <a:pathLst>
              <a:path h="1664938" w="3329876">
                <a:moveTo>
                  <a:pt x="0" y="0"/>
                </a:moveTo>
                <a:lnTo>
                  <a:pt x="3329876" y="0"/>
                </a:lnTo>
                <a:lnTo>
                  <a:pt x="3329876" y="1664938"/>
                </a:lnTo>
                <a:lnTo>
                  <a:pt x="0" y="16649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3599328" y="4723571"/>
            <a:ext cx="3329876" cy="1664938"/>
          </a:xfrm>
          <a:custGeom>
            <a:avLst/>
            <a:gdLst/>
            <a:ahLst/>
            <a:cxnLst/>
            <a:rect r="r" b="b" t="t" l="l"/>
            <a:pathLst>
              <a:path h="1664938" w="3329876">
                <a:moveTo>
                  <a:pt x="0" y="0"/>
                </a:moveTo>
                <a:lnTo>
                  <a:pt x="3329876" y="0"/>
                </a:lnTo>
                <a:lnTo>
                  <a:pt x="3329876" y="1664938"/>
                </a:lnTo>
                <a:lnTo>
                  <a:pt x="0" y="166493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4" id="14"/>
          <p:cNvGrpSpPr>
            <a:grpSpLocks noChangeAspect="true"/>
          </p:cNvGrpSpPr>
          <p:nvPr/>
        </p:nvGrpSpPr>
        <p:grpSpPr>
          <a:xfrm rot="0">
            <a:off x="3827655" y="6357185"/>
            <a:ext cx="848136" cy="570260"/>
            <a:chOff x="0" y="0"/>
            <a:chExt cx="1930400" cy="1297940"/>
          </a:xfrm>
        </p:grpSpPr>
        <p:sp>
          <p:nvSpPr>
            <p:cNvPr name="Freeform 15" id="15"/>
            <p:cNvSpPr/>
            <p:nvPr/>
          </p:nvSpPr>
          <p:spPr>
            <a:xfrm flipH="false" flipV="false" rot="0">
              <a:off x="0" y="0"/>
              <a:ext cx="1930400" cy="1297940"/>
            </a:xfrm>
            <a:custGeom>
              <a:avLst/>
              <a:gdLst/>
              <a:ahLst/>
              <a:cxnLst/>
              <a:rect r="r" b="b" t="t" l="l"/>
              <a:pathLst>
                <a:path h="1297940" w="1930400">
                  <a:moveTo>
                    <a:pt x="0" y="0"/>
                  </a:moveTo>
                  <a:lnTo>
                    <a:pt x="965200" y="1297940"/>
                  </a:lnTo>
                  <a:lnTo>
                    <a:pt x="1930400" y="0"/>
                  </a:lnTo>
                  <a:close/>
                </a:path>
              </a:pathLst>
            </a:custGeom>
            <a:solidFill>
              <a:srgbClr val="4FCDCC"/>
            </a:solidFill>
          </p:spPr>
        </p:sp>
      </p:grpSp>
      <p:grpSp>
        <p:nvGrpSpPr>
          <p:cNvPr name="Group 16" id="16"/>
          <p:cNvGrpSpPr>
            <a:grpSpLocks noChangeAspect="true"/>
          </p:cNvGrpSpPr>
          <p:nvPr/>
        </p:nvGrpSpPr>
        <p:grpSpPr>
          <a:xfrm rot="0">
            <a:off x="10120271" y="6381826"/>
            <a:ext cx="848136" cy="570260"/>
            <a:chOff x="0" y="0"/>
            <a:chExt cx="1930400" cy="1297940"/>
          </a:xfrm>
        </p:grpSpPr>
        <p:sp>
          <p:nvSpPr>
            <p:cNvPr name="Freeform 17" id="17"/>
            <p:cNvSpPr/>
            <p:nvPr/>
          </p:nvSpPr>
          <p:spPr>
            <a:xfrm flipH="false" flipV="false" rot="0">
              <a:off x="0" y="0"/>
              <a:ext cx="1930400" cy="1297940"/>
            </a:xfrm>
            <a:custGeom>
              <a:avLst/>
              <a:gdLst/>
              <a:ahLst/>
              <a:cxnLst/>
              <a:rect r="r" b="b" t="t" l="l"/>
              <a:pathLst>
                <a:path h="1297940" w="1930400">
                  <a:moveTo>
                    <a:pt x="0" y="0"/>
                  </a:moveTo>
                  <a:lnTo>
                    <a:pt x="965200" y="1297940"/>
                  </a:lnTo>
                  <a:lnTo>
                    <a:pt x="1930400" y="0"/>
                  </a:lnTo>
                  <a:close/>
                </a:path>
              </a:pathLst>
            </a:custGeom>
            <a:solidFill>
              <a:srgbClr val="2C92D5"/>
            </a:solidFill>
          </p:spPr>
        </p:sp>
      </p:grpSp>
      <p:grpSp>
        <p:nvGrpSpPr>
          <p:cNvPr name="Group 18" id="18"/>
          <p:cNvGrpSpPr>
            <a:grpSpLocks noChangeAspect="true"/>
          </p:cNvGrpSpPr>
          <p:nvPr/>
        </p:nvGrpSpPr>
        <p:grpSpPr>
          <a:xfrm rot="0">
            <a:off x="16411164" y="6357185"/>
            <a:ext cx="848136" cy="570260"/>
            <a:chOff x="0" y="0"/>
            <a:chExt cx="1930400" cy="1297940"/>
          </a:xfrm>
        </p:grpSpPr>
        <p:sp>
          <p:nvSpPr>
            <p:cNvPr name="Freeform 19" id="19"/>
            <p:cNvSpPr/>
            <p:nvPr/>
          </p:nvSpPr>
          <p:spPr>
            <a:xfrm flipH="false" flipV="false" rot="0">
              <a:off x="0" y="0"/>
              <a:ext cx="1930400" cy="1297940"/>
            </a:xfrm>
            <a:custGeom>
              <a:avLst/>
              <a:gdLst/>
              <a:ahLst/>
              <a:cxnLst/>
              <a:rect r="r" b="b" t="t" l="l"/>
              <a:pathLst>
                <a:path h="1297940" w="1930400">
                  <a:moveTo>
                    <a:pt x="0" y="0"/>
                  </a:moveTo>
                  <a:lnTo>
                    <a:pt x="965200" y="1297940"/>
                  </a:lnTo>
                  <a:lnTo>
                    <a:pt x="1930400" y="0"/>
                  </a:lnTo>
                  <a:close/>
                </a:path>
              </a:pathLst>
            </a:custGeom>
            <a:solidFill>
              <a:srgbClr val="13538A"/>
            </a:solidFill>
          </p:spPr>
        </p:sp>
      </p:grpSp>
      <p:grpSp>
        <p:nvGrpSpPr>
          <p:cNvPr name="Group 20" id="20"/>
          <p:cNvGrpSpPr/>
          <p:nvPr/>
        </p:nvGrpSpPr>
        <p:grpSpPr>
          <a:xfrm rot="0">
            <a:off x="1661478" y="5201455"/>
            <a:ext cx="2166177" cy="216617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CDCC"/>
            </a:solidFill>
          </p:spPr>
        </p:sp>
        <p:sp>
          <p:nvSpPr>
            <p:cNvPr name="TextBox 22" id="22"/>
            <p:cNvSpPr txBox="true"/>
            <p:nvPr/>
          </p:nvSpPr>
          <p:spPr>
            <a:xfrm>
              <a:off x="76200" y="0"/>
              <a:ext cx="660400" cy="736600"/>
            </a:xfrm>
            <a:prstGeom prst="rect">
              <a:avLst/>
            </a:prstGeom>
          </p:spPr>
          <p:txBody>
            <a:bodyPr anchor="ctr" rtlCol="false" tIns="50800" lIns="50800" bIns="50800" rIns="50800"/>
            <a:lstStyle/>
            <a:p>
              <a:pPr algn="ctr">
                <a:lnSpc>
                  <a:spcPts val="5599"/>
                </a:lnSpc>
              </a:pPr>
              <a:r>
                <a:rPr lang="en-US" b="true" sz="3999" spc="119">
                  <a:solidFill>
                    <a:srgbClr val="FFFFFF"/>
                  </a:solidFill>
                  <a:latin typeface="Aileron Ultra-Bold"/>
                  <a:ea typeface="Aileron Ultra-Bold"/>
                  <a:cs typeface="Aileron Ultra-Bold"/>
                  <a:sym typeface="Aileron Ultra-Bold"/>
                </a:rPr>
                <a:t>1</a:t>
              </a:r>
            </a:p>
          </p:txBody>
        </p:sp>
      </p:grpSp>
      <p:grpSp>
        <p:nvGrpSpPr>
          <p:cNvPr name="Group 23" id="23"/>
          <p:cNvGrpSpPr/>
          <p:nvPr/>
        </p:nvGrpSpPr>
        <p:grpSpPr>
          <a:xfrm rot="0">
            <a:off x="4747578" y="5201455"/>
            <a:ext cx="2166177" cy="216617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B6B4"/>
            </a:solidFill>
          </p:spPr>
        </p:sp>
        <p:sp>
          <p:nvSpPr>
            <p:cNvPr name="TextBox 25" id="25"/>
            <p:cNvSpPr txBox="true"/>
            <p:nvPr/>
          </p:nvSpPr>
          <p:spPr>
            <a:xfrm>
              <a:off x="76200" y="0"/>
              <a:ext cx="660400" cy="736600"/>
            </a:xfrm>
            <a:prstGeom prst="rect">
              <a:avLst/>
            </a:prstGeom>
          </p:spPr>
          <p:txBody>
            <a:bodyPr anchor="ctr" rtlCol="false" tIns="50800" lIns="50800" bIns="50800" rIns="50800"/>
            <a:lstStyle/>
            <a:p>
              <a:pPr algn="ctr">
                <a:lnSpc>
                  <a:spcPts val="5599"/>
                </a:lnSpc>
              </a:pPr>
              <a:r>
                <a:rPr lang="en-US" b="true" sz="3999" spc="119">
                  <a:solidFill>
                    <a:srgbClr val="FFFFFF"/>
                  </a:solidFill>
                  <a:latin typeface="Aileron Ultra-Bold"/>
                  <a:ea typeface="Aileron Ultra-Bold"/>
                  <a:cs typeface="Aileron Ultra-Bold"/>
                  <a:sym typeface="Aileron Ultra-Bold"/>
                </a:rPr>
                <a:t>2</a:t>
              </a:r>
            </a:p>
          </p:txBody>
        </p:sp>
      </p:grpSp>
      <p:grpSp>
        <p:nvGrpSpPr>
          <p:cNvPr name="Group 26" id="26"/>
          <p:cNvGrpSpPr/>
          <p:nvPr/>
        </p:nvGrpSpPr>
        <p:grpSpPr>
          <a:xfrm rot="0">
            <a:off x="7895276" y="5201455"/>
            <a:ext cx="2166177" cy="216617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7C9EF"/>
            </a:solidFill>
          </p:spPr>
        </p:sp>
        <p:sp>
          <p:nvSpPr>
            <p:cNvPr name="TextBox 28" id="28"/>
            <p:cNvSpPr txBox="true"/>
            <p:nvPr/>
          </p:nvSpPr>
          <p:spPr>
            <a:xfrm>
              <a:off x="76200" y="0"/>
              <a:ext cx="660400" cy="736600"/>
            </a:xfrm>
            <a:prstGeom prst="rect">
              <a:avLst/>
            </a:prstGeom>
          </p:spPr>
          <p:txBody>
            <a:bodyPr anchor="ctr" rtlCol="false" tIns="50800" lIns="50800" bIns="50800" rIns="50800"/>
            <a:lstStyle/>
            <a:p>
              <a:pPr algn="ctr">
                <a:lnSpc>
                  <a:spcPts val="5599"/>
                </a:lnSpc>
              </a:pPr>
              <a:r>
                <a:rPr lang="en-US" b="true" sz="3999" spc="119">
                  <a:solidFill>
                    <a:srgbClr val="FFFFFF"/>
                  </a:solidFill>
                  <a:latin typeface="Aileron Ultra-Bold"/>
                  <a:ea typeface="Aileron Ultra-Bold"/>
                  <a:cs typeface="Aileron Ultra-Bold"/>
                  <a:sym typeface="Aileron Ultra-Bold"/>
                </a:rPr>
                <a:t>3</a:t>
              </a:r>
            </a:p>
          </p:txBody>
        </p:sp>
      </p:grpSp>
      <p:grpSp>
        <p:nvGrpSpPr>
          <p:cNvPr name="Group 29" id="29"/>
          <p:cNvGrpSpPr/>
          <p:nvPr/>
        </p:nvGrpSpPr>
        <p:grpSpPr>
          <a:xfrm rot="0">
            <a:off x="10968407" y="5201455"/>
            <a:ext cx="2166177" cy="216617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31" id="31"/>
            <p:cNvSpPr txBox="true"/>
            <p:nvPr/>
          </p:nvSpPr>
          <p:spPr>
            <a:xfrm>
              <a:off x="76200" y="0"/>
              <a:ext cx="660400" cy="736600"/>
            </a:xfrm>
            <a:prstGeom prst="rect">
              <a:avLst/>
            </a:prstGeom>
          </p:spPr>
          <p:txBody>
            <a:bodyPr anchor="ctr" rtlCol="false" tIns="50800" lIns="50800" bIns="50800" rIns="50800"/>
            <a:lstStyle/>
            <a:p>
              <a:pPr algn="ctr">
                <a:lnSpc>
                  <a:spcPts val="5599"/>
                </a:lnSpc>
              </a:pPr>
              <a:r>
                <a:rPr lang="en-US" b="true" sz="3999" spc="119">
                  <a:solidFill>
                    <a:srgbClr val="FFFFFF"/>
                  </a:solidFill>
                  <a:latin typeface="Aileron Ultra-Bold"/>
                  <a:ea typeface="Aileron Ultra-Bold"/>
                  <a:cs typeface="Aileron Ultra-Bold"/>
                  <a:sym typeface="Aileron Ultra-Bold"/>
                </a:rPr>
                <a:t>4</a:t>
              </a:r>
            </a:p>
          </p:txBody>
        </p:sp>
      </p:grpSp>
      <p:grpSp>
        <p:nvGrpSpPr>
          <p:cNvPr name="Group 32" id="32"/>
          <p:cNvGrpSpPr/>
          <p:nvPr/>
        </p:nvGrpSpPr>
        <p:grpSpPr>
          <a:xfrm rot="0">
            <a:off x="14058509" y="5201455"/>
            <a:ext cx="2166177" cy="216617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538A"/>
            </a:solidFill>
          </p:spPr>
        </p:sp>
        <p:sp>
          <p:nvSpPr>
            <p:cNvPr name="TextBox 34" id="34"/>
            <p:cNvSpPr txBox="true"/>
            <p:nvPr/>
          </p:nvSpPr>
          <p:spPr>
            <a:xfrm>
              <a:off x="76200" y="0"/>
              <a:ext cx="660400" cy="736600"/>
            </a:xfrm>
            <a:prstGeom prst="rect">
              <a:avLst/>
            </a:prstGeom>
          </p:spPr>
          <p:txBody>
            <a:bodyPr anchor="ctr" rtlCol="false" tIns="50800" lIns="50800" bIns="50800" rIns="50800"/>
            <a:lstStyle/>
            <a:p>
              <a:pPr algn="ctr">
                <a:lnSpc>
                  <a:spcPts val="5599"/>
                </a:lnSpc>
              </a:pPr>
              <a:r>
                <a:rPr lang="en-US" b="true" sz="3999" spc="119">
                  <a:solidFill>
                    <a:srgbClr val="FFFFFF"/>
                  </a:solidFill>
                  <a:latin typeface="Aileron Ultra-Bold"/>
                  <a:ea typeface="Aileron Ultra-Bold"/>
                  <a:cs typeface="Aileron Ultra-Bold"/>
                  <a:sym typeface="Aileron Ultra-Bold"/>
                </a:rPr>
                <a:t>5</a:t>
              </a:r>
            </a:p>
          </p:txBody>
        </p:sp>
      </p:grpSp>
      <p:sp>
        <p:nvSpPr>
          <p:cNvPr name="TextBox 35" id="35"/>
          <p:cNvSpPr txBox="true"/>
          <p:nvPr/>
        </p:nvSpPr>
        <p:spPr>
          <a:xfrm rot="0">
            <a:off x="1710814" y="8044791"/>
            <a:ext cx="1965649" cy="931545"/>
          </a:xfrm>
          <a:prstGeom prst="rect">
            <a:avLst/>
          </a:prstGeom>
        </p:spPr>
        <p:txBody>
          <a:bodyPr anchor="t" rtlCol="false" tIns="0" lIns="0" bIns="0" rIns="0">
            <a:spAutoFit/>
          </a:bodyPr>
          <a:lstStyle/>
          <a:p>
            <a:pPr algn="ctr" marL="0" indent="0" lvl="0">
              <a:lnSpc>
                <a:spcPts val="3779"/>
              </a:lnSpc>
            </a:pPr>
            <a:r>
              <a:rPr lang="en-US" b="true" sz="2700" spc="81">
                <a:solidFill>
                  <a:srgbClr val="191919"/>
                </a:solidFill>
                <a:latin typeface="Aileron Bold"/>
                <a:ea typeface="Aileron Bold"/>
                <a:cs typeface="Aileron Bold"/>
                <a:sym typeface="Aileron Bold"/>
              </a:rPr>
              <a:t>Data Collection</a:t>
            </a:r>
          </a:p>
        </p:txBody>
      </p:sp>
      <p:sp>
        <p:nvSpPr>
          <p:cNvPr name="TextBox 36" id="36"/>
          <p:cNvSpPr txBox="true"/>
          <p:nvPr/>
        </p:nvSpPr>
        <p:spPr>
          <a:xfrm rot="0">
            <a:off x="7982640" y="8044791"/>
            <a:ext cx="2078813" cy="931545"/>
          </a:xfrm>
          <a:prstGeom prst="rect">
            <a:avLst/>
          </a:prstGeom>
        </p:spPr>
        <p:txBody>
          <a:bodyPr anchor="t" rtlCol="false" tIns="0" lIns="0" bIns="0" rIns="0">
            <a:spAutoFit/>
          </a:bodyPr>
          <a:lstStyle/>
          <a:p>
            <a:pPr algn="ctr" marL="0" indent="0" lvl="0">
              <a:lnSpc>
                <a:spcPts val="3779"/>
              </a:lnSpc>
            </a:pPr>
            <a:r>
              <a:rPr lang="en-US" b="true" sz="2700" spc="81">
                <a:solidFill>
                  <a:srgbClr val="191919"/>
                </a:solidFill>
                <a:latin typeface="Aileron Bold"/>
                <a:ea typeface="Aileron Bold"/>
                <a:cs typeface="Aileron Bold"/>
                <a:sym typeface="Aileron Bold"/>
              </a:rPr>
              <a:t>Time Series Modelling</a:t>
            </a:r>
          </a:p>
        </p:txBody>
      </p:sp>
      <p:sp>
        <p:nvSpPr>
          <p:cNvPr name="TextBox 37" id="37"/>
          <p:cNvSpPr txBox="true"/>
          <p:nvPr/>
        </p:nvSpPr>
        <p:spPr>
          <a:xfrm rot="0">
            <a:off x="13898965" y="8044791"/>
            <a:ext cx="3360335" cy="1407795"/>
          </a:xfrm>
          <a:prstGeom prst="rect">
            <a:avLst/>
          </a:prstGeom>
        </p:spPr>
        <p:txBody>
          <a:bodyPr anchor="t" rtlCol="false" tIns="0" lIns="0" bIns="0" rIns="0">
            <a:spAutoFit/>
          </a:bodyPr>
          <a:lstStyle/>
          <a:p>
            <a:pPr algn="ctr">
              <a:lnSpc>
                <a:spcPts val="3779"/>
              </a:lnSpc>
            </a:pPr>
            <a:r>
              <a:rPr lang="en-US" b="true" sz="2700" spc="81">
                <a:solidFill>
                  <a:srgbClr val="191919"/>
                </a:solidFill>
                <a:latin typeface="Aileron Bold"/>
                <a:ea typeface="Aileron Bold"/>
                <a:cs typeface="Aileron Bold"/>
                <a:sym typeface="Aileron Bold"/>
              </a:rPr>
              <a:t>Model Evaluation,</a:t>
            </a:r>
          </a:p>
          <a:p>
            <a:pPr algn="ctr" marL="0" indent="0" lvl="0">
              <a:lnSpc>
                <a:spcPts val="3779"/>
              </a:lnSpc>
            </a:pPr>
            <a:r>
              <a:rPr lang="en-US" b="true" sz="2700" spc="81">
                <a:solidFill>
                  <a:srgbClr val="191919"/>
                </a:solidFill>
                <a:latin typeface="Aileron Bold"/>
                <a:ea typeface="Aileron Bold"/>
                <a:cs typeface="Aileron Bold"/>
                <a:sym typeface="Aileron Bold"/>
              </a:rPr>
              <a:t>selection &amp; Forecasting</a:t>
            </a:r>
          </a:p>
        </p:txBody>
      </p:sp>
      <p:sp>
        <p:nvSpPr>
          <p:cNvPr name="TextBox 38" id="38"/>
          <p:cNvSpPr txBox="true"/>
          <p:nvPr/>
        </p:nvSpPr>
        <p:spPr>
          <a:xfrm rot="0">
            <a:off x="4271944" y="3309093"/>
            <a:ext cx="3117446" cy="1407795"/>
          </a:xfrm>
          <a:prstGeom prst="rect">
            <a:avLst/>
          </a:prstGeom>
        </p:spPr>
        <p:txBody>
          <a:bodyPr anchor="t" rtlCol="false" tIns="0" lIns="0" bIns="0" rIns="0">
            <a:spAutoFit/>
          </a:bodyPr>
          <a:lstStyle/>
          <a:p>
            <a:pPr algn="ctr" marL="0" indent="0" lvl="0">
              <a:lnSpc>
                <a:spcPts val="3779"/>
              </a:lnSpc>
            </a:pPr>
            <a:r>
              <a:rPr lang="en-US" b="true" sz="2700" spc="81">
                <a:solidFill>
                  <a:srgbClr val="191919"/>
                </a:solidFill>
                <a:latin typeface="Aileron Bold"/>
                <a:ea typeface="Aileron Bold"/>
                <a:cs typeface="Aileron Bold"/>
                <a:sym typeface="Aileron Bold"/>
              </a:rPr>
              <a:t>Exploratory Data Analysis(EDA) &amp; Data Processing</a:t>
            </a:r>
          </a:p>
        </p:txBody>
      </p:sp>
      <p:sp>
        <p:nvSpPr>
          <p:cNvPr name="TextBox 39" id="39"/>
          <p:cNvSpPr txBox="true"/>
          <p:nvPr/>
        </p:nvSpPr>
        <p:spPr>
          <a:xfrm rot="0">
            <a:off x="11168936" y="3792026"/>
            <a:ext cx="2145058" cy="931545"/>
          </a:xfrm>
          <a:prstGeom prst="rect">
            <a:avLst/>
          </a:prstGeom>
        </p:spPr>
        <p:txBody>
          <a:bodyPr anchor="t" rtlCol="false" tIns="0" lIns="0" bIns="0" rIns="0">
            <a:spAutoFit/>
          </a:bodyPr>
          <a:lstStyle/>
          <a:p>
            <a:pPr algn="ctr" marL="0" indent="0" lvl="0">
              <a:lnSpc>
                <a:spcPts val="3779"/>
              </a:lnSpc>
            </a:pPr>
            <a:r>
              <a:rPr lang="en-US" b="true" sz="2700" spc="81">
                <a:solidFill>
                  <a:srgbClr val="191919"/>
                </a:solidFill>
                <a:latin typeface="Aileron Bold"/>
                <a:ea typeface="Aileron Bold"/>
                <a:cs typeface="Aileron Bold"/>
                <a:sym typeface="Aileron Bold"/>
              </a:rPr>
              <a:t>Multivariate Regression</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1924045" y="-151209"/>
            <a:ext cx="14732382" cy="12193285"/>
            <a:chOff x="0" y="0"/>
            <a:chExt cx="606795" cy="502215"/>
          </a:xfrm>
        </p:grpSpPr>
        <p:sp>
          <p:nvSpPr>
            <p:cNvPr name="Freeform 3" id="3"/>
            <p:cNvSpPr/>
            <p:nvPr/>
          </p:nvSpPr>
          <p:spPr>
            <a:xfrm flipH="false" flipV="false" rot="0">
              <a:off x="0" y="0"/>
              <a:ext cx="606795" cy="502215"/>
            </a:xfrm>
            <a:custGeom>
              <a:avLst/>
              <a:gdLst/>
              <a:ahLst/>
              <a:cxnLst/>
              <a:rect r="r" b="b" t="t" l="l"/>
              <a:pathLst>
                <a:path h="502215" w="606795">
                  <a:moveTo>
                    <a:pt x="203200" y="0"/>
                  </a:moveTo>
                  <a:lnTo>
                    <a:pt x="606795" y="0"/>
                  </a:lnTo>
                  <a:lnTo>
                    <a:pt x="403595" y="502215"/>
                  </a:lnTo>
                  <a:lnTo>
                    <a:pt x="0" y="502215"/>
                  </a:lnTo>
                  <a:lnTo>
                    <a:pt x="203200" y="0"/>
                  </a:lnTo>
                  <a:close/>
                </a:path>
              </a:pathLst>
            </a:custGeom>
            <a:solidFill>
              <a:srgbClr val="2B485F"/>
            </a:solidFill>
          </p:spPr>
        </p:sp>
        <p:sp>
          <p:nvSpPr>
            <p:cNvPr name="TextBox 4" id="4"/>
            <p:cNvSpPr txBox="true"/>
            <p:nvPr/>
          </p:nvSpPr>
          <p:spPr>
            <a:xfrm>
              <a:off x="101600" y="-57150"/>
              <a:ext cx="403595" cy="559365"/>
            </a:xfrm>
            <a:prstGeom prst="rect">
              <a:avLst/>
            </a:prstGeom>
          </p:spPr>
          <p:txBody>
            <a:bodyPr anchor="ctr" rtlCol="false" tIns="50800" lIns="50800" bIns="50800" rIns="50800"/>
            <a:lstStyle/>
            <a:p>
              <a:pPr algn="ctr">
                <a:lnSpc>
                  <a:spcPts val="3640"/>
                </a:lnSpc>
              </a:pPr>
            </a:p>
          </p:txBody>
        </p:sp>
      </p:grpSp>
      <p:sp>
        <p:nvSpPr>
          <p:cNvPr name="AutoShape 5" id="5"/>
          <p:cNvSpPr/>
          <p:nvPr/>
        </p:nvSpPr>
        <p:spPr>
          <a:xfrm>
            <a:off x="1028700" y="1867002"/>
            <a:ext cx="2050229" cy="0"/>
          </a:xfrm>
          <a:prstGeom prst="line">
            <a:avLst/>
          </a:prstGeom>
          <a:ln cap="flat" w="85725">
            <a:solidFill>
              <a:srgbClr val="365679"/>
            </a:solidFill>
            <a:prstDash val="solid"/>
            <a:headEnd type="none" len="sm" w="sm"/>
            <a:tailEnd type="none" len="sm" w="sm"/>
          </a:ln>
        </p:spPr>
      </p:sp>
      <p:sp>
        <p:nvSpPr>
          <p:cNvPr name="TextBox 6" id="6"/>
          <p:cNvSpPr txBox="true"/>
          <p:nvPr/>
        </p:nvSpPr>
        <p:spPr>
          <a:xfrm rot="0">
            <a:off x="1028700" y="693905"/>
            <a:ext cx="11717358" cy="1130235"/>
          </a:xfrm>
          <a:prstGeom prst="rect">
            <a:avLst/>
          </a:prstGeom>
        </p:spPr>
        <p:txBody>
          <a:bodyPr anchor="t" rtlCol="false" tIns="0" lIns="0" bIns="0" rIns="0">
            <a:spAutoFit/>
          </a:bodyPr>
          <a:lstStyle/>
          <a:p>
            <a:pPr algn="l">
              <a:lnSpc>
                <a:spcPts val="9106"/>
              </a:lnSpc>
            </a:pPr>
            <a:r>
              <a:rPr lang="en-US" sz="7005" spc="168">
                <a:solidFill>
                  <a:srgbClr val="365679"/>
                </a:solidFill>
                <a:latin typeface="League Spartan"/>
                <a:ea typeface="League Spartan"/>
                <a:cs typeface="League Spartan"/>
                <a:sym typeface="League Spartan"/>
              </a:rPr>
              <a:t>Model Building</a:t>
            </a:r>
          </a:p>
        </p:txBody>
      </p:sp>
      <p:sp>
        <p:nvSpPr>
          <p:cNvPr name="TextBox 7" id="7"/>
          <p:cNvSpPr txBox="true"/>
          <p:nvPr/>
        </p:nvSpPr>
        <p:spPr>
          <a:xfrm rot="0">
            <a:off x="925356" y="2405143"/>
            <a:ext cx="12113740" cy="6268593"/>
          </a:xfrm>
          <a:prstGeom prst="rect">
            <a:avLst/>
          </a:prstGeom>
        </p:spPr>
        <p:txBody>
          <a:bodyPr anchor="t" rtlCol="false" tIns="0" lIns="0" bIns="0" rIns="0">
            <a:spAutoFit/>
          </a:bodyPr>
          <a:lstStyle/>
          <a:p>
            <a:pPr algn="l" marL="582930" indent="-291465" lvl="1">
              <a:lnSpc>
                <a:spcPts val="4131"/>
              </a:lnSpc>
              <a:buFont typeface="Arial"/>
              <a:buChar char="•"/>
            </a:pPr>
            <a:r>
              <a:rPr lang="en-US" sz="2700">
                <a:solidFill>
                  <a:srgbClr val="365679"/>
                </a:solidFill>
                <a:latin typeface="Helios"/>
                <a:ea typeface="Helios"/>
                <a:cs typeface="Helios"/>
                <a:sym typeface="Helios"/>
              </a:rPr>
              <a:t>Time series modeling techniques such as </a:t>
            </a:r>
            <a:r>
              <a:rPr lang="en-US" b="true" sz="2700">
                <a:solidFill>
                  <a:srgbClr val="365679"/>
                </a:solidFill>
                <a:latin typeface="Helios Bold"/>
                <a:ea typeface="Helios Bold"/>
                <a:cs typeface="Helios Bold"/>
                <a:sym typeface="Helios Bold"/>
              </a:rPr>
              <a:t>AR, MA, ARIMA, SARIMA, ARIMAX, </a:t>
            </a:r>
            <a:r>
              <a:rPr lang="en-US" sz="2700">
                <a:solidFill>
                  <a:srgbClr val="365679"/>
                </a:solidFill>
                <a:latin typeface="Helios"/>
                <a:ea typeface="Helios"/>
                <a:cs typeface="Helios"/>
                <a:sym typeface="Helios"/>
              </a:rPr>
              <a:t>and </a:t>
            </a:r>
            <a:r>
              <a:rPr lang="en-US" b="true" sz="2700">
                <a:solidFill>
                  <a:srgbClr val="365679"/>
                </a:solidFill>
                <a:latin typeface="Helios Bold"/>
                <a:ea typeface="Helios Bold"/>
                <a:cs typeface="Helios Bold"/>
                <a:sym typeface="Helios Bold"/>
              </a:rPr>
              <a:t>SARIMAX</a:t>
            </a:r>
            <a:r>
              <a:rPr lang="en-US" sz="2700">
                <a:solidFill>
                  <a:srgbClr val="365679"/>
                </a:solidFill>
                <a:latin typeface="Helios"/>
                <a:ea typeface="Helios"/>
                <a:cs typeface="Helios"/>
                <a:sym typeface="Helios"/>
              </a:rPr>
              <a:t> have been used to analyze and forecast data.</a:t>
            </a:r>
          </a:p>
          <a:p>
            <a:pPr algn="l" marL="582930" indent="-291465" lvl="1">
              <a:lnSpc>
                <a:spcPts val="4131"/>
              </a:lnSpc>
              <a:buFont typeface="Arial"/>
              <a:buChar char="•"/>
            </a:pPr>
            <a:r>
              <a:rPr lang="en-US" sz="2700">
                <a:solidFill>
                  <a:srgbClr val="365679"/>
                </a:solidFill>
                <a:latin typeface="Helios"/>
                <a:ea typeface="Helios"/>
                <a:cs typeface="Helios"/>
                <a:sym typeface="Helios"/>
              </a:rPr>
              <a:t>Complex patterns, trends, and seasonality in the time-series data are captured by these models.</a:t>
            </a:r>
          </a:p>
          <a:p>
            <a:pPr algn="l" marL="582930" indent="-291465" lvl="1">
              <a:lnSpc>
                <a:spcPts val="4131"/>
              </a:lnSpc>
              <a:buFont typeface="Arial"/>
              <a:buChar char="•"/>
            </a:pPr>
            <a:r>
              <a:rPr lang="en-US" sz="2700">
                <a:solidFill>
                  <a:srgbClr val="365679"/>
                </a:solidFill>
                <a:latin typeface="Helios"/>
                <a:ea typeface="Helios"/>
                <a:cs typeface="Helios"/>
                <a:sym typeface="Helios"/>
              </a:rPr>
              <a:t>Hyperparameter tuning has been applied to optimize the performance of these models for more accurate predictions.</a:t>
            </a:r>
          </a:p>
          <a:p>
            <a:pPr algn="l" marL="582930" indent="-291465" lvl="1">
              <a:lnSpc>
                <a:spcPts val="4131"/>
              </a:lnSpc>
              <a:buFont typeface="Arial"/>
              <a:buChar char="•"/>
            </a:pPr>
            <a:r>
              <a:rPr lang="en-US" b="true" sz="2700">
                <a:solidFill>
                  <a:srgbClr val="365679"/>
                </a:solidFill>
                <a:latin typeface="Helios Bold"/>
                <a:ea typeface="Helios Bold"/>
                <a:cs typeface="Helios Bold"/>
                <a:sym typeface="Helios Bold"/>
              </a:rPr>
              <a:t>Multivariate analysis </a:t>
            </a:r>
            <a:r>
              <a:rPr lang="en-US" sz="2700">
                <a:solidFill>
                  <a:srgbClr val="365679"/>
                </a:solidFill>
                <a:latin typeface="Helios"/>
                <a:ea typeface="Helios"/>
                <a:cs typeface="Helios"/>
                <a:sym typeface="Helios"/>
              </a:rPr>
              <a:t>has been employed to account for external variables influencing the forecast.</a:t>
            </a:r>
          </a:p>
          <a:p>
            <a:pPr algn="l" marL="582930" indent="-291465" lvl="1">
              <a:lnSpc>
                <a:spcPts val="4131"/>
              </a:lnSpc>
              <a:buFont typeface="Arial"/>
              <a:buChar char="•"/>
            </a:pPr>
            <a:r>
              <a:rPr lang="en-US" sz="2700">
                <a:solidFill>
                  <a:srgbClr val="365679"/>
                </a:solidFill>
                <a:latin typeface="Helios"/>
                <a:ea typeface="Helios"/>
                <a:cs typeface="Helios"/>
                <a:sym typeface="Helios"/>
              </a:rPr>
              <a:t>A comprehensive approach to time series forecasting and prediction has been ensured through the use of these techniques.</a:t>
            </a:r>
          </a:p>
          <a:p>
            <a:pPr algn="l" marL="582930" indent="-291465" lvl="1">
              <a:lnSpc>
                <a:spcPts val="4131"/>
              </a:lnSpc>
              <a:buFont typeface="Arial"/>
              <a:buChar char="•"/>
            </a:pPr>
            <a:r>
              <a:rPr lang="en-US" sz="2700">
                <a:solidFill>
                  <a:srgbClr val="365679"/>
                </a:solidFill>
                <a:latin typeface="Helios"/>
                <a:ea typeface="Helios"/>
                <a:cs typeface="Helios"/>
                <a:sym typeface="Helios"/>
              </a:rPr>
              <a:t>All these models were evaluated using test data using metrics like </a:t>
            </a:r>
            <a:r>
              <a:rPr lang="en-US" b="true" sz="2700">
                <a:solidFill>
                  <a:srgbClr val="365679"/>
                </a:solidFill>
                <a:latin typeface="Helios Bold"/>
                <a:ea typeface="Helios Bold"/>
                <a:cs typeface="Helios Bold"/>
                <a:sym typeface="Helios Bold"/>
              </a:rPr>
              <a:t>RMSE</a:t>
            </a:r>
            <a:r>
              <a:rPr lang="en-US" sz="2700">
                <a:solidFill>
                  <a:srgbClr val="365679"/>
                </a:solidFill>
                <a:latin typeface="Helios"/>
                <a:ea typeface="Helios"/>
                <a:cs typeface="Helios"/>
                <a:sym typeface="Helios"/>
              </a:rPr>
              <a:t>, </a:t>
            </a:r>
            <a:r>
              <a:rPr lang="en-US" b="true" sz="2700">
                <a:solidFill>
                  <a:srgbClr val="365679"/>
                </a:solidFill>
                <a:latin typeface="Helios Bold"/>
                <a:ea typeface="Helios Bold"/>
                <a:cs typeface="Helios Bold"/>
                <a:sym typeface="Helios Bold"/>
              </a:rPr>
              <a:t>MAE </a:t>
            </a:r>
            <a:r>
              <a:rPr lang="en-US" sz="2700">
                <a:solidFill>
                  <a:srgbClr val="365679"/>
                </a:solidFill>
                <a:latin typeface="Helios"/>
                <a:ea typeface="Helios"/>
                <a:cs typeface="Helios"/>
                <a:sym typeface="Helios"/>
              </a:rPr>
              <a:t>etc..</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924045" y="-151209"/>
            <a:ext cx="14732382" cy="12193285"/>
            <a:chOff x="0" y="0"/>
            <a:chExt cx="606795" cy="502215"/>
          </a:xfrm>
        </p:grpSpPr>
        <p:sp>
          <p:nvSpPr>
            <p:cNvPr name="Freeform 3" id="3"/>
            <p:cNvSpPr/>
            <p:nvPr/>
          </p:nvSpPr>
          <p:spPr>
            <a:xfrm flipH="false" flipV="false" rot="0">
              <a:off x="0" y="0"/>
              <a:ext cx="606795" cy="502215"/>
            </a:xfrm>
            <a:custGeom>
              <a:avLst/>
              <a:gdLst/>
              <a:ahLst/>
              <a:cxnLst/>
              <a:rect r="r" b="b" t="t" l="l"/>
              <a:pathLst>
                <a:path h="502215" w="606795">
                  <a:moveTo>
                    <a:pt x="203200" y="0"/>
                  </a:moveTo>
                  <a:lnTo>
                    <a:pt x="606795" y="0"/>
                  </a:lnTo>
                  <a:lnTo>
                    <a:pt x="403595" y="502215"/>
                  </a:lnTo>
                  <a:lnTo>
                    <a:pt x="0" y="502215"/>
                  </a:lnTo>
                  <a:lnTo>
                    <a:pt x="203200" y="0"/>
                  </a:lnTo>
                  <a:close/>
                </a:path>
              </a:pathLst>
            </a:custGeom>
            <a:solidFill>
              <a:srgbClr val="2B485F"/>
            </a:solidFill>
          </p:spPr>
        </p:sp>
        <p:sp>
          <p:nvSpPr>
            <p:cNvPr name="TextBox 4" id="4"/>
            <p:cNvSpPr txBox="true"/>
            <p:nvPr/>
          </p:nvSpPr>
          <p:spPr>
            <a:xfrm>
              <a:off x="101600" y="-57150"/>
              <a:ext cx="403595" cy="559365"/>
            </a:xfrm>
            <a:prstGeom prst="rect">
              <a:avLst/>
            </a:prstGeom>
          </p:spPr>
          <p:txBody>
            <a:bodyPr anchor="ctr" rtlCol="false" tIns="50800" lIns="50800" bIns="50800" rIns="50800"/>
            <a:lstStyle/>
            <a:p>
              <a:pPr algn="ctr">
                <a:lnSpc>
                  <a:spcPts val="3640"/>
                </a:lnSpc>
              </a:pPr>
            </a:p>
          </p:txBody>
        </p:sp>
      </p:grpSp>
      <p:sp>
        <p:nvSpPr>
          <p:cNvPr name="AutoShape 5" id="5"/>
          <p:cNvSpPr/>
          <p:nvPr/>
        </p:nvSpPr>
        <p:spPr>
          <a:xfrm>
            <a:off x="1028700" y="3022010"/>
            <a:ext cx="2050229" cy="0"/>
          </a:xfrm>
          <a:prstGeom prst="line">
            <a:avLst/>
          </a:prstGeom>
          <a:ln cap="flat" w="85725">
            <a:solidFill>
              <a:srgbClr val="365679"/>
            </a:solidFill>
            <a:prstDash val="solid"/>
            <a:headEnd type="none" len="sm" w="sm"/>
            <a:tailEnd type="none" len="sm" w="sm"/>
          </a:ln>
        </p:spPr>
      </p:sp>
      <p:sp>
        <p:nvSpPr>
          <p:cNvPr name="Freeform 6" id="6"/>
          <p:cNvSpPr/>
          <p:nvPr/>
        </p:nvSpPr>
        <p:spPr>
          <a:xfrm flipH="false" flipV="false" rot="0">
            <a:off x="1028700" y="3360147"/>
            <a:ext cx="8852653" cy="6462437"/>
          </a:xfrm>
          <a:custGeom>
            <a:avLst/>
            <a:gdLst/>
            <a:ahLst/>
            <a:cxnLst/>
            <a:rect r="r" b="b" t="t" l="l"/>
            <a:pathLst>
              <a:path h="6462437" w="8852653">
                <a:moveTo>
                  <a:pt x="0" y="0"/>
                </a:moveTo>
                <a:lnTo>
                  <a:pt x="8852653" y="0"/>
                </a:lnTo>
                <a:lnTo>
                  <a:pt x="8852653" y="6462437"/>
                </a:lnTo>
                <a:lnTo>
                  <a:pt x="0" y="6462437"/>
                </a:lnTo>
                <a:lnTo>
                  <a:pt x="0" y="0"/>
                </a:lnTo>
                <a:close/>
              </a:path>
            </a:pathLst>
          </a:custGeom>
          <a:blipFill>
            <a:blip r:embed="rId2"/>
            <a:stretch>
              <a:fillRect l="0" t="0" r="0" b="0"/>
            </a:stretch>
          </a:blipFill>
        </p:spPr>
      </p:sp>
      <p:sp>
        <p:nvSpPr>
          <p:cNvPr name="TextBox 7" id="7"/>
          <p:cNvSpPr txBox="true"/>
          <p:nvPr/>
        </p:nvSpPr>
        <p:spPr>
          <a:xfrm rot="0">
            <a:off x="1028700" y="1556291"/>
            <a:ext cx="10218449" cy="1130235"/>
          </a:xfrm>
          <a:prstGeom prst="rect">
            <a:avLst/>
          </a:prstGeom>
        </p:spPr>
        <p:txBody>
          <a:bodyPr anchor="t" rtlCol="false" tIns="0" lIns="0" bIns="0" rIns="0">
            <a:spAutoFit/>
          </a:bodyPr>
          <a:lstStyle/>
          <a:p>
            <a:pPr algn="l">
              <a:lnSpc>
                <a:spcPts val="9106"/>
              </a:lnSpc>
            </a:pPr>
            <a:r>
              <a:rPr lang="en-US" sz="7005" spc="168">
                <a:solidFill>
                  <a:srgbClr val="365679"/>
                </a:solidFill>
                <a:latin typeface="League Spartan"/>
                <a:ea typeface="League Spartan"/>
                <a:cs typeface="League Spartan"/>
                <a:sym typeface="League Spartan"/>
              </a:rPr>
              <a:t>Model Evaluation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0176452" y="-693206"/>
            <a:ext cx="12727251" cy="12193285"/>
            <a:chOff x="0" y="0"/>
            <a:chExt cx="524208" cy="502215"/>
          </a:xfrm>
        </p:grpSpPr>
        <p:sp>
          <p:nvSpPr>
            <p:cNvPr name="Freeform 3" id="3"/>
            <p:cNvSpPr/>
            <p:nvPr/>
          </p:nvSpPr>
          <p:spPr>
            <a:xfrm flipH="false" flipV="false" rot="0">
              <a:off x="0" y="0"/>
              <a:ext cx="524208" cy="502215"/>
            </a:xfrm>
            <a:custGeom>
              <a:avLst/>
              <a:gdLst/>
              <a:ahLst/>
              <a:cxnLst/>
              <a:rect r="r" b="b" t="t" l="l"/>
              <a:pathLst>
                <a:path h="502215" w="524208">
                  <a:moveTo>
                    <a:pt x="203200" y="0"/>
                  </a:moveTo>
                  <a:lnTo>
                    <a:pt x="524208" y="0"/>
                  </a:lnTo>
                  <a:lnTo>
                    <a:pt x="321008" y="502215"/>
                  </a:lnTo>
                  <a:lnTo>
                    <a:pt x="0" y="502215"/>
                  </a:lnTo>
                  <a:lnTo>
                    <a:pt x="203200" y="0"/>
                  </a:lnTo>
                  <a:close/>
                </a:path>
              </a:pathLst>
            </a:custGeom>
            <a:solidFill>
              <a:srgbClr val="2B485F"/>
            </a:solidFill>
          </p:spPr>
        </p:sp>
        <p:sp>
          <p:nvSpPr>
            <p:cNvPr name="TextBox 4" id="4"/>
            <p:cNvSpPr txBox="true"/>
            <p:nvPr/>
          </p:nvSpPr>
          <p:spPr>
            <a:xfrm>
              <a:off x="101600" y="-57150"/>
              <a:ext cx="321008" cy="559365"/>
            </a:xfrm>
            <a:prstGeom prst="rect">
              <a:avLst/>
            </a:prstGeom>
          </p:spPr>
          <p:txBody>
            <a:bodyPr anchor="ctr" rtlCol="false" tIns="50800" lIns="50800" bIns="50800" rIns="50800"/>
            <a:lstStyle/>
            <a:p>
              <a:pPr algn="ctr">
                <a:lnSpc>
                  <a:spcPts val="3640"/>
                </a:lnSpc>
              </a:pPr>
            </a:p>
          </p:txBody>
        </p:sp>
      </p:grpSp>
      <p:grpSp>
        <p:nvGrpSpPr>
          <p:cNvPr name="Group 5" id="5"/>
          <p:cNvGrpSpPr/>
          <p:nvPr/>
        </p:nvGrpSpPr>
        <p:grpSpPr>
          <a:xfrm rot="9902075">
            <a:off x="16254219" y="-861230"/>
            <a:ext cx="3620223" cy="3167695"/>
            <a:chOff x="0" y="0"/>
            <a:chExt cx="812800" cy="711200"/>
          </a:xfrm>
        </p:grpSpPr>
        <p:sp>
          <p:nvSpPr>
            <p:cNvPr name="Freeform 6" id="6"/>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365679"/>
            </a:solidFill>
          </p:spPr>
        </p:sp>
        <p:sp>
          <p:nvSpPr>
            <p:cNvPr name="TextBox 7" id="7"/>
            <p:cNvSpPr txBox="true"/>
            <p:nvPr/>
          </p:nvSpPr>
          <p:spPr>
            <a:xfrm>
              <a:off x="127000" y="273050"/>
              <a:ext cx="558800" cy="387350"/>
            </a:xfrm>
            <a:prstGeom prst="rect">
              <a:avLst/>
            </a:prstGeom>
          </p:spPr>
          <p:txBody>
            <a:bodyPr anchor="ctr" rtlCol="false" tIns="50800" lIns="50800" bIns="50800" rIns="50800"/>
            <a:lstStyle/>
            <a:p>
              <a:pPr algn="ctr">
                <a:lnSpc>
                  <a:spcPts val="3640"/>
                </a:lnSpc>
              </a:pPr>
            </a:p>
          </p:txBody>
        </p:sp>
      </p:grpSp>
      <p:sp>
        <p:nvSpPr>
          <p:cNvPr name="Freeform 8" id="8"/>
          <p:cNvSpPr/>
          <p:nvPr/>
        </p:nvSpPr>
        <p:spPr>
          <a:xfrm flipH="false" flipV="false" rot="0">
            <a:off x="1458648" y="2000005"/>
            <a:ext cx="15436561" cy="7409549"/>
          </a:xfrm>
          <a:custGeom>
            <a:avLst/>
            <a:gdLst/>
            <a:ahLst/>
            <a:cxnLst/>
            <a:rect r="r" b="b" t="t" l="l"/>
            <a:pathLst>
              <a:path h="7409549" w="15436561">
                <a:moveTo>
                  <a:pt x="0" y="0"/>
                </a:moveTo>
                <a:lnTo>
                  <a:pt x="15436561" y="0"/>
                </a:lnTo>
                <a:lnTo>
                  <a:pt x="15436561" y="7409549"/>
                </a:lnTo>
                <a:lnTo>
                  <a:pt x="0" y="7409549"/>
                </a:lnTo>
                <a:lnTo>
                  <a:pt x="0" y="0"/>
                </a:lnTo>
                <a:close/>
              </a:path>
            </a:pathLst>
          </a:custGeom>
          <a:blipFill>
            <a:blip r:embed="rId2"/>
            <a:stretch>
              <a:fillRect l="0" t="0" r="0" b="0"/>
            </a:stretch>
          </a:blipFill>
        </p:spPr>
      </p:sp>
      <p:sp>
        <p:nvSpPr>
          <p:cNvPr name="TextBox 9" id="9"/>
          <p:cNvSpPr txBox="true"/>
          <p:nvPr/>
        </p:nvSpPr>
        <p:spPr>
          <a:xfrm rot="0">
            <a:off x="2051953" y="655943"/>
            <a:ext cx="15207347" cy="1130235"/>
          </a:xfrm>
          <a:prstGeom prst="rect">
            <a:avLst/>
          </a:prstGeom>
        </p:spPr>
        <p:txBody>
          <a:bodyPr anchor="t" rtlCol="false" tIns="0" lIns="0" bIns="0" rIns="0">
            <a:spAutoFit/>
          </a:bodyPr>
          <a:lstStyle/>
          <a:p>
            <a:pPr algn="l">
              <a:lnSpc>
                <a:spcPts val="9106"/>
              </a:lnSpc>
            </a:pPr>
            <a:r>
              <a:rPr lang="en-US" sz="7005" spc="168">
                <a:solidFill>
                  <a:srgbClr val="365679"/>
                </a:solidFill>
                <a:latin typeface="League Spartan"/>
                <a:ea typeface="League Spartan"/>
                <a:cs typeface="League Spartan"/>
                <a:sym typeface="League Spartan"/>
              </a:rPr>
              <a:t>Future Forecast-Monthly basis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DAGZ_FcAP0w</dc:identifier>
  <dcterms:modified xsi:type="dcterms:W3CDTF">2011-08-01T06:04:30Z</dcterms:modified>
  <cp:revision>1</cp:revision>
  <dc:title>Futurecart-AI Driven Demand PREDICTION</dc:title>
</cp:coreProperties>
</file>